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0" r:id="rId3"/>
    <p:sldId id="271" r:id="rId4"/>
    <p:sldId id="276" r:id="rId5"/>
    <p:sldId id="273" r:id="rId6"/>
    <p:sldId id="258" r:id="rId7"/>
    <p:sldId id="259" r:id="rId8"/>
    <p:sldId id="261" r:id="rId9"/>
    <p:sldId id="281" r:id="rId10"/>
    <p:sldId id="263" r:id="rId11"/>
    <p:sldId id="277" r:id="rId12"/>
    <p:sldId id="279" r:id="rId13"/>
    <p:sldId id="264" r:id="rId14"/>
    <p:sldId id="285" r:id="rId15"/>
    <p:sldId id="274" r:id="rId16"/>
    <p:sldId id="282" r:id="rId17"/>
    <p:sldId id="283" r:id="rId18"/>
    <p:sldId id="28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8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5904656" cy="427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568952" cy="4896543"/>
          </a:xfrm>
          <a:scene3d>
            <a:camera prst="perspectiveLeft"/>
            <a:lightRig rig="threePt" dir="t"/>
          </a:scene3d>
        </p:spPr>
        <p:txBody>
          <a:bodyPr>
            <a:normAutofit fontScale="90000"/>
          </a:bodyPr>
          <a:lstStyle/>
          <a:p>
            <a:pPr algn="r"/>
            <a:r>
              <a:rPr lang="uk-UA" b="1" i="1" dirty="0" smtClean="0"/>
              <a:t> </a:t>
            </a:r>
            <a:r>
              <a:rPr lang="uk-UA" sz="9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Из</a:t>
            </a:r>
            <a: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«Повести </a:t>
            </a:r>
            <a:r>
              <a:rPr lang="uk-UA" sz="9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временных</a:t>
            </a:r>
            <a: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лет»</a:t>
            </a:r>
            <a:b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uk-UA" sz="2700" dirty="0" smtClean="0"/>
              <a:t>«</a:t>
            </a:r>
            <a:r>
              <a:rPr lang="uk-UA" sz="31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Расселение</a:t>
            </a:r>
            <a:r>
              <a:rPr lang="uk-UA" sz="31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31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славян</a:t>
            </a:r>
            <a:r>
              <a:rPr lang="uk-UA" sz="31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», «Кий, Щек и Хорив», «</a:t>
            </a:r>
            <a:r>
              <a:rPr lang="uk-UA" sz="31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Поучение</a:t>
            </a:r>
            <a:r>
              <a:rPr lang="uk-UA" sz="31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Владимира Мономаха» </a:t>
            </a:r>
            <a:endParaRPr lang="uk-UA" sz="3100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373216"/>
            <a:ext cx="7848872" cy="1224136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</a:p>
          <a:p>
            <a:pPr algn="r"/>
            <a:r>
              <a:rPr lang="ru-RU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40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09040" cy="936104"/>
          </a:xfrm>
        </p:spPr>
        <p:txBody>
          <a:bodyPr>
            <a:noAutofit/>
          </a:bodyPr>
          <a:lstStyle/>
          <a:p>
            <a:pPr algn="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</a:t>
            </a:r>
            <a:r>
              <a:rPr lang="ru-RU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По́весть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ru-RU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временны́х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лет» 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268760"/>
            <a:ext cx="4824536" cy="5328592"/>
          </a:xfrm>
        </p:spPr>
        <p:txBody>
          <a:bodyPr>
            <a:noAutofit/>
          </a:bodyPr>
          <a:lstStyle/>
          <a:p>
            <a:pPr algn="r"/>
            <a:r>
              <a:rPr lang="uk-UA" b="1" dirty="0" err="1" smtClean="0"/>
              <a:t>Около</a:t>
            </a:r>
            <a:r>
              <a:rPr lang="uk-UA" b="1" dirty="0" smtClean="0"/>
              <a:t> </a:t>
            </a:r>
            <a:r>
              <a:rPr lang="uk-UA" b="1" dirty="0" err="1" smtClean="0"/>
              <a:t>тысячи</a:t>
            </a:r>
            <a:r>
              <a:rPr lang="uk-UA" b="1" dirty="0" smtClean="0"/>
              <a:t> лет назад стали появляться </a:t>
            </a:r>
            <a:r>
              <a:rPr lang="uk-UA" b="1" dirty="0" err="1" smtClean="0"/>
              <a:t>первые</a:t>
            </a:r>
            <a:r>
              <a:rPr lang="uk-UA" b="1" dirty="0" smtClean="0"/>
              <a:t> рукописи на </a:t>
            </a:r>
            <a:r>
              <a:rPr lang="uk-UA" b="1" dirty="0" err="1" smtClean="0"/>
              <a:t>Руси</a:t>
            </a:r>
            <a:r>
              <a:rPr lang="uk-UA" b="1" dirty="0" smtClean="0"/>
              <a:t>, авторами </a:t>
            </a:r>
            <a:r>
              <a:rPr lang="uk-UA" b="1" dirty="0" err="1" smtClean="0"/>
              <a:t>которых</a:t>
            </a:r>
            <a:r>
              <a:rPr lang="uk-UA" b="1" dirty="0" smtClean="0"/>
              <a:t> в </a:t>
            </a:r>
            <a:r>
              <a:rPr lang="uk-UA" b="1" dirty="0" err="1" smtClean="0"/>
              <a:t>основном</a:t>
            </a:r>
            <a:r>
              <a:rPr lang="uk-UA" b="1" dirty="0" smtClean="0"/>
              <a:t> </a:t>
            </a:r>
            <a:r>
              <a:rPr lang="uk-UA" b="1" dirty="0" err="1" smtClean="0"/>
              <a:t>были</a:t>
            </a:r>
            <a:r>
              <a:rPr lang="uk-UA" b="1" dirty="0" smtClean="0"/>
              <a:t> монахи - </a:t>
            </a:r>
            <a:r>
              <a:rPr lang="uk-UA" b="1" dirty="0" err="1" smtClean="0"/>
              <a:t>малочисленная</a:t>
            </a:r>
            <a:r>
              <a:rPr lang="uk-UA" b="1" dirty="0" smtClean="0"/>
              <a:t> рать </a:t>
            </a:r>
            <a:r>
              <a:rPr lang="uk-UA" b="1" dirty="0" err="1" smtClean="0"/>
              <a:t>грамотных</a:t>
            </a:r>
            <a:r>
              <a:rPr lang="uk-UA" b="1" dirty="0" smtClean="0"/>
              <a:t> людей.</a:t>
            </a:r>
          </a:p>
          <a:p>
            <a:pPr algn="r"/>
            <a:r>
              <a:rPr lang="uk-UA" b="1" dirty="0" smtClean="0"/>
              <a:t>Одна </a:t>
            </a:r>
            <a:r>
              <a:rPr lang="uk-UA" b="1" dirty="0" err="1" smtClean="0"/>
              <a:t>из</a:t>
            </a:r>
            <a:r>
              <a:rPr lang="uk-UA" b="1" dirty="0" smtClean="0"/>
              <a:t> них, «</a:t>
            </a:r>
            <a:r>
              <a:rPr lang="uk-UA" b="1" dirty="0" err="1" smtClean="0"/>
              <a:t>Повесть</a:t>
            </a:r>
            <a:r>
              <a:rPr lang="uk-UA" b="1" dirty="0" smtClean="0"/>
              <a:t> </a:t>
            </a:r>
            <a:r>
              <a:rPr lang="uk-UA" b="1" dirty="0" err="1" smtClean="0"/>
              <a:t>временных</a:t>
            </a:r>
            <a:r>
              <a:rPr lang="uk-UA" b="1" dirty="0" smtClean="0"/>
              <a:t> лет», </a:t>
            </a:r>
            <a:r>
              <a:rPr lang="uk-UA" b="1" dirty="0" err="1" smtClean="0"/>
              <a:t>содержит</a:t>
            </a:r>
            <a:r>
              <a:rPr lang="uk-UA" b="1" dirty="0" smtClean="0"/>
              <a:t> </a:t>
            </a:r>
            <a:r>
              <a:rPr lang="uk-UA" b="1" dirty="0" err="1" smtClean="0"/>
              <a:t>описание</a:t>
            </a:r>
            <a:r>
              <a:rPr lang="uk-UA" b="1" dirty="0" smtClean="0"/>
              <a:t> </a:t>
            </a:r>
            <a:r>
              <a:rPr lang="uk-UA" b="1" dirty="0" err="1" smtClean="0"/>
              <a:t>истории</a:t>
            </a:r>
            <a:r>
              <a:rPr lang="uk-UA" b="1" dirty="0" smtClean="0"/>
              <a:t> </a:t>
            </a:r>
            <a:r>
              <a:rPr lang="uk-UA" b="1" dirty="0" err="1" smtClean="0"/>
              <a:t>славян</a:t>
            </a:r>
            <a:r>
              <a:rPr lang="uk-UA" b="1" dirty="0" smtClean="0"/>
              <a:t>.</a:t>
            </a: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4191000" cy="245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852936"/>
            <a:ext cx="38884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7" name="Содержимое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7112"/>
            <a:ext cx="4032448" cy="205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Охваченный период истории начинается с библейских времён во вводной части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556792"/>
            <a:ext cx="4608512" cy="48965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 заканчивается 1117 годом (в 3-й редакции).</a:t>
            </a:r>
          </a:p>
          <a:p>
            <a:r>
              <a:rPr lang="ru-RU" b="1" dirty="0" smtClean="0"/>
              <a:t>Датированная часть истории Древнерусского государства начинается с лета 6360 (852 год).</a:t>
            </a:r>
            <a:endParaRPr lang="uk-UA" b="1" dirty="0" smtClean="0"/>
          </a:p>
          <a:p>
            <a:r>
              <a:rPr lang="ru-RU" b="1" dirty="0" smtClean="0"/>
              <a:t>Название своду дало начало первой фразы «Повесть </a:t>
            </a:r>
            <a:r>
              <a:rPr lang="ru-RU" b="1" dirty="0" err="1" smtClean="0"/>
              <a:t>времянных</a:t>
            </a:r>
            <a:r>
              <a:rPr lang="ru-RU" b="1" dirty="0" smtClean="0"/>
              <a:t> лет…» или в части списков «Се повести временных лет…»</a:t>
            </a:r>
          </a:p>
        </p:txBody>
      </p:sp>
      <p:pic>
        <p:nvPicPr>
          <p:cNvPr id="17" name="Содержимое 1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3843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18" name="Рисунок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00808"/>
            <a:ext cx="316835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14" name="Рисунок 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700808"/>
            <a:ext cx="331236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419872" y="836712"/>
            <a:ext cx="5400600" cy="5415881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Повесть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временных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лет» - 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великое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произведение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древнерусского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искусства</a:t>
            </a:r>
            <a:r>
              <a:rPr lang="ru-RU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.</a:t>
            </a:r>
          </a:p>
          <a:p>
            <a:pPr algn="r"/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Первые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рассказы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«Повести...»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похожи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на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легенды</a:t>
            </a:r>
            <a:r>
              <a:rPr lang="uk-UA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и </a:t>
            </a:r>
            <a:r>
              <a:rPr lang="uk-UA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предания</a:t>
            </a:r>
            <a:endParaRPr lang="uk-UA" b="1" cap="all" dirty="0" smtClean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338437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33843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462" y="1212524"/>
            <a:ext cx="4592740" cy="459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07704" y="692696"/>
            <a:ext cx="3284538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052736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412776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268760"/>
            <a:ext cx="273630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7" name="Содержимое 6"/>
          <p:cNvPicPr>
            <a:picLocks noGrp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460851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04664"/>
            <a:ext cx="8223448" cy="648072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Расселение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славян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»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type="body" sz="half" idx="2"/>
          </p:nvPr>
        </p:nvSpPr>
        <p:spPr>
          <a:xfrm>
            <a:off x="251520" y="5085184"/>
            <a:ext cx="5996880" cy="151216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sz="3400" b="1" dirty="0" smtClean="0"/>
              <a:t> «И смешал Бог народы, и разделил на семьдесят и два народа, и рассеял по всей земле. От этих же семидесяти двух язык произошел и народ славянский».</a:t>
            </a:r>
            <a:endParaRPr lang="uk-UA" sz="3400" b="1" dirty="0" smtClean="0"/>
          </a:p>
          <a:p>
            <a:endParaRPr lang="uk-UA" dirty="0"/>
          </a:p>
        </p:txBody>
      </p:sp>
      <p:pic>
        <p:nvPicPr>
          <p:cNvPr id="9" name="Рисунок 8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484784"/>
            <a:ext cx="475252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8640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Эти славяне пришли и сели по Днепру и назвались полянами, а другие - древлянами,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11960" y="1484784"/>
            <a:ext cx="4779640" cy="504056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потому что сели в лесах, а еще </a:t>
            </a:r>
            <a:r>
              <a:rPr lang="ru-RU" sz="3200" b="1" dirty="0" smtClean="0"/>
              <a:t>другие сели между Припятью и Двиною и назвались дреговичами, иные сели по Двине и назвались </a:t>
            </a:r>
            <a:r>
              <a:rPr lang="ru-RU" sz="3200" b="1" dirty="0" err="1" smtClean="0"/>
              <a:t>полочанами</a:t>
            </a:r>
            <a:r>
              <a:rPr lang="ru-RU" sz="3200" b="1" dirty="0" smtClean="0"/>
              <a:t>, по речке, впадающей в Двину, по имени Полота, от нее и получили название </a:t>
            </a:r>
            <a:r>
              <a:rPr lang="ru-RU" sz="3200" b="1" dirty="0" err="1" smtClean="0"/>
              <a:t>полочане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Те же славяне, которые сели около озера Ильменя, прозвались своим именем - славянами, и построили город, и назвали его Новгородом. А другие сели по Десне, и по Сейму, и по Суде, и назвались северянами.</a:t>
            </a:r>
          </a:p>
          <a:p>
            <a:r>
              <a:rPr lang="ru-RU" sz="3200" b="1" dirty="0" smtClean="0"/>
              <a:t>И так разошелся славянский народ, а по его имени и грамота назвалась "славянская".</a:t>
            </a:r>
            <a:endParaRPr lang="uk-UA" sz="3200" b="1" dirty="0" smtClean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9921" y="1687862"/>
            <a:ext cx="3680031" cy="448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Содержимое 6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84784"/>
            <a:ext cx="3240360" cy="51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/>
          <p:cNvPicPr>
            <a:picLocks noGrp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460851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352928" cy="7200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381000" y="4797152"/>
            <a:ext cx="8151440" cy="1800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Какие из восточнославянских племенных союзов перечислены в отрывке? Какие территории они занимали?</a:t>
            </a:r>
            <a:endParaRPr lang="uk-UA" sz="2400" b="1" dirty="0" smtClean="0"/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Что в летописи говорится о прародине восточных славян?</a:t>
            </a:r>
            <a:endParaRPr lang="uk-UA" sz="2400" b="1" dirty="0" smtClean="0"/>
          </a:p>
        </p:txBody>
      </p:sp>
      <p:pic>
        <p:nvPicPr>
          <p:cNvPr id="7" name="Рисунок 6"/>
          <p:cNvPicPr>
            <a:picLocks/>
          </p:cNvPicPr>
          <p:nvPr/>
        </p:nvPicPr>
        <p:blipFill>
          <a:blip r:embed="rId3" cstate="print"/>
          <a:srcRect l="3852" r="3852"/>
          <a:stretch>
            <a:fillRect/>
          </a:stretch>
        </p:blipFill>
        <p:spPr bwMode="auto">
          <a:xfrm>
            <a:off x="827584" y="1556792"/>
            <a:ext cx="475252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Рисунок 7"/>
          <p:cNvPicPr>
            <a:picLocks/>
          </p:cNvPicPr>
          <p:nvPr/>
        </p:nvPicPr>
        <p:blipFill>
          <a:blip r:embed="rId4" cstate="print"/>
          <a:srcRect l="1471" r="1471"/>
          <a:stretch>
            <a:fillRect/>
          </a:stretch>
        </p:blipFill>
        <p:spPr bwMode="auto">
          <a:xfrm>
            <a:off x="3779912" y="980728"/>
            <a:ext cx="495719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836712"/>
            <a:ext cx="2874116" cy="429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Left"/>
            <a:lightRig rig="threePt" dir="t"/>
          </a:scene3d>
          <a:sp3d>
            <a:bevelT prst="slope"/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260648"/>
            <a:ext cx="8295456" cy="720080"/>
          </a:xfrm>
        </p:spPr>
        <p:txBody>
          <a:bodyPr>
            <a:noAutofit/>
          </a:bodyPr>
          <a:lstStyle/>
          <a:p>
            <a:r>
              <a:rPr lang="uk-UA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«Кий, Щек и Хорив»</a:t>
            </a:r>
            <a:endParaRPr lang="uk-UA" sz="48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95536" y="4725144"/>
            <a:ext cx="6984776" cy="17281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КИЙ, ЩЕК, ХОРИВ, ЛЫБЕДЬ — три легендарных брата и сестра, которые, по летописному свидетельству, в стародавние времена основали город и назвали его в честь старшего брата Киевом. </a:t>
            </a:r>
            <a:endParaRPr lang="uk-UA" sz="2400" b="1" dirty="0" smtClean="0"/>
          </a:p>
        </p:txBody>
      </p:sp>
      <p:pic>
        <p:nvPicPr>
          <p:cNvPr id="8" name="Рисунок 7"/>
          <p:cNvPicPr>
            <a:picLocks noGrp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12776"/>
            <a:ext cx="475252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09040" cy="8412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«И были три брата: один по имени Кий, другой — Щек и третий — Хорив, а сестра их — </a:t>
            </a:r>
            <a:r>
              <a:rPr lang="ru-RU" sz="2800" b="1" dirty="0" err="1" smtClean="0"/>
              <a:t>Лыбедь</a:t>
            </a:r>
            <a:r>
              <a:rPr lang="ru-RU" sz="2800" b="1" dirty="0" smtClean="0"/>
              <a:t>.</a:t>
            </a:r>
            <a:endParaRPr lang="uk-UA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Сидел Кий на горе, где ныне подъем Боричев, а Щек сидел на горе, которая ныне зовется </a:t>
            </a:r>
            <a:r>
              <a:rPr lang="ru-RU" b="1" dirty="0" err="1" smtClean="0"/>
              <a:t>Щековица</a:t>
            </a:r>
            <a:r>
              <a:rPr lang="ru-RU" b="1" dirty="0" smtClean="0"/>
              <a:t>, а Хорив на третьей горе, которая прозвалась по имени его </a:t>
            </a:r>
            <a:r>
              <a:rPr lang="ru-RU" b="1" dirty="0" err="1" smtClean="0"/>
              <a:t>Хоривицей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И построили город в честь старшего своего брата, и назвали его Киев».</a:t>
            </a:r>
            <a:endParaRPr lang="uk-UA" b="1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396044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t="10499" b="10499"/>
          <a:stretch>
            <a:fillRect/>
          </a:stretch>
        </p:blipFill>
        <p:spPr bwMode="auto">
          <a:xfrm>
            <a:off x="395536" y="2852936"/>
            <a:ext cx="4320480" cy="2559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8240" r="8240"/>
          <a:stretch>
            <a:fillRect/>
          </a:stretch>
        </p:blipFill>
        <p:spPr bwMode="auto">
          <a:xfrm>
            <a:off x="3707904" y="1124744"/>
            <a:ext cx="4885184" cy="355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81000" y="260648"/>
            <a:ext cx="8223448" cy="7200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179512" y="4869160"/>
            <a:ext cx="8712968" cy="1584176"/>
          </a:xfrm>
        </p:spPr>
        <p:txBody>
          <a:bodyPr>
            <a:noAutofit/>
          </a:bodyPr>
          <a:lstStyle/>
          <a:p>
            <a:pPr algn="r">
              <a:buFont typeface="Wingdings" pitchFamily="2" charset="2"/>
              <a:buChar char="q"/>
            </a:pPr>
            <a:r>
              <a:rPr lang="ru-RU" sz="2600" b="1" dirty="0" smtClean="0"/>
              <a:t> «Был вокруг города лес и бор велик, и ловили там зверей, а были те мужи мудры и </a:t>
            </a:r>
            <a:r>
              <a:rPr lang="ru-RU" sz="2600" b="1" dirty="0" err="1" smtClean="0"/>
              <a:t>смыслены</a:t>
            </a:r>
            <a:r>
              <a:rPr lang="ru-RU" sz="2600" b="1" dirty="0" smtClean="0"/>
              <a:t>, </a:t>
            </a:r>
            <a:r>
              <a:rPr lang="ru-RU" sz="2600" b="1" dirty="0" err="1" smtClean="0"/>
              <a:t>и</a:t>
            </a:r>
            <a:r>
              <a:rPr lang="ru-RU" sz="2600" b="1" dirty="0" smtClean="0"/>
              <a:t> назывались они полянами, от них поляне и доныне в Киеве».</a:t>
            </a:r>
            <a:endParaRPr lang="uk-UA" sz="2600" b="1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4625" r="4625"/>
          <a:stretch>
            <a:fillRect/>
          </a:stretch>
        </p:blipFill>
        <p:spPr bwMode="auto">
          <a:xfrm>
            <a:off x="539552" y="1268760"/>
            <a:ext cx="4642157" cy="337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xfrm>
            <a:off x="4860032" y="1196752"/>
            <a:ext cx="386142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260648"/>
            <a:ext cx="815144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4221088"/>
            <a:ext cx="8640960" cy="230425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b="1" dirty="0" smtClean="0"/>
              <a:t> </a:t>
            </a:r>
            <a:r>
              <a:rPr lang="ru-RU" sz="2200" b="1" dirty="0" smtClean="0"/>
              <a:t>Кто по легенде основал город Киев?</a:t>
            </a:r>
            <a:endParaRPr lang="uk-UA" sz="2200" b="1" dirty="0" smtClean="0"/>
          </a:p>
          <a:p>
            <a:pPr>
              <a:buFont typeface="Wingdings" pitchFamily="2" charset="2"/>
              <a:buChar char="q"/>
            </a:pPr>
            <a:r>
              <a:rPr lang="ru-RU" sz="2200" b="1" dirty="0" smtClean="0"/>
              <a:t> Как характеризует летописец Кия и его братьев? </a:t>
            </a:r>
            <a:endParaRPr lang="uk-UA" sz="2200" b="1" dirty="0" smtClean="0"/>
          </a:p>
          <a:p>
            <a:pPr>
              <a:buFont typeface="Wingdings" pitchFamily="2" charset="2"/>
              <a:buChar char="q"/>
            </a:pPr>
            <a:r>
              <a:rPr lang="ru-RU" sz="2200" b="1" dirty="0" smtClean="0"/>
              <a:t> В легенде названы два возможных занятия князя Кия. Какое из них является, по мнению летописца, правдивее?</a:t>
            </a:r>
            <a:endParaRPr lang="uk-UA" sz="2200" b="1" dirty="0" smtClean="0"/>
          </a:p>
          <a:p>
            <a:pPr>
              <a:buFont typeface="Wingdings" pitchFamily="2" charset="2"/>
              <a:buChar char="q"/>
            </a:pPr>
            <a:r>
              <a:rPr lang="ru-RU" sz="2200" b="1" dirty="0" smtClean="0"/>
              <a:t> Как ты думаешь, история о Кие, Щеке, Хориве и </a:t>
            </a:r>
            <a:r>
              <a:rPr lang="ru-RU" sz="2200" b="1" dirty="0" err="1" smtClean="0"/>
              <a:t>Лыбиди</a:t>
            </a:r>
            <a:r>
              <a:rPr lang="ru-RU" sz="2200" b="1" dirty="0" smtClean="0"/>
              <a:t> правдивая или вымышленная? </a:t>
            </a:r>
            <a:endParaRPr lang="uk-UA" sz="2200" b="1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196752"/>
            <a:ext cx="396043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556792"/>
            <a:ext cx="4435126" cy="242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09040" cy="841248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Поучение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Владимира Мономаха»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4680520" cy="47244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«</a:t>
            </a:r>
            <a:r>
              <a:rPr lang="ru-RU" b="1" dirty="0" smtClean="0"/>
              <a:t>Поучение Владимира Мономаха</a:t>
            </a:r>
            <a:r>
              <a:rPr lang="ru-RU" b="1" dirty="0" smtClean="0"/>
              <a:t>»— литературный памятник XII века, написанный великим князем киевским Владимиром Мономахом.</a:t>
            </a:r>
          </a:p>
          <a:p>
            <a:r>
              <a:rPr lang="ru-RU" b="1" dirty="0" smtClean="0"/>
              <a:t>Это произведение называют первой светской проповедью.</a:t>
            </a:r>
          </a:p>
          <a:p>
            <a:r>
              <a:rPr lang="ru-RU" b="1" dirty="0" smtClean="0"/>
              <a:t>С «Поучения» в русской литературе начинается традиция обсуждения этических вопросов.</a:t>
            </a:r>
            <a:endParaRPr lang="uk-UA" b="1" dirty="0" smtClean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30243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31683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6" name="Содержимое 4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00808"/>
            <a:ext cx="31683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476672"/>
            <a:ext cx="8295456" cy="576064"/>
          </a:xfrm>
        </p:spPr>
        <p:txBody>
          <a:bodyPr>
            <a:noAutofit/>
          </a:bodyPr>
          <a:lstStyle/>
          <a:p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Поучение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Владимира Мономаха»</a:t>
            </a:r>
            <a:endParaRPr lang="uk-UA" sz="3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635896" y="4149080"/>
            <a:ext cx="5508104" cy="230425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«</a:t>
            </a:r>
            <a:r>
              <a:rPr lang="ru-RU" sz="2400" b="1" dirty="0" smtClean="0"/>
              <a:t>Дети мои или иной кто, слушая эту грамотку, не посмейтесь, но кому из детей моих она будет люба, пусть примет ее в сердце свое и не станет лениться, а будет трудиться».</a:t>
            </a:r>
            <a:endParaRPr lang="ru-RU" sz="2400" b="1" dirty="0" smtClean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40768"/>
            <a:ext cx="3668981" cy="26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9" name="Содержимое 9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338437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2623615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84124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Старых чтите, как отца, а молодых, как братьев</a:t>
            </a:r>
            <a:r>
              <a:rPr lang="ru-RU" sz="2800" b="1" dirty="0" smtClean="0"/>
              <a:t>.</a:t>
            </a:r>
            <a:endParaRPr lang="uk-UA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851920" y="1268760"/>
            <a:ext cx="5139680" cy="505584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 </a:t>
            </a:r>
            <a:r>
              <a:rPr lang="ru-RU" sz="2000" b="1" dirty="0" smtClean="0"/>
              <a:t>дому своем не ленитесь, но за всем сами наблюдайте; не полагайтесь на тиуна или на отрока, чтобы не посмеялись приходящие к вам ни над домом вашим, ни над обедом вашим.</a:t>
            </a:r>
          </a:p>
          <a:p>
            <a:r>
              <a:rPr lang="ru-RU" sz="2000" b="1" dirty="0" smtClean="0"/>
              <a:t>На войну выйдя, не ленитесь, не полагайтесь на воевод; ни питью, ни еде не предавайтесь, ни спанью; сторожей сами </a:t>
            </a:r>
            <a:r>
              <a:rPr lang="ru-RU" sz="2000" b="1" dirty="0" err="1" smtClean="0"/>
              <a:t>наряживайте</a:t>
            </a:r>
            <a:r>
              <a:rPr lang="ru-RU" sz="2000" b="1" dirty="0" smtClean="0"/>
              <a:t> и ночью, расставив стражу со всех сторон, около воинов ложитесь, а вставайте рано; а оружия не снимайте с себя второпях, не оглядевшись по лености, внезапно ведь человек погибает.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b="2953"/>
          <a:stretch>
            <a:fillRect/>
          </a:stretch>
        </p:blipFill>
        <p:spPr bwMode="auto">
          <a:xfrm>
            <a:off x="323528" y="1628800"/>
            <a:ext cx="345026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792088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Лжи остерегайтесь, и пьянства, и блуда, от того ведь душа погибает и тело</a:t>
            </a:r>
            <a:r>
              <a:rPr lang="ru-RU" sz="2800" b="1" dirty="0" smtClean="0"/>
              <a:t>.</a:t>
            </a:r>
            <a:endParaRPr lang="uk-UA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51920" y="1412776"/>
            <a:ext cx="5040560" cy="491182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Куда </a:t>
            </a:r>
            <a:r>
              <a:rPr lang="ru-RU" sz="2000" b="1" dirty="0" smtClean="0"/>
              <a:t>бы вы ни держали путь по своим землям, не давайте отрокам причинять вред ни своим, ни чужим, ни селам, ни посевам, чтобы не стали проклинать вас.</a:t>
            </a:r>
            <a:endParaRPr lang="uk-UA" sz="2000" b="1" dirty="0" smtClean="0"/>
          </a:p>
          <a:p>
            <a:r>
              <a:rPr lang="ru-RU" sz="2000" b="1" dirty="0" smtClean="0"/>
              <a:t>Куда же пойдете и где остановитесь, напоите и накормите нищего, более же всего чтите гостя, откуда бы к вам ни пришел, простолюдин ли, или знатный, или посол; если не можете почтить его подарком, — то пищей и питьем: ибо они, проходя, прославят человека по всем землям, или добрым, или злым.</a:t>
            </a: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240360" cy="443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1556792"/>
            <a:ext cx="34698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446712" cy="864096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/>
              <a:t>Всего же более убогих не забывайте, но, насколько можете, по силам </a:t>
            </a:r>
            <a:r>
              <a:rPr lang="ru-RU" sz="2800" b="1" dirty="0" smtClean="0"/>
              <a:t>кормите</a:t>
            </a:r>
            <a:r>
              <a:rPr lang="ru-RU" sz="2800" b="1" dirty="0" smtClean="0"/>
              <a:t> и</a:t>
            </a:r>
            <a:endParaRPr lang="uk-UA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4680520" cy="47244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подавайте </a:t>
            </a:r>
            <a:r>
              <a:rPr lang="ru-RU" b="1" dirty="0" smtClean="0"/>
              <a:t>сироте и вдовицу оправдывайте сами, а не давайте сильным губить человека.</a:t>
            </a:r>
          </a:p>
          <a:p>
            <a:r>
              <a:rPr lang="ru-RU" b="1" dirty="0" smtClean="0"/>
              <a:t>Больного навестите, покойника проводите, ибо все мы смертны.</a:t>
            </a:r>
          </a:p>
          <a:p>
            <a:r>
              <a:rPr lang="ru-RU" b="1" dirty="0" smtClean="0"/>
              <a:t>Не пропустите человека, не поприветствовав его, и доброе слово ему молвите.</a:t>
            </a:r>
          </a:p>
          <a:p>
            <a:r>
              <a:rPr lang="ru-RU" b="1" dirty="0" smtClean="0"/>
              <a:t> Жену свою любите, но не давайте им власти над собой.</a:t>
            </a:r>
          </a:p>
          <a:p>
            <a:r>
              <a:rPr lang="ru-RU" b="1" dirty="0" smtClean="0"/>
              <a:t>Ни правого, ни виновного не убивайте и не повелевайте убить его.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022" y="1600200"/>
            <a:ext cx="3457896" cy="45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350804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3456383" cy="463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260648"/>
            <a:ext cx="8295456" cy="64807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sz="3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81000" y="5301208"/>
            <a:ext cx="8223448" cy="12961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Чему </a:t>
            </a:r>
            <a:r>
              <a:rPr lang="ru-RU" sz="2400" b="1" dirty="0" smtClean="0"/>
              <a:t>поучает своих детей Владимир Мономах? Какие жизненные советы даёт?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О </a:t>
            </a:r>
            <a:r>
              <a:rPr lang="ru-RU" sz="2400" b="1" dirty="0" smtClean="0"/>
              <a:t>каких моментах своей жизни вспоминает </a:t>
            </a:r>
            <a:r>
              <a:rPr lang="ru-RU" sz="2400" b="1" dirty="0" smtClean="0"/>
              <a:t>князь?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268760"/>
            <a:ext cx="2925533" cy="393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8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272" b="1272"/>
          <a:stretch>
            <a:fillRect/>
          </a:stretch>
        </p:blipFill>
        <p:spPr bwMode="auto">
          <a:xfrm>
            <a:off x="2735796" y="1268760"/>
            <a:ext cx="524758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10" name="Содержимое 4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25922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1000" stA="49000" endA="500" endPos="10000" dist="900" dir="5400000" sy="-9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29602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sp>
        <p:nvSpPr>
          <p:cNvPr id="8" name="Прямоугольник 7"/>
          <p:cNvSpPr/>
          <p:nvPr/>
        </p:nvSpPr>
        <p:spPr>
          <a:xfrm>
            <a:off x="971600" y="476673"/>
            <a:ext cx="7992888" cy="5632311"/>
          </a:xfrm>
          <a:prstGeom prst="rect">
            <a:avLst/>
          </a:prstGeom>
          <a:scene3d>
            <a:camera prst="perspectiveRight"/>
            <a:lightRig rig="threePt" dir="t"/>
          </a:scene3d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Повесть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временных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лет» -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великое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произведение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древнерусского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искусства</a:t>
            </a:r>
            <a:endParaRPr lang="uk-UA" sz="60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795</TotalTime>
  <Words>954</Words>
  <Application>Microsoft Office PowerPoint</Application>
  <PresentationFormat>Экран (4:3)</PresentationFormat>
  <Paragraphs>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 Из «Повести временных лет» «Расселение славян», «Кий, Щек и Хорив», «Поучение Владимира Мономаха» </vt:lpstr>
      <vt:lpstr>«По́весть временны́х лет» </vt:lpstr>
      <vt:lpstr>Охваченный период истории начинается с библейских времён во вводной части</vt:lpstr>
      <vt:lpstr>Слайд 4</vt:lpstr>
      <vt:lpstr>Слайд 5</vt:lpstr>
      <vt:lpstr>«Расселение славян»</vt:lpstr>
      <vt:lpstr>Эти славяне пришли и сели по Днепру и назвались полянами, а другие - древлянами,</vt:lpstr>
      <vt:lpstr>Размышляем над прочитанным…</vt:lpstr>
      <vt:lpstr>«Кий, Щек и Хорив»</vt:lpstr>
      <vt:lpstr>«И были три брата: один по имени Кий, другой — Щек и третий — Хорив, а сестра их — Лыбедь.</vt:lpstr>
      <vt:lpstr>Размышляем над прочитанным…</vt:lpstr>
      <vt:lpstr>Размышляем над прочитанным…</vt:lpstr>
      <vt:lpstr>«Поучение Владимира Мономаха»</vt:lpstr>
      <vt:lpstr>«Поучение Владимира Мономаха»</vt:lpstr>
      <vt:lpstr>Старых чтите, как отца, а молодых, как братьев.</vt:lpstr>
      <vt:lpstr>Лжи остерегайтесь, и пьянства, и блуда, от того ведь душа погибает и тело.</vt:lpstr>
      <vt:lpstr>Всего же более убогих не забывайте, но, насколько можете, по силам кормите и</vt:lpstr>
      <vt:lpstr>Размышляем над прочитанным…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Из «Повести временных лет» </dc:title>
  <dc:creator>Shahter</dc:creator>
  <cp:lastModifiedBy>Shahter</cp:lastModifiedBy>
  <cp:revision>84</cp:revision>
  <dcterms:created xsi:type="dcterms:W3CDTF">2016-07-01T19:39:10Z</dcterms:created>
  <dcterms:modified xsi:type="dcterms:W3CDTF">2016-07-02T21:09:37Z</dcterms:modified>
</cp:coreProperties>
</file>