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sldIdLst>
    <p:sldId id="256" r:id="rId2"/>
    <p:sldId id="257" r:id="rId3"/>
    <p:sldId id="259" r:id="rId4"/>
    <p:sldId id="281" r:id="rId5"/>
    <p:sldId id="287" r:id="rId6"/>
    <p:sldId id="288" r:id="rId7"/>
    <p:sldId id="283" r:id="rId8"/>
    <p:sldId id="289" r:id="rId9"/>
    <p:sldId id="262" r:id="rId10"/>
    <p:sldId id="290" r:id="rId11"/>
    <p:sldId id="284" r:id="rId12"/>
    <p:sldId id="310" r:id="rId13"/>
    <p:sldId id="291" r:id="rId14"/>
    <p:sldId id="292" r:id="rId15"/>
    <p:sldId id="293" r:id="rId16"/>
    <p:sldId id="298" r:id="rId17"/>
    <p:sldId id="308" r:id="rId18"/>
    <p:sldId id="294" r:id="rId19"/>
    <p:sldId id="297" r:id="rId20"/>
    <p:sldId id="312" r:id="rId21"/>
    <p:sldId id="314" r:id="rId22"/>
    <p:sldId id="275" r:id="rId23"/>
    <p:sldId id="273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606" y="-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авнобедренный треугольник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5B106E36-FD25-4E2D-B0AA-010F637433A0}" type="datetimeFigureOut">
              <a:rPr lang="ru-RU" smtClean="0"/>
              <a:pPr/>
              <a:t>20.06.2017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20.06.2017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ый треугольник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Равнобедренный треугольник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20.06.2017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20.06.2017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20.06.2017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20.06.2017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20.06.2017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5B106E36-FD25-4E2D-B0AA-010F637433A0}" type="datetimeFigureOut">
              <a:rPr lang="ru-RU" smtClean="0"/>
              <a:pPr/>
              <a:t>20.06.2017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5B106E36-FD25-4E2D-B0AA-010F637433A0}" type="datetimeFigureOut">
              <a:rPr lang="ru-RU" smtClean="0"/>
              <a:pPr/>
              <a:t>20.06.2017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tx1">
                <a:lumMod val="95000"/>
              </a:schemeClr>
            </a:gs>
            <a:gs pos="60000">
              <a:schemeClr val="bg2">
                <a:shade val="92000"/>
                <a:satMod val="230000"/>
              </a:schemeClr>
            </a:gs>
            <a:gs pos="100000">
              <a:schemeClr val="bg2">
                <a:tint val="85000"/>
                <a:satMod val="400000"/>
              </a:schemeClr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ый треугольник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20.06.2017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jpeg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gif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4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jpeg"/><Relationship Id="rId3" Type="http://schemas.openxmlformats.org/officeDocument/2006/relationships/image" Target="../media/image58.jpeg"/><Relationship Id="rId7" Type="http://schemas.openxmlformats.org/officeDocument/2006/relationships/image" Target="../media/image62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1.jpeg"/><Relationship Id="rId5" Type="http://schemas.openxmlformats.org/officeDocument/2006/relationships/image" Target="../media/image60.jpeg"/><Relationship Id="rId4" Type="http://schemas.openxmlformats.org/officeDocument/2006/relationships/image" Target="../media/image5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Содержимое 3" descr="Пов’язане зображення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539552" y="764704"/>
            <a:ext cx="8604448" cy="4104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perspectiveRight"/>
            <a:lightRig rig="threePt" dir="t"/>
          </a:scene3d>
          <a:sp3d>
            <a:bevelT w="114300" prst="hardEdge"/>
          </a:sp3d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5085184"/>
            <a:ext cx="8583488" cy="1368152"/>
          </a:xfrm>
        </p:spPr>
        <p:txBody>
          <a:bodyPr>
            <a:normAutofit fontScale="90000"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r"/>
            <a:r>
              <a:rPr lang="ru-RU" sz="4800" b="1" dirty="0" smtClean="0">
                <a:ln w="11430"/>
                <a:solidFill>
                  <a:schemeClr val="accent6">
                    <a:lumMod val="50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Уроки внеклассного чтения.</a:t>
            </a:r>
            <a:br>
              <a:rPr lang="ru-RU" sz="4800" b="1" dirty="0" smtClean="0">
                <a:ln w="11430"/>
                <a:solidFill>
                  <a:schemeClr val="accent6">
                    <a:lumMod val="50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</a:br>
            <a:r>
              <a:rPr lang="ru-RU" sz="4800" b="1" dirty="0" smtClean="0">
                <a:ln w="11430"/>
                <a:solidFill>
                  <a:schemeClr val="accent6">
                    <a:lumMod val="50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8 класс</a:t>
            </a:r>
            <a:endParaRPr lang="uk-UA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692695"/>
            <a:ext cx="8604448" cy="4104457"/>
          </a:xfrm>
          <a:scene3d>
            <a:camera prst="perspectiveRight"/>
            <a:lightRig rig="glow" dir="tl">
              <a:rot lat="0" lon="0" rev="5400000"/>
            </a:lightRig>
          </a:scene3d>
          <a:sp3d>
            <a:bevelT w="114300" prst="artDeco"/>
          </a:sp3d>
        </p:spPr>
        <p:txBody>
          <a:bodyPr>
            <a:noAutofit/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r"/>
            <a:r>
              <a:rPr lang="ru-RU" sz="11000" b="1" dirty="0" smtClean="0">
                <a:ln w="11430"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Н. В. Гоголь</a:t>
            </a:r>
          </a:p>
          <a:p>
            <a:pPr algn="r"/>
            <a:endParaRPr lang="ru-RU" sz="2400" b="1" dirty="0" smtClean="0">
              <a:ln w="11430"/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  <a:p>
            <a:pPr algn="r"/>
            <a:r>
              <a:rPr lang="ru-RU" sz="12000" b="1" dirty="0" smtClean="0">
                <a:ln w="11430"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«Портрет»</a:t>
            </a:r>
            <a:r>
              <a:rPr lang="uk-UA" sz="12000" b="1" dirty="0" smtClean="0">
                <a:ln w="11430"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  </a:t>
            </a:r>
            <a:endParaRPr lang="uk-UA" sz="12000" b="1" dirty="0">
              <a:ln w="11430"/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Содержимое 6" descr="Результат пошуку зображень за запитом &quot;Н.В. Гоголь «Портрет»,&quot;"/>
          <p:cNvPicPr>
            <a:picLocks noGrp="1"/>
          </p:cNvPicPr>
          <p:nvPr>
            <p:ph sz="half" idx="4294967295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467544" y="908720"/>
            <a:ext cx="3744416" cy="5184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14300" prst="hardEdge"/>
          </a:sp3d>
        </p:spPr>
      </p:pic>
      <p:sp>
        <p:nvSpPr>
          <p:cNvPr id="6" name="Содержимое 5"/>
          <p:cNvSpPr>
            <a:spLocks noGrp="1"/>
          </p:cNvSpPr>
          <p:nvPr>
            <p:ph sz="half" idx="4294967295"/>
          </p:nvPr>
        </p:nvSpPr>
        <p:spPr>
          <a:xfrm>
            <a:off x="4139952" y="620688"/>
            <a:ext cx="4824536" cy="5976664"/>
          </a:xfrm>
        </p:spPr>
        <p:txBody>
          <a:bodyPr>
            <a:normAutofit fontScale="77500" lnSpcReduction="20000"/>
          </a:bodyPr>
          <a:lstStyle/>
          <a:p>
            <a:endParaRPr lang="ru-RU" dirty="0" smtClean="0"/>
          </a:p>
          <a:p>
            <a:r>
              <a:rPr lang="ru-RU" sz="3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 </a:t>
            </a:r>
            <a:r>
              <a:rPr lang="ru-RU" sz="3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непосредственен, как силён Гоголь, и какой он художник</a:t>
            </a:r>
            <a:r>
              <a:rPr lang="ru-RU" sz="3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!..</a:t>
            </a:r>
            <a:endParaRPr lang="ru-RU" sz="31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r"/>
            <a:r>
              <a:rPr lang="ru-RU" sz="3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r>
              <a:rPr lang="ru-RU" sz="3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Антон Чехов</a:t>
            </a:r>
          </a:p>
          <a:p>
            <a:r>
              <a:rPr lang="ru-RU" sz="3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Талант есть </a:t>
            </a:r>
            <a:r>
              <a:rPr lang="ru-RU" sz="31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драгоценнейший</a:t>
            </a:r>
            <a:r>
              <a:rPr lang="ru-RU" sz="3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дар бога – не погуби его. Исследуй, изучай всё, что ни видишь, покори всё кисти, но во всём умей находить внутреннюю мысль и пуще всего старайся постигнуть высокую тайну </a:t>
            </a:r>
            <a:r>
              <a:rPr lang="ru-RU" sz="31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созданья</a:t>
            </a:r>
            <a:r>
              <a:rPr lang="ru-RU" sz="3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Блажен избранник, владеющий </a:t>
            </a:r>
            <a:r>
              <a:rPr lang="ru-RU" sz="3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ею.</a:t>
            </a:r>
          </a:p>
          <a:p>
            <a:pPr algn="r"/>
            <a:r>
              <a:rPr lang="ru-RU" sz="3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</a:t>
            </a:r>
            <a:r>
              <a:rPr lang="ru-RU" sz="3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В. Гоголь «Портрет» </a:t>
            </a:r>
            <a:br>
              <a:rPr lang="ru-RU" sz="3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uk-UA" sz="31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r"/>
            <a:r>
              <a:rPr lang="uk-UA" sz="3600" b="1" dirty="0" smtClean="0"/>
              <a:t>«Портрет»</a:t>
            </a:r>
            <a:r>
              <a:rPr lang="uk-UA" sz="3600" dirty="0" smtClean="0"/>
              <a:t> — </a:t>
            </a:r>
            <a:r>
              <a:rPr lang="uk-UA" sz="3600" b="1" dirty="0" err="1" smtClean="0"/>
              <a:t>повесть</a:t>
            </a:r>
            <a:r>
              <a:rPr lang="uk-UA" sz="3600" b="1" dirty="0" smtClean="0"/>
              <a:t> </a:t>
            </a:r>
            <a:r>
              <a:rPr lang="uk-UA" sz="3600" b="1" dirty="0" err="1" smtClean="0"/>
              <a:t>Николая</a:t>
            </a:r>
            <a:r>
              <a:rPr lang="uk-UA" sz="3600" b="1" dirty="0" smtClean="0"/>
              <a:t> </a:t>
            </a:r>
            <a:r>
              <a:rPr lang="uk-UA" sz="3600" b="1" dirty="0" err="1" smtClean="0"/>
              <a:t>Васильевича</a:t>
            </a:r>
            <a:r>
              <a:rPr lang="uk-UA" sz="3600" b="1" dirty="0" smtClean="0"/>
              <a:t> Гоголя </a:t>
            </a:r>
            <a:r>
              <a:rPr lang="uk-UA" sz="3600" b="1" dirty="0" err="1" smtClean="0"/>
              <a:t>из</a:t>
            </a:r>
            <a:r>
              <a:rPr lang="uk-UA" sz="3600" b="1" dirty="0" smtClean="0"/>
              <a:t> </a:t>
            </a:r>
            <a:r>
              <a:rPr lang="uk-UA" sz="3600" b="1" dirty="0" err="1" smtClean="0"/>
              <a:t>цикла</a:t>
            </a:r>
            <a:r>
              <a:rPr lang="uk-UA" sz="3600" b="1" dirty="0" smtClean="0"/>
              <a:t> «</a:t>
            </a:r>
            <a:r>
              <a:rPr lang="uk-UA" sz="3600" b="1" dirty="0" err="1" smtClean="0"/>
              <a:t>Петербургские</a:t>
            </a:r>
            <a:r>
              <a:rPr lang="uk-UA" sz="3600" b="1" dirty="0" smtClean="0"/>
              <a:t> повести»</a:t>
            </a:r>
            <a:endParaRPr lang="uk-UA" sz="3600" b="1" dirty="0"/>
          </a:p>
        </p:txBody>
      </p:sp>
      <p:pic>
        <p:nvPicPr>
          <p:cNvPr id="14" name="Содержимое 13" descr="Пов’язане зображення"/>
          <p:cNvPicPr>
            <a:picLocks noGrp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827584" y="2129948"/>
            <a:ext cx="2746196" cy="41793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</p:pic>
      <p:sp>
        <p:nvSpPr>
          <p:cNvPr id="16" name="Содержимое 15"/>
          <p:cNvSpPr>
            <a:spLocks noGrp="1"/>
          </p:cNvSpPr>
          <p:nvPr>
            <p:ph sz="half" idx="2"/>
          </p:nvPr>
        </p:nvSpPr>
        <p:spPr>
          <a:xfrm>
            <a:off x="4499992" y="1916832"/>
            <a:ext cx="4392488" cy="4680520"/>
          </a:xfrm>
        </p:spPr>
        <p:txBody>
          <a:bodyPr>
            <a:normAutofit fontScale="92500" lnSpcReduction="10000"/>
          </a:bodyPr>
          <a:lstStyle/>
          <a:p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Повесть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была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создана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 1833—1834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годах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и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впервые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опубликована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книге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«Арабески.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Разные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сочинения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Н.Гоголя» в 1835 г.</a:t>
            </a:r>
          </a:p>
          <a:p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Вторая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редакция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(текст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был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значительно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переработан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конце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1841—начале 1842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года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была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напечатана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 1842 г. 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третьей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книге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«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Современника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».</a:t>
            </a:r>
          </a:p>
          <a:p>
            <a:endParaRPr lang="uk-UA" dirty="0"/>
          </a:p>
        </p:txBody>
      </p:sp>
      <p:pic>
        <p:nvPicPr>
          <p:cNvPr id="17" name="Содержимое 14" descr="Результат пошуку зображень за запитом &quot;«Арабески. Разные сочинения Н. Гоголя»&quot;"/>
          <p:cNvPicPr>
            <a:picLocks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0" y="2708920"/>
            <a:ext cx="4362128" cy="3240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perspectiveLeft"/>
            <a:lightRig rig="threePt" dir="t"/>
          </a:scene3d>
          <a:sp3d>
            <a:bevelT w="114300" prst="hardEdge"/>
          </a:sp3d>
        </p:spPr>
      </p:pic>
      <p:pic>
        <p:nvPicPr>
          <p:cNvPr id="19" name="Рисунок 18" descr="Результат пошуку зображень за запитом &quot;«Современник» 1842 год&quot;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2708920"/>
            <a:ext cx="4176464" cy="3310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perspectiveLeft"/>
            <a:lightRig rig="threePt" dir="t"/>
          </a:scene3d>
          <a:sp3d>
            <a:bevelT w="114300" prst="hardEdge"/>
          </a:sp3d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568952" cy="1477886"/>
          </a:xfrm>
        </p:spPr>
        <p:txBody>
          <a:bodyPr>
            <a:noAutofit/>
          </a:bodyPr>
          <a:lstStyle/>
          <a:p>
            <a:r>
              <a:rPr lang="uk-UA" sz="3600" b="1" dirty="0" smtClean="0"/>
              <a:t>Повесть Гоголя "Портрет" </a:t>
            </a:r>
            <a:r>
              <a:rPr lang="uk-UA" sz="3600" b="1" dirty="0" err="1" smtClean="0"/>
              <a:t>рассказывает</a:t>
            </a:r>
            <a:r>
              <a:rPr lang="uk-UA" sz="3600" b="1" dirty="0" smtClean="0"/>
              <a:t> о </a:t>
            </a:r>
            <a:r>
              <a:rPr lang="uk-UA" sz="3600" b="1" dirty="0" err="1" smtClean="0"/>
              <a:t>молодом</a:t>
            </a:r>
            <a:r>
              <a:rPr lang="uk-UA" sz="3600" b="1" dirty="0" smtClean="0"/>
              <a:t> </a:t>
            </a:r>
            <a:r>
              <a:rPr lang="uk-UA" sz="3600" b="1" dirty="0" err="1" smtClean="0"/>
              <a:t>художнике</a:t>
            </a:r>
            <a:r>
              <a:rPr lang="uk-UA" sz="3600" b="1" dirty="0" smtClean="0"/>
              <a:t> по </a:t>
            </a:r>
            <a:r>
              <a:rPr lang="uk-UA" sz="3600" b="1" dirty="0" err="1" smtClean="0"/>
              <a:t>фамилии</a:t>
            </a:r>
            <a:r>
              <a:rPr lang="uk-UA" sz="3600" b="1" dirty="0" smtClean="0"/>
              <a:t> </a:t>
            </a:r>
            <a:r>
              <a:rPr lang="uk-UA" sz="3600" b="1" dirty="0" err="1" smtClean="0"/>
              <a:t>Чартков</a:t>
            </a:r>
            <a:r>
              <a:rPr lang="uk-UA" sz="3600" b="1" dirty="0" smtClean="0"/>
              <a:t>,</a:t>
            </a:r>
            <a:endParaRPr lang="uk-UA" sz="3600" b="1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39952" y="1916832"/>
            <a:ext cx="4752528" cy="4752528"/>
          </a:xfrm>
        </p:spPr>
        <p:txBody>
          <a:bodyPr>
            <a:normAutofit fontScale="85000" lnSpcReduction="20000"/>
          </a:bodyPr>
          <a:lstStyle/>
          <a:p>
            <a:r>
              <a:rPr lang="uk-UA" sz="31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который</a:t>
            </a:r>
            <a:r>
              <a:rPr lang="uk-UA" sz="3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31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однажды</a:t>
            </a:r>
            <a:r>
              <a:rPr lang="uk-UA" sz="3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uk-UA" sz="31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зайдя</a:t>
            </a:r>
            <a:r>
              <a:rPr lang="uk-UA" sz="3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</a:t>
            </a:r>
            <a:r>
              <a:rPr lang="uk-UA" sz="31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картинную</a:t>
            </a:r>
            <a:r>
              <a:rPr lang="uk-UA" sz="3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лавку, </a:t>
            </a:r>
            <a:r>
              <a:rPr lang="uk-UA" sz="31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обнаруживает</a:t>
            </a:r>
            <a:r>
              <a:rPr lang="uk-UA" sz="3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31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удивительный</a:t>
            </a:r>
            <a:r>
              <a:rPr lang="uk-UA" sz="3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портрет.</a:t>
            </a:r>
          </a:p>
          <a:p>
            <a:r>
              <a:rPr lang="uk-UA" sz="3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</a:t>
            </a:r>
            <a:r>
              <a:rPr lang="uk-UA" sz="31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старом</a:t>
            </a:r>
            <a:r>
              <a:rPr lang="uk-UA" sz="3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пор</a:t>
            </a:r>
            <a:r>
              <a:rPr lang="ru-RU" sz="3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трете</a:t>
            </a:r>
            <a:r>
              <a:rPr lang="uk-UA" sz="3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31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изображен</a:t>
            </a:r>
            <a:r>
              <a:rPr lang="uk-UA" sz="3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31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неизвестный</a:t>
            </a:r>
            <a:r>
              <a:rPr lang="uk-UA" sz="3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старик в </a:t>
            </a:r>
            <a:r>
              <a:rPr lang="uk-UA" sz="31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азиатских</a:t>
            </a:r>
            <a:r>
              <a:rPr lang="uk-UA" sz="3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31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одеждах</a:t>
            </a:r>
            <a:r>
              <a:rPr lang="uk-UA" sz="3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r>
              <a:rPr lang="uk-UA" sz="31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Чарткова</a:t>
            </a:r>
            <a:r>
              <a:rPr lang="uk-UA" sz="3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просто </a:t>
            </a:r>
            <a:r>
              <a:rPr lang="uk-UA" sz="31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поражают</a:t>
            </a:r>
            <a:r>
              <a:rPr lang="uk-UA" sz="3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31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глаза</a:t>
            </a:r>
            <a:r>
              <a:rPr lang="uk-UA" sz="3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старика с портрета: </a:t>
            </a:r>
            <a:r>
              <a:rPr lang="uk-UA" sz="31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они</a:t>
            </a:r>
            <a:r>
              <a:rPr lang="uk-UA" sz="3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31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обладали</a:t>
            </a:r>
            <a:r>
              <a:rPr lang="uk-UA" sz="3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31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странною</a:t>
            </a:r>
            <a:r>
              <a:rPr lang="uk-UA" sz="3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31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живостью</a:t>
            </a:r>
            <a:r>
              <a:rPr lang="uk-UA" sz="3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 </a:t>
            </a:r>
          </a:p>
        </p:txBody>
      </p:sp>
      <p:pic>
        <p:nvPicPr>
          <p:cNvPr id="5" name="Содержимое 4" descr="Пов’язане зображення"/>
          <p:cNvPicPr>
            <a:picLocks noGrp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772816"/>
            <a:ext cx="3240360" cy="4536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14300" prst="hardEdge"/>
          </a:sp3d>
        </p:spPr>
      </p:pic>
      <p:pic>
        <p:nvPicPr>
          <p:cNvPr id="6" name="Рисунок 5" descr="Пов’язане зображення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1772816"/>
            <a:ext cx="2952328" cy="4509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14300" prst="hardEdge"/>
          </a:sp3d>
        </p:spPr>
      </p:pic>
      <p:pic>
        <p:nvPicPr>
          <p:cNvPr id="9" name="Содержимое 11" descr="Результат пошуку зображень за запитом &quot;Н.В. Гоголь «Портрет»,&quot;"/>
          <p:cNvPicPr>
            <a:picLocks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3568" y="1772816"/>
            <a:ext cx="3312368" cy="4680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14300" prst="hardEdge"/>
          </a:sp3d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Содержимое 6" descr="Пов’язане зображення"/>
          <p:cNvPicPr>
            <a:picLocks/>
          </p:cNvPicPr>
          <p:nvPr/>
        </p:nvPicPr>
        <p:blipFill>
          <a:blip r:embed="rId2" cstate="print"/>
          <a:srcRect b="3335"/>
          <a:stretch>
            <a:fillRect/>
          </a:stretch>
        </p:blipFill>
        <p:spPr bwMode="auto">
          <a:xfrm>
            <a:off x="4860032" y="1700808"/>
            <a:ext cx="3384376" cy="45940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14300" prst="hardEdge"/>
          </a:sp3d>
        </p:spPr>
      </p:pic>
      <p:pic>
        <p:nvPicPr>
          <p:cNvPr id="10" name="Содержимое 4" descr="http://fb.ru/misc/i/gallery/10530/315377.jpg"/>
          <p:cNvPicPr>
            <a:picLocks noGrp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1700808"/>
            <a:ext cx="3918726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perspectiveLeft"/>
            <a:lightRig rig="threePt" dir="t"/>
          </a:scene3d>
          <a:sp3d>
            <a:bevelT w="114300" prst="hardEdge"/>
          </a:sp3d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145282"/>
          </a:xfrm>
        </p:spPr>
        <p:txBody>
          <a:bodyPr>
            <a:normAutofit fontScale="90000"/>
          </a:bodyPr>
          <a:lstStyle/>
          <a:p>
            <a:r>
              <a:rPr lang="uk-UA" sz="4400" b="1" dirty="0" err="1" smtClean="0"/>
              <a:t>Чартков</a:t>
            </a:r>
            <a:r>
              <a:rPr lang="uk-UA" sz="4400" b="1" dirty="0" smtClean="0"/>
              <a:t> </a:t>
            </a:r>
            <a:r>
              <a:rPr lang="uk-UA" sz="4400" b="1" dirty="0" err="1" smtClean="0"/>
              <a:t>покупает</a:t>
            </a:r>
            <a:r>
              <a:rPr lang="uk-UA" sz="4400" b="1" dirty="0" smtClean="0"/>
              <a:t> портрет и </a:t>
            </a:r>
            <a:r>
              <a:rPr lang="uk-UA" sz="4400" b="1" dirty="0" err="1" smtClean="0"/>
              <a:t>несет</a:t>
            </a:r>
            <a:r>
              <a:rPr lang="uk-UA" sz="4400" b="1" dirty="0" smtClean="0"/>
              <a:t> </a:t>
            </a:r>
            <a:r>
              <a:rPr lang="uk-UA" sz="4400" b="1" dirty="0" err="1" smtClean="0"/>
              <a:t>его</a:t>
            </a:r>
            <a:r>
              <a:rPr lang="uk-UA" sz="4400" b="1" dirty="0" smtClean="0"/>
              <a:t> в </a:t>
            </a:r>
            <a:r>
              <a:rPr lang="uk-UA" sz="4400" b="1" dirty="0" err="1" smtClean="0"/>
              <a:t>свой</a:t>
            </a:r>
            <a:r>
              <a:rPr lang="uk-UA" sz="4400" b="1" dirty="0" smtClean="0"/>
              <a:t> </a:t>
            </a:r>
            <a:r>
              <a:rPr lang="uk-UA" sz="4400" b="1" dirty="0" err="1" smtClean="0"/>
              <a:t>бедный</a:t>
            </a:r>
            <a:r>
              <a:rPr lang="uk-UA" sz="4400" b="1" dirty="0" smtClean="0"/>
              <a:t> </a:t>
            </a:r>
            <a:r>
              <a:rPr lang="uk-UA" sz="4400" b="1" dirty="0" err="1" smtClean="0"/>
              <a:t>дом</a:t>
            </a:r>
            <a:endParaRPr lang="uk-UA" b="1" dirty="0"/>
          </a:p>
        </p:txBody>
      </p:sp>
      <p:pic>
        <p:nvPicPr>
          <p:cNvPr id="5" name="Содержимое 5" descr="Результат пошуку зображень за запитом &quot;Н.В. Гоголь «Портрет»,&quot;"/>
          <p:cNvPicPr>
            <a:picLocks noGrp="1"/>
          </p:cNvPicPr>
          <p:nvPr>
            <p:ph sz="half" idx="1"/>
          </p:nvPr>
        </p:nvPicPr>
        <p:blipFill>
          <a:blip r:embed="rId4" cstate="print"/>
          <a:stretch>
            <a:fillRect/>
          </a:stretch>
        </p:blipFill>
        <p:spPr bwMode="auto">
          <a:xfrm>
            <a:off x="758424" y="1722438"/>
            <a:ext cx="3436152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14300" prst="hardEdge"/>
          </a:sp3d>
        </p:spPr>
      </p:pic>
      <p:pic>
        <p:nvPicPr>
          <p:cNvPr id="6" name="Содержимое 4" descr="Пов’язане зображення"/>
          <p:cNvPicPr>
            <a:picLocks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683568" y="1700808"/>
            <a:ext cx="3456384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14300" prst="hardEdge"/>
          </a:sp3d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892480" cy="792088"/>
          </a:xfrm>
        </p:spPr>
        <p:txBody>
          <a:bodyPr>
            <a:normAutofit/>
          </a:bodyPr>
          <a:lstStyle/>
          <a:p>
            <a:r>
              <a:rPr lang="ru-RU" sz="4000" b="1" dirty="0" smtClean="0"/>
              <a:t>Размышляем над прочитанным…</a:t>
            </a:r>
            <a:endParaRPr lang="uk-UA" sz="4000" b="1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860032" y="1340768"/>
            <a:ext cx="4283968" cy="5112567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Что представляет собой молодой художник </a:t>
            </a:r>
            <a:r>
              <a:rPr lang="ru-RU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Чартков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</a:p>
          <a:p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Что привлекло его в лавке? Зачем он купил портрет?</a:t>
            </a:r>
          </a:p>
          <a:p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Какие чудеса стали происходить с портретом?</a:t>
            </a:r>
            <a:endParaRPr lang="uk-UA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" name="Содержимое 4" descr="Картинки по запросу гоголь портрет повесть"/>
          <p:cNvPicPr>
            <a:picLocks noGrp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2060848"/>
            <a:ext cx="4968552" cy="35283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perspectiveRight"/>
            <a:lightRig rig="threePt" dir="t"/>
          </a:scene3d>
          <a:sp3d>
            <a:bevelT w="114300" prst="hardEdge"/>
          </a:sp3d>
        </p:spPr>
      </p:pic>
      <p:pic>
        <p:nvPicPr>
          <p:cNvPr id="11" name="Содержимое 5" descr="Похожее изображение"/>
          <p:cNvPicPr>
            <a:picLocks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1196752"/>
            <a:ext cx="3960440" cy="52565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perspectiveRight"/>
            <a:lightRig rig="threePt" dir="t"/>
          </a:scene3d>
          <a:sp3d>
            <a:bevelT w="114300" prst="hardEdge"/>
          </a:sp3d>
        </p:spPr>
      </p:pic>
      <p:pic>
        <p:nvPicPr>
          <p:cNvPr id="12" name="Рисунок 11" descr="https://upload.wikimedia.org/wikipedia/ru/thumb/b/bb/Shcherbakov_Gogol_Portret.jpg/214px-Shcherbakov_Gogol_Portret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1560" y="1124744"/>
            <a:ext cx="4248472" cy="5328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perspectiveRight"/>
            <a:lightRig rig="threePt" dir="t"/>
          </a:scene3d>
          <a:sp3d>
            <a:bevelT w="114300" prst="hardEdge"/>
          </a:sp3d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67494"/>
            <a:ext cx="8712968" cy="1577330"/>
          </a:xfrm>
        </p:spPr>
        <p:txBody>
          <a:bodyPr>
            <a:noAutofit/>
          </a:bodyPr>
          <a:lstStyle/>
          <a:p>
            <a:pPr algn="r"/>
            <a:r>
              <a:rPr lang="uk-UA" sz="3200" b="1" dirty="0" smtClean="0"/>
              <a:t>Дома художник  </a:t>
            </a:r>
            <a:r>
              <a:rPr lang="uk-UA" sz="3200" b="1" dirty="0" err="1" smtClean="0"/>
              <a:t>рассматривает</a:t>
            </a:r>
            <a:r>
              <a:rPr lang="uk-UA" sz="3200" b="1" dirty="0" smtClean="0"/>
              <a:t> портрет </a:t>
            </a:r>
            <a:r>
              <a:rPr lang="uk-UA" sz="3200" b="1" dirty="0" err="1" smtClean="0"/>
              <a:t>лучше</a:t>
            </a:r>
            <a:r>
              <a:rPr lang="uk-UA" sz="3200" b="1" dirty="0" smtClean="0"/>
              <a:t> и не </a:t>
            </a:r>
            <a:r>
              <a:rPr lang="uk-UA" sz="3200" b="1" dirty="0" err="1" smtClean="0"/>
              <a:t>может</a:t>
            </a:r>
            <a:r>
              <a:rPr lang="uk-UA" sz="3200" b="1" dirty="0" smtClean="0"/>
              <a:t> </a:t>
            </a:r>
            <a:r>
              <a:rPr lang="uk-UA" sz="3200" b="1" dirty="0" err="1" smtClean="0"/>
              <a:t>отделаться</a:t>
            </a:r>
            <a:r>
              <a:rPr lang="uk-UA" sz="3200" b="1" dirty="0" smtClean="0"/>
              <a:t> от </a:t>
            </a:r>
            <a:r>
              <a:rPr lang="uk-UA" sz="3200" b="1" dirty="0" err="1" smtClean="0"/>
              <a:t>впечатления</a:t>
            </a:r>
            <a:r>
              <a:rPr lang="uk-UA" sz="3200" b="1" dirty="0" smtClean="0"/>
              <a:t>, </a:t>
            </a:r>
            <a:r>
              <a:rPr lang="uk-UA" sz="3200" b="1" dirty="0" err="1" smtClean="0"/>
              <a:t>что</a:t>
            </a:r>
            <a:r>
              <a:rPr lang="uk-UA" sz="3200" b="1" dirty="0" smtClean="0"/>
              <a:t> старик </a:t>
            </a:r>
            <a:r>
              <a:rPr lang="uk-UA" sz="3200" b="1" dirty="0" err="1" smtClean="0"/>
              <a:t>смотрит</a:t>
            </a:r>
            <a:r>
              <a:rPr lang="uk-UA" sz="3200" b="1" dirty="0" smtClean="0"/>
              <a:t> на </a:t>
            </a:r>
            <a:r>
              <a:rPr lang="uk-UA" sz="3200" b="1" dirty="0" err="1" smtClean="0"/>
              <a:t>него</a:t>
            </a:r>
            <a:r>
              <a:rPr lang="uk-UA" sz="3200" b="1" dirty="0" smtClean="0"/>
              <a:t>.</a:t>
            </a:r>
            <a:endParaRPr lang="uk-UA" sz="3200" b="1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8840"/>
            <a:ext cx="4038600" cy="4536504"/>
          </a:xfrm>
        </p:spPr>
        <p:txBody>
          <a:bodyPr>
            <a:normAutofit fontScale="85000" lnSpcReduction="10000"/>
          </a:bodyPr>
          <a:lstStyle/>
          <a:p>
            <a:r>
              <a:rPr lang="uk-UA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Чарткову</a:t>
            </a:r>
            <a:r>
              <a:rPr lang="uk-UA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снятся</a:t>
            </a:r>
            <a:r>
              <a:rPr lang="uk-UA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кошмары</a:t>
            </a:r>
            <a:r>
              <a:rPr lang="uk-UA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uk-UA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связанные</a:t>
            </a:r>
            <a:r>
              <a:rPr lang="uk-UA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 портретом. В </a:t>
            </a:r>
            <a:r>
              <a:rPr lang="uk-UA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одном</a:t>
            </a:r>
            <a:r>
              <a:rPr lang="uk-UA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</a:t>
            </a:r>
            <a:r>
              <a:rPr lang="uk-UA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снов</a:t>
            </a:r>
            <a:r>
              <a:rPr lang="uk-UA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старик </a:t>
            </a:r>
            <a:r>
              <a:rPr lang="uk-UA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выходит</a:t>
            </a:r>
            <a:r>
              <a:rPr lang="uk-UA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</a:t>
            </a:r>
            <a:r>
              <a:rPr lang="uk-UA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рамы</a:t>
            </a:r>
            <a:r>
              <a:rPr lang="uk-UA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 </a:t>
            </a:r>
            <a:r>
              <a:rPr lang="uk-UA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мешком</a:t>
            </a:r>
            <a:r>
              <a:rPr lang="uk-UA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uk-UA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набитым</a:t>
            </a:r>
            <a:r>
              <a:rPr lang="uk-UA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деньгами</a:t>
            </a:r>
            <a:r>
              <a:rPr lang="uk-UA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и художник  </a:t>
            </a:r>
            <a:r>
              <a:rPr lang="uk-UA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незаметно</a:t>
            </a:r>
            <a:r>
              <a:rPr lang="uk-UA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прячет</a:t>
            </a:r>
            <a:r>
              <a:rPr lang="uk-UA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один </a:t>
            </a:r>
            <a:r>
              <a:rPr lang="uk-UA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</a:t>
            </a:r>
            <a:r>
              <a:rPr lang="uk-UA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них.</a:t>
            </a:r>
          </a:p>
          <a:p>
            <a:r>
              <a:rPr lang="uk-UA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Утром</a:t>
            </a:r>
            <a:r>
              <a:rPr lang="uk-UA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Чартков</a:t>
            </a:r>
            <a:r>
              <a:rPr lang="uk-UA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uk-UA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действительно</a:t>
            </a:r>
            <a:r>
              <a:rPr lang="uk-UA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обнаруживает</a:t>
            </a:r>
            <a:r>
              <a:rPr lang="uk-UA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деньги</a:t>
            </a:r>
            <a:r>
              <a:rPr lang="uk-UA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 </a:t>
            </a:r>
          </a:p>
          <a:p>
            <a:endParaRPr lang="uk-UA" dirty="0"/>
          </a:p>
        </p:txBody>
      </p:sp>
      <p:pic>
        <p:nvPicPr>
          <p:cNvPr id="5" name="Содержимое 4" descr="Результат пошуку зображень за запитом &quot;Н.В. Гоголь «Портрет»,&quot;"/>
          <p:cNvPicPr>
            <a:picLocks noGrp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2348880"/>
            <a:ext cx="4752528" cy="36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perspectiveRight"/>
            <a:lightRig rig="threePt" dir="t"/>
          </a:scene3d>
          <a:sp3d>
            <a:bevelT w="114300" prst="hardEdge"/>
          </a:sp3d>
        </p:spPr>
      </p:pic>
      <p:pic>
        <p:nvPicPr>
          <p:cNvPr id="6" name="Рисунок 5" descr="Пов’язане зображення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1988840"/>
            <a:ext cx="3336032" cy="43361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14300" prst="hardEdge"/>
          </a:sp3d>
        </p:spPr>
      </p:pic>
      <p:pic>
        <p:nvPicPr>
          <p:cNvPr id="8" name="Содержимое 3" descr="Результат пошуку зображень за запитом &quot;Н.В. Гоголь «Портрет»,&quot;"/>
          <p:cNvPicPr>
            <a:picLocks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755576" y="1844824"/>
            <a:ext cx="3600400" cy="4680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14300" prst="hardEdge"/>
          </a:sp3d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712968" cy="1800200"/>
          </a:xfrm>
        </p:spPr>
        <p:txBody>
          <a:bodyPr>
            <a:noAutofit/>
          </a:bodyPr>
          <a:lstStyle/>
          <a:p>
            <a:pPr algn="r">
              <a:buFont typeface="Arial" pitchFamily="34" charset="0"/>
              <a:buChar char="•"/>
            </a:pPr>
            <a:r>
              <a:rPr lang="ru-RU" sz="3200" b="1" dirty="0" smtClean="0"/>
              <a:t> Как изменилась жизнь </a:t>
            </a:r>
            <a:r>
              <a:rPr lang="ru-RU" sz="3200" b="1" dirty="0" err="1" smtClean="0"/>
              <a:t>Чарткова</a:t>
            </a:r>
            <a:r>
              <a:rPr lang="ru-RU" sz="3200" b="1" dirty="0" smtClean="0"/>
              <a:t>? Нет ли в его бурных приготовлениях к новой жизни начала его медленной гибели?</a:t>
            </a:r>
            <a:endParaRPr lang="uk-UA" sz="3200" b="1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940152" y="2348880"/>
            <a:ext cx="2880320" cy="4176464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 изменилась жизнь художника?  Был ли он при этом доволен, счастлив?</a:t>
            </a:r>
            <a:endParaRPr lang="uk-UA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Содержимое 4" descr="Результат пошуку зображень за запитом &quot;Н.В. Гоголь «Портрет»,&quot;"/>
          <p:cNvPicPr>
            <a:picLocks noGrp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2348880"/>
            <a:ext cx="5224636" cy="35283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perspectiveRigh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Содержимое 5" descr="Пов’язане зображення"/>
          <p:cNvPicPr>
            <a:picLocks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827584" y="2276872"/>
            <a:ext cx="5400600" cy="388843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perspectiveRight"/>
            <a:lightRig rig="twoPt" dir="t">
              <a:rot lat="0" lon="0" rev="7200000"/>
            </a:lightRig>
          </a:scene3d>
          <a:sp3d>
            <a:bevelT w="25400" h="19050" prst="hardEdge"/>
            <a:contourClr>
              <a:srgbClr val="FFFFFF"/>
            </a:contourClr>
          </a:sp3d>
        </p:spPr>
      </p:pic>
      <p:pic>
        <p:nvPicPr>
          <p:cNvPr id="7" name="Рисунок 6" descr="Картинки по запросу гоголь портрет повесть"/>
          <p:cNvPicPr/>
          <p:nvPr/>
        </p:nvPicPr>
        <p:blipFill>
          <a:blip r:embed="rId4" cstate="print"/>
          <a:srcRect l="4206" r="4206" b="9243"/>
          <a:stretch>
            <a:fillRect/>
          </a:stretch>
        </p:blipFill>
        <p:spPr bwMode="auto">
          <a:xfrm>
            <a:off x="1547664" y="2060848"/>
            <a:ext cx="3321369" cy="44645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perspectiveRight"/>
            <a:lightRig rig="threePt" dir="t"/>
          </a:scene3d>
          <a:sp3d>
            <a:bevelT w="114300" prst="hardEdge"/>
          </a:sp3d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Содержимое 10"/>
          <p:cNvSpPr>
            <a:spLocks noGrp="1"/>
          </p:cNvSpPr>
          <p:nvPr>
            <p:ph sz="half" idx="4294967295"/>
          </p:nvPr>
        </p:nvSpPr>
        <p:spPr>
          <a:xfrm>
            <a:off x="4644008" y="836712"/>
            <a:ext cx="4248472" cy="5411688"/>
          </a:xfrm>
        </p:spPr>
        <p:txBody>
          <a:bodyPr>
            <a:normAutofit fontScale="92500"/>
          </a:bodyPr>
          <a:lstStyle/>
          <a:p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Чартков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переезжает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роскошную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квартиру на 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Невском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проспекте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становится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модным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художником,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пишет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множество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портретов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Деньги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текут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рекой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endParaRPr lang="uk-U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3" name="Содержимое 4" descr="Пов’язане зображення"/>
          <p:cNvPicPr>
            <a:picLocks noGrp="1"/>
          </p:cNvPicPr>
          <p:nvPr>
            <p:ph sz="half" idx="4294967295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611560" y="692696"/>
            <a:ext cx="3960440" cy="5472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14300" prst="hardEdge"/>
          </a:sp3d>
        </p:spPr>
      </p:pic>
      <p:pic>
        <p:nvPicPr>
          <p:cNvPr id="14" name="Содержимое 5" descr="Пов’язане зображення"/>
          <p:cNvPicPr>
            <a:picLocks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611560" y="692696"/>
            <a:ext cx="3960440" cy="5472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14300" prst="hardEdge"/>
          </a:sp3d>
        </p:spPr>
      </p:pic>
      <p:pic>
        <p:nvPicPr>
          <p:cNvPr id="16" name="Содержимое 5" descr="Результат пошуку зображень за запитом &quot;Н.В. Гоголь «Портрет»,&quot;"/>
          <p:cNvPicPr>
            <a:picLocks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395536" y="476672"/>
            <a:ext cx="4392488" cy="5832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perspectiveRight"/>
            <a:lightRig rig="threePt" dir="t"/>
          </a:scene3d>
          <a:sp3d>
            <a:bevelT w="114300" prst="hardEdge"/>
          </a:sp3d>
        </p:spPr>
      </p:pic>
      <p:pic>
        <p:nvPicPr>
          <p:cNvPr id="6" name="Рисунок 5" descr="https://ds02.infourok.ru/uploads/ex/0087/0003214e-deff9580/img20.jpg"/>
          <p:cNvPicPr/>
          <p:nvPr/>
        </p:nvPicPr>
        <p:blipFill>
          <a:blip r:embed="rId5" cstate="print"/>
          <a:srcRect l="51575" t="4199" r="2362" b="3150"/>
          <a:stretch>
            <a:fillRect/>
          </a:stretch>
        </p:blipFill>
        <p:spPr bwMode="auto">
          <a:xfrm>
            <a:off x="539552" y="476672"/>
            <a:ext cx="4259354" cy="6048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perspectiveRight"/>
            <a:lightRig rig="threePt" dir="t"/>
          </a:scene3d>
          <a:sp3d>
            <a:bevelT w="114300" prst="hardEdge"/>
          </a:sp3d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Содержимое 4" descr="http://a4-format.ru/index_pic.php?data=photos/4374f748.jpg&amp;percenta=1.00"/>
          <p:cNvPicPr>
            <a:picLocks noGrp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484784"/>
            <a:ext cx="3639572" cy="4763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14300" prst="hardEdge"/>
          </a:sp3d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67494"/>
            <a:ext cx="8964488" cy="1145282"/>
          </a:xfrm>
        </p:spPr>
        <p:txBody>
          <a:bodyPr>
            <a:normAutofit fontScale="90000"/>
          </a:bodyPr>
          <a:lstStyle/>
          <a:p>
            <a:r>
              <a:rPr lang="ru-RU" sz="4400" b="1" dirty="0" smtClean="0"/>
              <a:t>Размышляем над прочитанным…</a:t>
            </a:r>
            <a:endParaRPr lang="uk-UA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283968" y="1556793"/>
            <a:ext cx="4608512" cy="4691608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Что самое ужасное произошло с </a:t>
            </a:r>
            <a:r>
              <a:rPr lang="ru-RU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Чартковым</a:t>
            </a:r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потом?</a:t>
            </a:r>
          </a:p>
          <a:p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Какое чувство им овладело? Почему оно погубило художника?</a:t>
            </a:r>
          </a:p>
        </p:txBody>
      </p:sp>
      <p:pic>
        <p:nvPicPr>
          <p:cNvPr id="6" name="Рисунок 5" descr="https://img09.rl0.ru/66865790551753d6d8f135d288b879d7/c700x990/illustrators.ru/uploads/illustration/image/324962/main_324962_original.jpg"/>
          <p:cNvPicPr/>
          <p:nvPr/>
        </p:nvPicPr>
        <p:blipFill>
          <a:blip r:embed="rId3" cstate="print"/>
          <a:srcRect t="2863" r="6074" b="4295"/>
          <a:stretch>
            <a:fillRect/>
          </a:stretch>
        </p:blipFill>
        <p:spPr bwMode="auto">
          <a:xfrm>
            <a:off x="539552" y="1484784"/>
            <a:ext cx="3816424" cy="4752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14300" prst="hardEdge"/>
          </a:sp3d>
        </p:spPr>
      </p:pic>
      <p:pic>
        <p:nvPicPr>
          <p:cNvPr id="9" name="Содержимое 10" descr="Картинки по запросу гоголь портрет повесть"/>
          <p:cNvPicPr>
            <a:picLocks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552" y="1340768"/>
            <a:ext cx="3960440" cy="5184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perspectiveRight"/>
            <a:lightRig rig="threePt" dir="t"/>
          </a:scene3d>
          <a:sp3d>
            <a:bevelT w="114300" prst="hardEdge"/>
          </a:sp3d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sz="half" idx="4294967295"/>
          </p:nvPr>
        </p:nvSpPr>
        <p:spPr>
          <a:xfrm>
            <a:off x="4788024" y="836712"/>
            <a:ext cx="4104456" cy="5411688"/>
          </a:xfrm>
        </p:spPr>
        <p:txBody>
          <a:bodyPr>
            <a:normAutofit fontScale="92500" lnSpcReduction="20000"/>
          </a:bodyPr>
          <a:lstStyle/>
          <a:p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Достаток к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Чарткову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пришел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а кисть «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охладела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отупела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». «Золото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сделалось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его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страстью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и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ужасная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зависть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к таланту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овладела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им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Он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стал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скупать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все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лучшее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что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производило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художество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и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уничтожать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endParaRPr lang="uk-U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Содержимое 5" descr="Пов’язане зображення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683568" y="764704"/>
            <a:ext cx="4104456" cy="5472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14300" prst="hardEdge"/>
          </a:sp3d>
        </p:spPr>
      </p:pic>
      <p:pic>
        <p:nvPicPr>
          <p:cNvPr id="5" name="Содержимое 4" descr="Пов’язане зображення"/>
          <p:cNvPicPr>
            <a:picLocks noGrp="1"/>
          </p:cNvPicPr>
          <p:nvPr>
            <p:ph sz="half" idx="4294967295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611560" y="764704"/>
            <a:ext cx="4176464" cy="54006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perspectiveRight"/>
            <a:lightRig rig="twoPt" dir="t">
              <a:rot lat="0" lon="0" rev="7200000"/>
            </a:lightRig>
          </a:scene3d>
          <a:sp3d>
            <a:bevelT w="25400" h="19050" prst="hardEdge"/>
            <a:contourClr>
              <a:srgbClr val="FFFFFF"/>
            </a:contourClr>
          </a:sp3d>
        </p:spPr>
      </p:pic>
      <p:pic>
        <p:nvPicPr>
          <p:cNvPr id="8" name="Рисунок 7" descr="http://a4format.ru/index_pic.php?data=photos/421b97b1.jpg&amp;percenta=1.00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1556792"/>
            <a:ext cx="5004048" cy="36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perspectiveRight"/>
            <a:lightRig rig="threePt" dir="t"/>
          </a:scene3d>
          <a:sp3d>
            <a:bevelT w="114300" prst="hardEdge"/>
          </a:sp3d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sz="half" idx="4294967295"/>
          </p:nvPr>
        </p:nvSpPr>
        <p:spPr>
          <a:xfrm>
            <a:off x="4716016" y="620688"/>
            <a:ext cx="4176464" cy="6048672"/>
          </a:xfrm>
        </p:spPr>
        <p:txBody>
          <a:bodyPr>
            <a:normAutofit fontScale="85000" lnSpcReduction="20000"/>
          </a:bodyPr>
          <a:lstStyle/>
          <a:p>
            <a:r>
              <a:rPr lang="uk-UA" dirty="0" smtClean="0"/>
              <a:t> </a:t>
            </a:r>
            <a:r>
              <a:rPr lang="uk-UA" sz="3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 </a:t>
            </a:r>
            <a:r>
              <a:rPr lang="uk-UA" sz="31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этом</a:t>
            </a:r>
            <a:r>
              <a:rPr lang="uk-UA" sz="3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31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Чарткову</a:t>
            </a:r>
            <a:r>
              <a:rPr lang="uk-UA" sz="3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31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постоянно</a:t>
            </a:r>
            <a:r>
              <a:rPr lang="uk-UA" sz="3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31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мерещатся</a:t>
            </a:r>
            <a:r>
              <a:rPr lang="uk-UA" sz="3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31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глаза</a:t>
            </a:r>
            <a:r>
              <a:rPr lang="uk-UA" sz="3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старика с портрета. </a:t>
            </a:r>
            <a:r>
              <a:rPr lang="uk-UA" sz="31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Вскоре</a:t>
            </a:r>
            <a:r>
              <a:rPr lang="uk-UA" sz="3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он </a:t>
            </a:r>
            <a:r>
              <a:rPr lang="uk-UA" sz="31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умирает</a:t>
            </a:r>
            <a:r>
              <a:rPr lang="uk-UA" sz="3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не оставив </a:t>
            </a:r>
            <a:r>
              <a:rPr lang="uk-UA" sz="31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после</a:t>
            </a:r>
            <a:r>
              <a:rPr lang="uk-UA" sz="3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31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себя</a:t>
            </a:r>
            <a:r>
              <a:rPr lang="uk-UA" sz="3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31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ничего</a:t>
            </a:r>
            <a:r>
              <a:rPr lang="uk-UA" sz="3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все </a:t>
            </a:r>
            <a:r>
              <a:rPr lang="uk-UA" sz="31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деньги</a:t>
            </a:r>
            <a:r>
              <a:rPr lang="uk-UA" sz="3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31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были</a:t>
            </a:r>
            <a:r>
              <a:rPr lang="uk-UA" sz="3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31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потрачены</a:t>
            </a:r>
            <a:r>
              <a:rPr lang="uk-UA" sz="3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на </a:t>
            </a:r>
            <a:r>
              <a:rPr lang="uk-UA" sz="31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уничтожение</a:t>
            </a:r>
            <a:r>
              <a:rPr lang="uk-UA" sz="3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31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прекрасных</a:t>
            </a:r>
            <a:r>
              <a:rPr lang="uk-UA" sz="3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полотен других </a:t>
            </a:r>
            <a:r>
              <a:rPr lang="uk-UA" sz="31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художников</a:t>
            </a:r>
            <a:r>
              <a:rPr lang="uk-UA" sz="3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r>
              <a:rPr lang="uk-UA" sz="31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Страшный</a:t>
            </a:r>
            <a:r>
              <a:rPr lang="uk-UA" sz="3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портрет </a:t>
            </a:r>
            <a:r>
              <a:rPr lang="uk-UA" sz="31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сделал</a:t>
            </a:r>
            <a:r>
              <a:rPr lang="uk-UA" sz="3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31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свое</a:t>
            </a:r>
            <a:r>
              <a:rPr lang="uk-UA" sz="3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31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дело</a:t>
            </a:r>
            <a:r>
              <a:rPr lang="uk-UA" sz="3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«спас» и </a:t>
            </a:r>
            <a:r>
              <a:rPr lang="uk-UA" sz="31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погубил</a:t>
            </a:r>
            <a:r>
              <a:rPr lang="uk-UA" sz="3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31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талантливого</a:t>
            </a:r>
            <a:r>
              <a:rPr lang="uk-UA" sz="3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художника. </a:t>
            </a:r>
          </a:p>
          <a:p>
            <a:endParaRPr lang="uk-UA" dirty="0"/>
          </a:p>
        </p:txBody>
      </p:sp>
      <p:pic>
        <p:nvPicPr>
          <p:cNvPr id="9" name="Рисунок 8" descr="Картинки по запросу гоголь портрет повесть"/>
          <p:cNvPicPr/>
          <p:nvPr/>
        </p:nvPicPr>
        <p:blipFill>
          <a:blip r:embed="rId2" cstate="print"/>
          <a:srcRect l="7766" t="3780" r="3452" b="5039"/>
          <a:stretch>
            <a:fillRect/>
          </a:stretch>
        </p:blipFill>
        <p:spPr bwMode="auto">
          <a:xfrm>
            <a:off x="719559" y="908627"/>
            <a:ext cx="3703952" cy="5211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14300" prst="hardEdge"/>
          </a:sp3d>
        </p:spPr>
      </p:pic>
      <p:pic>
        <p:nvPicPr>
          <p:cNvPr id="8" name="Содержимое 4" descr="http://www.snob.ru/i/indoc/fc/blog_entry_66101.jpg"/>
          <p:cNvPicPr>
            <a:picLocks/>
          </p:cNvPicPr>
          <p:nvPr/>
        </p:nvPicPr>
        <p:blipFill>
          <a:blip r:embed="rId3" cstate="print"/>
          <a:srcRect l="1208" r="2415" b="1115"/>
          <a:stretch>
            <a:fillRect/>
          </a:stretch>
        </p:blipFill>
        <p:spPr bwMode="auto">
          <a:xfrm>
            <a:off x="683568" y="908720"/>
            <a:ext cx="3910878" cy="5328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14300" prst="hardEdge"/>
          </a:sp3d>
        </p:spPr>
      </p:pic>
      <p:pic>
        <p:nvPicPr>
          <p:cNvPr id="6" name="Рисунок 5" descr="Пов’язане зображення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3568" y="908720"/>
            <a:ext cx="3960440" cy="5328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14300" prst="hardEdge"/>
          </a:sp3d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http://i153.photobucket.com/albums/s230/dvervzimu1/gog2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548680"/>
            <a:ext cx="413385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14300" prst="hardEdge"/>
          </a:sp3d>
        </p:spPr>
      </p:pic>
      <p:sp>
        <p:nvSpPr>
          <p:cNvPr id="4" name="Содержимое 3"/>
          <p:cNvSpPr>
            <a:spLocks noGrp="1"/>
          </p:cNvSpPr>
          <p:nvPr>
            <p:ph sz="half" idx="4294967295"/>
          </p:nvPr>
        </p:nvSpPr>
        <p:spPr>
          <a:xfrm>
            <a:off x="4140200" y="333375"/>
            <a:ext cx="5003800" cy="5915025"/>
          </a:xfrm>
        </p:spPr>
        <p:txBody>
          <a:bodyPr>
            <a:noAutofit/>
          </a:bodyPr>
          <a:lstStyle/>
          <a:p>
            <a:r>
              <a:rPr lang="uk-U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Через </a:t>
            </a:r>
            <a:r>
              <a:rPr lang="uk-UA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некоторое</a:t>
            </a:r>
            <a:r>
              <a:rPr lang="uk-U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время</a:t>
            </a:r>
            <a:r>
              <a:rPr lang="uk-U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на </a:t>
            </a:r>
            <a:r>
              <a:rPr lang="uk-UA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аукционе</a:t>
            </a:r>
            <a:r>
              <a:rPr lang="uk-U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 </a:t>
            </a:r>
            <a:r>
              <a:rPr lang="uk-UA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вещей</a:t>
            </a:r>
            <a:r>
              <a:rPr lang="uk-U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умершего</a:t>
            </a:r>
            <a:r>
              <a:rPr lang="uk-U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художника </a:t>
            </a:r>
            <a:r>
              <a:rPr lang="uk-UA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Чарткова</a:t>
            </a:r>
            <a:r>
              <a:rPr lang="uk-U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выставляется</a:t>
            </a:r>
            <a:r>
              <a:rPr lang="uk-U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среди</a:t>
            </a:r>
            <a:r>
              <a:rPr lang="uk-U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прочих</a:t>
            </a:r>
            <a:r>
              <a:rPr lang="uk-U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предметов</a:t>
            </a:r>
            <a:r>
              <a:rPr lang="uk-U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искусства</a:t>
            </a:r>
            <a:r>
              <a:rPr lang="uk-U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портрет </a:t>
            </a:r>
            <a:r>
              <a:rPr lang="uk-UA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азиата</a:t>
            </a:r>
            <a:r>
              <a:rPr lang="uk-U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uk-UA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когда-то</a:t>
            </a:r>
            <a:r>
              <a:rPr lang="uk-U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купленный</a:t>
            </a:r>
            <a:r>
              <a:rPr lang="uk-U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Чартковым</a:t>
            </a:r>
            <a:r>
              <a:rPr lang="uk-U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r>
              <a:rPr lang="uk-UA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Когда</a:t>
            </a:r>
            <a:r>
              <a:rPr lang="uk-U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цена</a:t>
            </a:r>
            <a:r>
              <a:rPr lang="uk-U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ходе </a:t>
            </a:r>
            <a:r>
              <a:rPr lang="uk-UA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торгов</a:t>
            </a:r>
            <a:r>
              <a:rPr lang="uk-U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значительно</a:t>
            </a:r>
            <a:r>
              <a:rPr lang="uk-U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возрастает</a:t>
            </a:r>
            <a:r>
              <a:rPr lang="uk-U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uk-UA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появляется</a:t>
            </a:r>
            <a:r>
              <a:rPr lang="uk-U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художник Б. и </a:t>
            </a:r>
            <a:r>
              <a:rPr lang="uk-UA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заявляет</a:t>
            </a:r>
            <a:r>
              <a:rPr lang="uk-U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uk-UA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что</a:t>
            </a:r>
            <a:r>
              <a:rPr lang="uk-U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обладает</a:t>
            </a:r>
            <a:r>
              <a:rPr lang="uk-U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особыми</a:t>
            </a:r>
            <a:r>
              <a:rPr lang="uk-U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правами на </a:t>
            </a:r>
            <a:r>
              <a:rPr lang="uk-UA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эту</a:t>
            </a:r>
            <a:r>
              <a:rPr lang="uk-U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картину. В </a:t>
            </a:r>
            <a:r>
              <a:rPr lang="uk-UA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подтверждение</a:t>
            </a:r>
            <a:r>
              <a:rPr lang="uk-U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своих</a:t>
            </a:r>
            <a:r>
              <a:rPr lang="uk-U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слов</a:t>
            </a:r>
            <a:r>
              <a:rPr lang="uk-U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он </a:t>
            </a:r>
            <a:r>
              <a:rPr lang="uk-UA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рассказывает</a:t>
            </a:r>
            <a:r>
              <a:rPr lang="uk-U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историю</a:t>
            </a:r>
            <a:r>
              <a:rPr lang="uk-U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</p:txBody>
      </p:sp>
      <p:pic>
        <p:nvPicPr>
          <p:cNvPr id="10" name="Рисунок 9" descr="http://illustrada.ru/wp-content/uploads/2013/07/Kukriniksi-Gogol-Portret-2-chast-Illustracia-1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764704"/>
            <a:ext cx="3960440" cy="5472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14300" prst="hardEdge"/>
          </a:sp3d>
        </p:spPr>
      </p:pic>
      <p:pic>
        <p:nvPicPr>
          <p:cNvPr id="7" name="Содержимое 6" descr="Картинки по запросу гоголь портрет повесть"/>
          <p:cNvPicPr>
            <a:picLocks noGrp="1"/>
          </p:cNvPicPr>
          <p:nvPr>
            <p:ph sz="half" idx="4294967295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476672"/>
            <a:ext cx="4248472" cy="5904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perspectiveRight"/>
            <a:lightRig rig="threePt" dir="t"/>
          </a:scene3d>
          <a:sp3d>
            <a:bevelT w="114300" prst="hardEdge"/>
          </a:sp3d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67494"/>
            <a:ext cx="8964488" cy="929258"/>
          </a:xfrm>
        </p:spPr>
        <p:txBody>
          <a:bodyPr/>
          <a:lstStyle/>
          <a:p>
            <a:r>
              <a:rPr lang="ru-RU" sz="4000" b="1" dirty="0" smtClean="0"/>
              <a:t>Размышляем над прочитанным…</a:t>
            </a:r>
            <a:endParaRPr lang="uk-UA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067944" y="1196752"/>
            <a:ext cx="4824536" cy="5051649"/>
          </a:xfrm>
        </p:spPr>
        <p:txBody>
          <a:bodyPr>
            <a:noAutofit/>
          </a:bodyPr>
          <a:lstStyle/>
          <a:p>
            <a:r>
              <a:rPr lang="ru-RU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 вы думаете, почему чувство, возникшее у автора на аукционе, было страшно: «В нём всё отзывается чем-то похожим на погребальную процессию»?</a:t>
            </a:r>
          </a:p>
          <a:p>
            <a:r>
              <a:rPr lang="ru-RU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Каким образом на аукционе снова возник злополучный портрет, с которого началось повествование?</a:t>
            </a:r>
          </a:p>
          <a:p>
            <a:r>
              <a:rPr lang="ru-RU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Какие подробности были рассказаны молодым человеком , заявившем свои права на этот портрет странного старика?</a:t>
            </a:r>
            <a:endParaRPr lang="uk-UA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Содержимое 4" descr="Картинки по запросу гоголь портрет повесть"/>
          <p:cNvPicPr>
            <a:picLocks noGrp="1"/>
          </p:cNvPicPr>
          <p:nvPr>
            <p:ph sz="half" idx="1"/>
          </p:nvPr>
        </p:nvPicPr>
        <p:blipFill>
          <a:blip r:embed="rId2" cstate="print"/>
          <a:srcRect t="1108" r="7874" b="6648"/>
          <a:stretch>
            <a:fillRect/>
          </a:stretch>
        </p:blipFill>
        <p:spPr bwMode="auto">
          <a:xfrm>
            <a:off x="395536" y="1484784"/>
            <a:ext cx="3816424" cy="4968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perspectiveRight"/>
            <a:lightRig rig="threePt" dir="t"/>
          </a:scene3d>
          <a:sp3d>
            <a:bevelT w="114300" prst="hardEdge"/>
          </a:sp3d>
        </p:spPr>
      </p:pic>
      <p:pic>
        <p:nvPicPr>
          <p:cNvPr id="7" name="Содержимое 9" descr="Пов’язане зображення"/>
          <p:cNvPicPr>
            <a:picLocks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1412776"/>
            <a:ext cx="3888432" cy="4968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perspectiveRight"/>
            <a:lightRig rig="threePt" dir="t"/>
          </a:scene3d>
          <a:sp3d>
            <a:bevelT w="114300" prst="hardEdge"/>
          </a:sp3d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https://img07.rl0.ru/fd8e272d028e2f946e92940f104a4cfb/c622x858/img-fotki.yandex.ru/get/3410/24302342.1ca/0_a32b1_43e79f52_ori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484784"/>
            <a:ext cx="3672408" cy="489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14300" prst="hardEdge"/>
          </a:sp3d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67494"/>
            <a:ext cx="8964488" cy="857250"/>
          </a:xfrm>
        </p:spPr>
        <p:txBody>
          <a:bodyPr/>
          <a:lstStyle/>
          <a:p>
            <a:r>
              <a:rPr lang="ru-RU" sz="4000" b="1" dirty="0" smtClean="0"/>
              <a:t>Размышляем над прочитанным…</a:t>
            </a:r>
            <a:endParaRPr lang="uk-UA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340767"/>
            <a:ext cx="4038600" cy="4907633"/>
          </a:xfrm>
        </p:spPr>
        <p:txBody>
          <a:bodyPr>
            <a:normAutofit lnSpcReduction="10000"/>
          </a:bodyPr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Что было необычным в облике старика, появившегося в Коломне? Почему вид его внушал страх, и все говорили о тайной связи старика с Сатаной?</a:t>
            </a:r>
          </a:p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Для чего старик заказал свой портрет?</a:t>
            </a:r>
            <a:endParaRPr lang="uk-U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Содержимое 4" descr="https://img02.rl0.ru/68d4a2b91ca89297ef3abf86dab17c34/c800x600/presentacii.ru/documents_2/bd44d193b0a4e0f6ae3de011e84b6ca1/img12.jpg"/>
          <p:cNvPicPr>
            <a:picLocks/>
          </p:cNvPicPr>
          <p:nvPr/>
        </p:nvPicPr>
        <p:blipFill>
          <a:blip r:embed="rId3" cstate="print"/>
          <a:srcRect l="1890" t="2520" r="48661" b="1890"/>
          <a:stretch>
            <a:fillRect/>
          </a:stretch>
        </p:blipFill>
        <p:spPr bwMode="auto">
          <a:xfrm>
            <a:off x="755576" y="1412776"/>
            <a:ext cx="3816424" cy="5184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perspectiveRight"/>
            <a:lightRig rig="threePt" dir="t"/>
          </a:scene3d>
          <a:sp3d>
            <a:bevelT w="114300" prst="hardEdge"/>
          </a:sp3d>
        </p:spPr>
      </p:pic>
      <p:pic>
        <p:nvPicPr>
          <p:cNvPr id="5" name="Содержимое 5" descr="Пов’язане зображення"/>
          <p:cNvPicPr>
            <a:picLocks noGrp="1"/>
          </p:cNvPicPr>
          <p:nvPr>
            <p:ph sz="half" idx="1"/>
          </p:nvPr>
        </p:nvPicPr>
        <p:blipFill>
          <a:blip r:embed="rId4" cstate="print"/>
          <a:stretch>
            <a:fillRect/>
          </a:stretch>
        </p:blipFill>
        <p:spPr bwMode="auto">
          <a:xfrm>
            <a:off x="395536" y="2060848"/>
            <a:ext cx="4464496" cy="4032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perspectiveRight"/>
            <a:lightRig rig="threePt" dir="t"/>
          </a:scene3d>
          <a:sp3d>
            <a:bevelT w="114300" prst="hardEdge"/>
          </a:sp3d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4294967295"/>
          </p:nvPr>
        </p:nvSpPr>
        <p:spPr>
          <a:xfrm>
            <a:off x="179512" y="4869160"/>
            <a:ext cx="8964488" cy="1988840"/>
          </a:xfrm>
        </p:spPr>
        <p:txBody>
          <a:bodyPr>
            <a:normAutofit fontScale="85000" lnSpcReduction="10000"/>
          </a:bodyPr>
          <a:lstStyle/>
          <a:p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Перед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смертью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он сам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заказал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благочестивому художнику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свой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портрет. И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хотя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художник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принялся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за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работу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но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чувствовал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«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что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эти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глаза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вонзались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ему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душу и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производили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ней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тревогу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непостижимую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».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half" idx="4294967295"/>
          </p:nvPr>
        </p:nvSpPr>
        <p:spPr>
          <a:xfrm>
            <a:off x="5220072" y="332656"/>
            <a:ext cx="3744416" cy="4608512"/>
          </a:xfrm>
        </p:spPr>
        <p:txBody>
          <a:bodyPr>
            <a:normAutofit fontScale="92500" lnSpcReduction="20000"/>
          </a:bodyPr>
          <a:lstStyle/>
          <a:p>
            <a:r>
              <a:rPr lang="uk-UA" b="1" dirty="0" smtClean="0"/>
              <a:t>На </a:t>
            </a:r>
            <a:r>
              <a:rPr lang="uk-UA" b="1" dirty="0" err="1" smtClean="0"/>
              <a:t>портрете</a:t>
            </a:r>
            <a:r>
              <a:rPr lang="uk-UA" b="1" dirty="0" smtClean="0"/>
              <a:t> </a:t>
            </a:r>
            <a:r>
              <a:rPr lang="uk-UA" b="1" dirty="0" err="1" smtClean="0"/>
              <a:t>был</a:t>
            </a:r>
            <a:r>
              <a:rPr lang="uk-UA" b="1" dirty="0" smtClean="0"/>
              <a:t> </a:t>
            </a:r>
            <a:r>
              <a:rPr lang="uk-UA" b="1" dirty="0" err="1" smtClean="0"/>
              <a:t>изображен</a:t>
            </a:r>
            <a:r>
              <a:rPr lang="uk-UA" b="1" dirty="0" smtClean="0"/>
              <a:t> </a:t>
            </a:r>
            <a:r>
              <a:rPr lang="uk-UA" b="1" dirty="0" err="1" smtClean="0"/>
              <a:t>ростовщик</a:t>
            </a:r>
            <a:r>
              <a:rPr lang="uk-UA" b="1" dirty="0" smtClean="0"/>
              <a:t>, </a:t>
            </a:r>
            <a:r>
              <a:rPr lang="uk-UA" b="1" dirty="0" err="1" smtClean="0"/>
              <a:t>прославившийся</a:t>
            </a:r>
            <a:r>
              <a:rPr lang="uk-UA" b="1" dirty="0" smtClean="0"/>
              <a:t> в </a:t>
            </a:r>
            <a:r>
              <a:rPr lang="uk-UA" b="1" dirty="0" err="1" smtClean="0"/>
              <a:t>Петербурге</a:t>
            </a:r>
            <a:r>
              <a:rPr lang="uk-UA" b="1" dirty="0" smtClean="0"/>
              <a:t> </a:t>
            </a:r>
            <a:r>
              <a:rPr lang="uk-UA" b="1" dirty="0" err="1" smtClean="0"/>
              <a:t>своими</a:t>
            </a:r>
            <a:r>
              <a:rPr lang="uk-UA" b="1" dirty="0" smtClean="0"/>
              <a:t> </a:t>
            </a:r>
            <a:r>
              <a:rPr lang="uk-UA" b="1" dirty="0" err="1" smtClean="0"/>
              <a:t>злодеяниями</a:t>
            </a:r>
            <a:r>
              <a:rPr lang="uk-UA" b="1" dirty="0" smtClean="0"/>
              <a:t>, так </a:t>
            </a:r>
            <a:r>
              <a:rPr lang="uk-UA" b="1" dirty="0" err="1" smtClean="0"/>
              <a:t>что</a:t>
            </a:r>
            <a:r>
              <a:rPr lang="uk-UA" b="1" dirty="0" smtClean="0"/>
              <a:t> «</a:t>
            </a:r>
            <a:r>
              <a:rPr lang="uk-UA" b="1" dirty="0" err="1" smtClean="0"/>
              <a:t>никто</a:t>
            </a:r>
            <a:r>
              <a:rPr lang="uk-UA" b="1" dirty="0" smtClean="0"/>
              <a:t> не </a:t>
            </a:r>
            <a:r>
              <a:rPr lang="uk-UA" b="1" dirty="0" err="1" smtClean="0"/>
              <a:t>сомневался</a:t>
            </a:r>
            <a:r>
              <a:rPr lang="uk-UA" b="1" dirty="0" smtClean="0"/>
              <a:t> в </a:t>
            </a:r>
            <a:r>
              <a:rPr lang="uk-UA" b="1" dirty="0" err="1" smtClean="0"/>
              <a:t>присутствии</a:t>
            </a:r>
            <a:r>
              <a:rPr lang="uk-UA" b="1" dirty="0" smtClean="0"/>
              <a:t> </a:t>
            </a:r>
            <a:r>
              <a:rPr lang="uk-UA" b="1" dirty="0" err="1" smtClean="0"/>
              <a:t>нечистой</a:t>
            </a:r>
            <a:r>
              <a:rPr lang="uk-UA" b="1" dirty="0" smtClean="0"/>
              <a:t> </a:t>
            </a:r>
            <a:r>
              <a:rPr lang="uk-UA" b="1" dirty="0" err="1" smtClean="0"/>
              <a:t>силы</a:t>
            </a:r>
            <a:r>
              <a:rPr lang="uk-UA" b="1" dirty="0" smtClean="0"/>
              <a:t> в </a:t>
            </a:r>
            <a:r>
              <a:rPr lang="uk-UA" b="1" dirty="0" err="1" smtClean="0"/>
              <a:t>этом</a:t>
            </a:r>
            <a:r>
              <a:rPr lang="uk-UA" b="1" dirty="0" smtClean="0"/>
              <a:t> </a:t>
            </a:r>
            <a:r>
              <a:rPr lang="uk-UA" b="1" dirty="0" err="1" smtClean="0"/>
              <a:t>человеке</a:t>
            </a:r>
            <a:r>
              <a:rPr lang="uk-UA" b="1" dirty="0" smtClean="0"/>
              <a:t>.</a:t>
            </a:r>
            <a:endParaRPr lang="uk-UA" b="1" dirty="0"/>
          </a:p>
        </p:txBody>
      </p:sp>
      <p:pic>
        <p:nvPicPr>
          <p:cNvPr id="6" name="Содержимое 3" descr="Похожее изображение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404664"/>
            <a:ext cx="5184576" cy="42839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perspectiveRight"/>
            <a:lightRig rig="threePt" dir="t"/>
          </a:scene3d>
          <a:sp3d>
            <a:bevelT w="114300" prst="hardEdge"/>
          </a:sp3d>
        </p:spPr>
      </p:pic>
      <p:pic>
        <p:nvPicPr>
          <p:cNvPr id="7" name="Содержимое 7" descr="Картинки по запросу гоголь портрет повесть"/>
          <p:cNvPicPr>
            <a:picLocks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404664"/>
            <a:ext cx="5184576" cy="4248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perspectiveRight"/>
            <a:lightRig rig="threePt" dir="t"/>
          </a:scene3d>
          <a:sp3d>
            <a:bevelT w="114300" prst="hardEdge"/>
          </a:sp3d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4294967295"/>
          </p:nvPr>
        </p:nvSpPr>
        <p:spPr>
          <a:xfrm>
            <a:off x="251520" y="4941168"/>
            <a:ext cx="8640960" cy="1916832"/>
          </a:xfrm>
        </p:spPr>
        <p:txBody>
          <a:bodyPr>
            <a:normAutofit fontScale="85000" lnSpcReduction="10000"/>
          </a:bodyPr>
          <a:lstStyle/>
          <a:p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Художник,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осознав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свою вину,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ушел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монахи, а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сыну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своему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завещал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найти портрет и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уничтожить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его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сказав: «Спасай чистоту души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своей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Кто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заключил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себе талант,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тот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чище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всех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должен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быть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душою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».</a:t>
            </a:r>
            <a:endParaRPr lang="uk-U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sz="half" idx="4294967295"/>
          </p:nvPr>
        </p:nvSpPr>
        <p:spPr>
          <a:xfrm>
            <a:off x="4211960" y="620688"/>
            <a:ext cx="4536504" cy="4032448"/>
          </a:xfrm>
        </p:spPr>
        <p:txBody>
          <a:bodyPr>
            <a:normAutofit fontScale="85000" lnSpcReduction="20000"/>
          </a:bodyPr>
          <a:lstStyle/>
          <a:p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Злая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сила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хотела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удержаться в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картине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продолжать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присутствовать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мире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после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смерти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ростовщика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Поняв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это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художник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прервал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работу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но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не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уничтожил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картины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Портрет «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пошел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странствовать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 по городу.</a:t>
            </a:r>
          </a:p>
        </p:txBody>
      </p:sp>
      <p:pic>
        <p:nvPicPr>
          <p:cNvPr id="6" name="Содержимое 4" descr="http://illustrada.ru/wp-content/uploads/2013/07/Kukriniksi-Gogol-Portret-2-chast-Illustracia-51.jpg"/>
          <p:cNvPicPr>
            <a:picLocks/>
          </p:cNvPicPr>
          <p:nvPr/>
        </p:nvPicPr>
        <p:blipFill>
          <a:blip r:embed="rId2" cstate="print"/>
          <a:srcRect t="3937"/>
          <a:stretch>
            <a:fillRect/>
          </a:stretch>
        </p:blipFill>
        <p:spPr bwMode="auto">
          <a:xfrm>
            <a:off x="899592" y="440669"/>
            <a:ext cx="3117273" cy="4391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14300" prst="hardEdge"/>
          </a:sp3d>
        </p:spPr>
      </p:pic>
      <p:pic>
        <p:nvPicPr>
          <p:cNvPr id="7" name="Рисунок 6" descr="Картинки по запросу гоголь портрет повесть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332656"/>
            <a:ext cx="3168352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14300" prst="hardEdge"/>
          </a:sp3d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Содержимое 11" descr="Пов’язане зображення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1412776"/>
            <a:ext cx="3312368" cy="4752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14300" prst="hardEdge"/>
          </a:sp3d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67494"/>
            <a:ext cx="8964488" cy="1073274"/>
          </a:xfrm>
        </p:spPr>
        <p:txBody>
          <a:bodyPr>
            <a:normAutofit fontScale="90000"/>
          </a:bodyPr>
          <a:lstStyle/>
          <a:p>
            <a:r>
              <a:rPr lang="ru-RU" sz="4400" b="1" dirty="0" smtClean="0"/>
              <a:t>Размышляем над прочитанным…</a:t>
            </a:r>
            <a:endParaRPr lang="uk-UA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340768"/>
            <a:ext cx="4038600" cy="5112567"/>
          </a:xfrm>
        </p:spPr>
        <p:txBody>
          <a:bodyPr>
            <a:normAutofit fontScale="92500"/>
          </a:bodyPr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Какая связь между смертью старика и возвращенным художнику портретом?</a:t>
            </a:r>
          </a:p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Какие перемены произошли в самом художнике?</a:t>
            </a:r>
          </a:p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Что сделалось с портретом? Почему написавший его художник поспешил от него избавиться?</a:t>
            </a:r>
            <a:endParaRPr lang="uk-U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Содержимое 4" descr="Пов’язане зображення"/>
          <p:cNvPicPr>
            <a:picLocks noGrp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1412776"/>
            <a:ext cx="3456384" cy="4824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14300" prst="hardEdge"/>
          </a:sp3d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Содержимое 6" descr="https://www.syl.ru/misc/i/ai/184334/759709.jpg"/>
          <p:cNvPicPr>
            <a:picLocks noGrp="1"/>
          </p:cNvPicPr>
          <p:nvPr>
            <p:ph sz="half" idx="4294967295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556792"/>
            <a:ext cx="5328592" cy="38884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perspectiveRight"/>
            <a:lightRig rig="threePt" dir="t"/>
          </a:scene3d>
          <a:sp3d>
            <a:bevelT w="114300" prst="hardEdge"/>
          </a:sp3d>
        </p:spPr>
      </p:pic>
      <p:sp>
        <p:nvSpPr>
          <p:cNvPr id="4" name="Содержимое 3"/>
          <p:cNvSpPr>
            <a:spLocks noGrp="1"/>
          </p:cNvSpPr>
          <p:nvPr>
            <p:ph sz="half" idx="4294967295"/>
          </p:nvPr>
        </p:nvSpPr>
        <p:spPr>
          <a:xfrm>
            <a:off x="5004048" y="620688"/>
            <a:ext cx="3816424" cy="6048672"/>
          </a:xfrm>
        </p:spPr>
        <p:txBody>
          <a:bodyPr>
            <a:normAutofit fontScale="92500"/>
          </a:bodyPr>
          <a:lstStyle/>
          <a:p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Сын-художник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исполняя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волю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отца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нашел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портрет на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аукционе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вещей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умершего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художника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Чарткова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Однако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получить картину он не смог —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она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пропала,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была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украдена.</a:t>
            </a:r>
          </a:p>
        </p:txBody>
      </p:sp>
      <p:pic>
        <p:nvPicPr>
          <p:cNvPr id="9" name="Рисунок 8" descr="Картинки по запросу гоголь портрет повесть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764704"/>
            <a:ext cx="4680520" cy="56166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http://i153.photobucket.com/albums/s230/dvervzimu1/gog19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552" y="476672"/>
            <a:ext cx="4536504" cy="6120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perspectiveRight"/>
            <a:lightRig rig="threePt" dir="t"/>
          </a:scene3d>
          <a:sp3d>
            <a:bevelT w="114300" prst="hardEdge"/>
          </a:sp3d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67494"/>
            <a:ext cx="8892480" cy="1145282"/>
          </a:xfrm>
        </p:spPr>
        <p:txBody>
          <a:bodyPr>
            <a:normAutofit fontScale="90000"/>
          </a:bodyPr>
          <a:lstStyle/>
          <a:p>
            <a:r>
              <a:rPr lang="ru-RU" sz="4400" b="1" dirty="0" smtClean="0"/>
              <a:t>Размышляем над прочитанным…</a:t>
            </a:r>
            <a:endParaRPr lang="uk-UA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16016" y="1722437"/>
            <a:ext cx="4176464" cy="4525963"/>
          </a:xfrm>
        </p:spPr>
        <p:txBody>
          <a:bodyPr>
            <a:normAutofit lnSpcReduction="10000"/>
          </a:bodyPr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Почему портрет старика-ростовщика должен был подвергнуться немедленному истреблению? </a:t>
            </a:r>
          </a:p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 вы думаете, какова судьба портрета в дальнейшем? Зачем его выкрали?</a:t>
            </a:r>
            <a:endParaRPr lang="uk-U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Содержимое 9" descr="Результат пошуку зображень за запитом &quot;Н.В. Гоголь «Портрет»,&quot;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2276872"/>
            <a:ext cx="4896544" cy="3096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perspectiveRight"/>
            <a:lightRig rig="threePt" dir="t"/>
          </a:scene3d>
          <a:sp3d>
            <a:bevelT w="114300" prst="hardEdge"/>
          </a:sp3d>
        </p:spPr>
      </p:pic>
      <p:pic>
        <p:nvPicPr>
          <p:cNvPr id="7" name="Содержимое 4" descr="Картинки по запросу гоголь портрет повесть"/>
          <p:cNvPicPr>
            <a:picLocks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2132856"/>
            <a:ext cx="4536504" cy="3456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14300" prst="hardEdge"/>
          </a:sp3d>
        </p:spPr>
      </p:pic>
      <p:pic>
        <p:nvPicPr>
          <p:cNvPr id="8" name="Содержимое 5" descr="Результат пошуку зображень за запитом &quot;Н.В. Гоголь «Портрет»,&quot;"/>
          <p:cNvPicPr>
            <a:picLocks noGrp="1"/>
          </p:cNvPicPr>
          <p:nvPr>
            <p:ph sz="half"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5576" y="1412776"/>
            <a:ext cx="3744416" cy="4824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perspectiveLeft"/>
            <a:lightRig rig="threePt" dir="t"/>
          </a:scene3d>
          <a:sp3d>
            <a:bevelT w="114300" prst="hardEdge"/>
          </a:sp3d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sz="half" idx="4294967295"/>
          </p:nvPr>
        </p:nvSpPr>
        <p:spPr>
          <a:xfrm>
            <a:off x="0" y="4725144"/>
            <a:ext cx="9144000" cy="1944216"/>
          </a:xfrm>
        </p:spPr>
        <p:txBody>
          <a:bodyPr>
            <a:normAutofit fontScale="85000" lnSpcReduction="10000"/>
          </a:bodyPr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покуда человек не искоренит в себе зависть, будут трагедии. Пока человек не научится сострадать, быть милосердным, этот портрет ещё многим поколениям принесёт вред, внесёт раздоры в человеческие взаимоотношения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uk-UA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half" idx="4294967295"/>
          </p:nvPr>
        </p:nvSpPr>
        <p:spPr>
          <a:xfrm>
            <a:off x="3851920" y="332656"/>
            <a:ext cx="5040560" cy="4464496"/>
          </a:xfrm>
        </p:spPr>
        <p:txBody>
          <a:bodyPr>
            <a:normAutofit fontScale="85000" lnSpcReduction="20000"/>
          </a:bodyPr>
          <a:lstStyle/>
          <a:p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Портрет 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исчез. Вместе с ним зло, порождаемое золотом, пошло бродить по </a:t>
            </a:r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свету.И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воцарились равнодушие и жестокость, черствость и лицемерие.</a:t>
            </a:r>
          </a:p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Зло неистребимо, пока есть зависть, пока человек ненавидит другого только за то, что тот удачливее, талантливее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Содержимое 6" descr="Картинки по запросу гоголь портрет повесть"/>
          <p:cNvPicPr>
            <a:picLocks/>
          </p:cNvPicPr>
          <p:nvPr/>
        </p:nvPicPr>
        <p:blipFill>
          <a:blip r:embed="rId2" cstate="print"/>
          <a:srcRect b="6299"/>
          <a:stretch>
            <a:fillRect/>
          </a:stretch>
        </p:blipFill>
        <p:spPr bwMode="auto">
          <a:xfrm>
            <a:off x="611560" y="332656"/>
            <a:ext cx="3302000" cy="4283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perspectiveRight"/>
            <a:lightRig rig="threePt" dir="t"/>
          </a:scene3d>
          <a:sp3d>
            <a:bevelT w="114300" prst="hardEdge"/>
          </a:sp3d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Содержимое 12" descr="Пов’язане зображення"/>
          <p:cNvPicPr>
            <a:picLocks noGrp="1"/>
          </p:cNvPicPr>
          <p:nvPr>
            <p:ph idx="4294967295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574675" y="1052513"/>
            <a:ext cx="8569325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perspectiveRight"/>
            <a:lightRig rig="threePt" dir="t"/>
          </a:scene3d>
          <a:sp3d>
            <a:bevelT w="114300" prst="hardEdge"/>
          </a:sp3d>
        </p:spPr>
      </p:pic>
      <p:sp>
        <p:nvSpPr>
          <p:cNvPr id="15" name="Прямоугольник 14"/>
          <p:cNvSpPr/>
          <p:nvPr/>
        </p:nvSpPr>
        <p:spPr>
          <a:xfrm>
            <a:off x="683568" y="1340768"/>
            <a:ext cx="777686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3600" b="1" dirty="0" smtClean="0"/>
              <a:t> Какая мысль заложена Гоголем в повести?</a:t>
            </a:r>
          </a:p>
          <a:p>
            <a:pPr>
              <a:buFont typeface="Arial" pitchFamily="34" charset="0"/>
              <a:buChar char="•"/>
            </a:pPr>
            <a:r>
              <a:rPr lang="ru-RU" sz="3600" b="1" dirty="0" smtClean="0"/>
              <a:t> От чего предостерегает нас писатель? К чему призывает?</a:t>
            </a:r>
          </a:p>
          <a:p>
            <a:pPr>
              <a:buFont typeface="Arial" pitchFamily="34" charset="0"/>
              <a:buChar char="•"/>
            </a:pPr>
            <a:r>
              <a:rPr lang="ru-RU" sz="3600" b="1" dirty="0" smtClean="0"/>
              <a:t> Какие нравственные уроки получаем мы, прочитав повесть?</a:t>
            </a:r>
            <a:endParaRPr lang="uk-UA" sz="3600" b="1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Содержимое 6" descr="Результат пошуку зображень за запитом &quot;Н.В. Гоголь «Портрет»,&quot;"/>
          <p:cNvPicPr>
            <a:picLocks noGrp="1"/>
          </p:cNvPicPr>
          <p:nvPr>
            <p:ph sz="half" idx="4294967295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332656"/>
            <a:ext cx="3096344" cy="446449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Содержимое 7" descr="Результат пошуку зображень за запитом &quot;Н.В. Гоголь «Портрет»,&quot;"/>
          <p:cNvPicPr>
            <a:picLocks noGrp="1"/>
          </p:cNvPicPr>
          <p:nvPr>
            <p:ph sz="half" idx="4294967295"/>
          </p:nvPr>
        </p:nvPicPr>
        <p:blipFill>
          <a:blip r:embed="rId3" cstate="print"/>
          <a:srcRect b="945"/>
          <a:stretch>
            <a:fillRect/>
          </a:stretch>
        </p:blipFill>
        <p:spPr bwMode="auto">
          <a:xfrm>
            <a:off x="5580112" y="404664"/>
            <a:ext cx="3168352" cy="432048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1" name="Рисунок 10" descr="Результат пошуку зображень за запитом &quot;Н.В. Гоголь «Портрет»,&quot;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19672" y="980728"/>
            <a:ext cx="3096344" cy="446449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scene3d>
            <a:camera prst="perspectiveRight"/>
            <a:lightRig rig="threePt" dir="t"/>
          </a:scene3d>
        </p:spPr>
      </p:pic>
      <p:pic>
        <p:nvPicPr>
          <p:cNvPr id="12" name="Содержимое 6" descr="Результат пошуку зображень за запитом &quot;Н.В. Гоголь «Портрет»,&quot;"/>
          <p:cNvPicPr>
            <a:picLocks/>
          </p:cNvPicPr>
          <p:nvPr/>
        </p:nvPicPr>
        <p:blipFill>
          <a:blip r:embed="rId5" cstate="print"/>
          <a:srcRect t="1575"/>
          <a:stretch>
            <a:fillRect/>
          </a:stretch>
        </p:blipFill>
        <p:spPr bwMode="auto">
          <a:xfrm>
            <a:off x="4860032" y="1052736"/>
            <a:ext cx="2952328" cy="445465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scene3d>
            <a:camera prst="perspectiveLeft"/>
            <a:lightRig rig="threePt" dir="t"/>
          </a:scene3d>
        </p:spPr>
      </p:pic>
      <p:pic>
        <p:nvPicPr>
          <p:cNvPr id="13" name="Содержимое 4" descr="Пов’язане зображення"/>
          <p:cNvPicPr>
            <a:picLocks/>
          </p:cNvPicPr>
          <p:nvPr/>
        </p:nvPicPr>
        <p:blipFill>
          <a:blip r:embed="rId6" cstate="print"/>
          <a:stretch>
            <a:fillRect/>
          </a:stretch>
        </p:blipFill>
        <p:spPr bwMode="auto">
          <a:xfrm>
            <a:off x="3131840" y="1916832"/>
            <a:ext cx="3005239" cy="45259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Рисунок 8" descr="https://images-na.ssl-images-amazon.com/images/I/61iYifUlemL._SX342_QL70_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043608" y="3212976"/>
            <a:ext cx="2016224" cy="266429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scene3d>
            <a:camera prst="isometricOffAxis1Right"/>
            <a:lightRig rig="threePt" dir="t"/>
          </a:scene3d>
        </p:spPr>
      </p:pic>
      <p:pic>
        <p:nvPicPr>
          <p:cNvPr id="10" name="Рисунок 9" descr="https://img07.rl0.ru/2df6a3eaa8f0da10cf5a2c5e478ee6d6/c793x1000/cv8.litres.ru/static/bookimages/21/40/34/21403487.bin.dir/21403487.cover.jpg"/>
          <p:cNvPicPr/>
          <p:nvPr/>
        </p:nvPicPr>
        <p:blipFill>
          <a:blip r:embed="rId8" cstate="print"/>
          <a:srcRect l="4342" t="3444" r="4342" b="3444"/>
          <a:stretch>
            <a:fillRect/>
          </a:stretch>
        </p:blipFill>
        <p:spPr bwMode="auto">
          <a:xfrm>
            <a:off x="6300192" y="3212976"/>
            <a:ext cx="2112857" cy="254606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scene3d>
            <a:camera prst="isometricOffAxis2Left"/>
            <a:lightRig rig="threePt" dir="t"/>
          </a:scene3d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Яркая">
  <a:themeElements>
    <a:clrScheme name="Яркая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Ярк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Яркая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3238</TotalTime>
  <Words>760</Words>
  <Application>Microsoft Office PowerPoint</Application>
  <PresentationFormat>Экран (4:3)</PresentationFormat>
  <Paragraphs>61</Paragraphs>
  <Slides>23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Яркая</vt:lpstr>
      <vt:lpstr>Уроки внеклассного чтения. 8 класс</vt:lpstr>
      <vt:lpstr>Слайд 2</vt:lpstr>
      <vt:lpstr>«Портрет» — повесть Николая Васильевича Гоголя из цикла «Петербургские повести»</vt:lpstr>
      <vt:lpstr>Повесть Гоголя "Портрет" рассказывает о молодом художнике по фамилии Чартков,</vt:lpstr>
      <vt:lpstr>Чартков покупает портрет и несет его в свой бедный дом</vt:lpstr>
      <vt:lpstr>Размышляем над прочитанным…</vt:lpstr>
      <vt:lpstr>Дома художник  рассматривает портрет лучше и не может отделаться от впечатления, что старик смотрит на него.</vt:lpstr>
      <vt:lpstr> Как изменилась жизнь Чарткова? Нет ли в его бурных приготовлениях к новой жизни начала его медленной гибели?</vt:lpstr>
      <vt:lpstr>Слайд 9</vt:lpstr>
      <vt:lpstr>Размышляем над прочитанным…</vt:lpstr>
      <vt:lpstr>Слайд 11</vt:lpstr>
      <vt:lpstr>Слайд 12</vt:lpstr>
      <vt:lpstr>Слайд 13</vt:lpstr>
      <vt:lpstr>Размышляем над прочитанным…</vt:lpstr>
      <vt:lpstr>Размышляем над прочитанным…</vt:lpstr>
      <vt:lpstr>Слайд 16</vt:lpstr>
      <vt:lpstr>Слайд 17</vt:lpstr>
      <vt:lpstr>Размышляем над прочитанным…</vt:lpstr>
      <vt:lpstr>Слайд 19</vt:lpstr>
      <vt:lpstr>Размышляем над прочитанным…</vt:lpstr>
      <vt:lpstr>Слайд 21</vt:lpstr>
      <vt:lpstr>Слайд 22</vt:lpstr>
      <vt:lpstr>Слайд 23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Shahter</dc:creator>
  <cp:lastModifiedBy>Shahter</cp:lastModifiedBy>
  <cp:revision>344</cp:revision>
  <dcterms:created xsi:type="dcterms:W3CDTF">2016-07-02T22:05:49Z</dcterms:created>
  <dcterms:modified xsi:type="dcterms:W3CDTF">2017-06-20T09:15:56Z</dcterms:modified>
</cp:coreProperties>
</file>