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CC0000"/>
    <a:srgbClr val="FF9900"/>
    <a:srgbClr val="3333FF"/>
    <a:srgbClr val="CC0099"/>
    <a:srgbClr val="00CC00"/>
    <a:srgbClr val="33CC33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4" autoAdjust="0"/>
  </p:normalViewPr>
  <p:slideViewPr>
    <p:cSldViewPr>
      <p:cViewPr varScale="1">
        <p:scale>
          <a:sx n="48" d="100"/>
          <a:sy n="48" d="100"/>
        </p:scale>
        <p:origin x="-11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618C3E9-50DE-44ED-960B-2BC2A9FF11A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5994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E326EA-C405-403E-BDD9-B35D921BD15F}" type="slidenum">
              <a:rPr lang="ru-RU"/>
              <a:pPr/>
              <a:t>1</a:t>
            </a:fld>
            <a:endParaRPr lang="ru-RU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36D479-99D9-4FBC-BB78-4703411AB728}" type="slidenum">
              <a:rPr lang="ru-RU"/>
              <a:pPr/>
              <a:t>2</a:t>
            </a:fld>
            <a:endParaRPr lang="ru-RU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BD9871-AF41-4234-A825-60DD3304DC7E}" type="slidenum">
              <a:rPr lang="ru-RU"/>
              <a:pPr/>
              <a:t>3</a:t>
            </a:fld>
            <a:endParaRPr lang="ru-RU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95CFD-12D5-40D6-8DF1-F2C8CB1775A7}" type="slidenum">
              <a:rPr lang="ru-RU"/>
              <a:pPr/>
              <a:t>4</a:t>
            </a:fld>
            <a:endParaRPr 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3DE06A-B6F5-42CD-91D9-A33FA2F45B3A}" type="slidenum">
              <a:rPr lang="ru-RU"/>
              <a:pPr/>
              <a:t>5</a:t>
            </a:fld>
            <a:endParaRPr lang="ru-RU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1DD26E-C97F-4DCC-B2F7-D738F9DBD6BE}" type="slidenum">
              <a:rPr lang="ru-RU"/>
              <a:pPr/>
              <a:t>6</a:t>
            </a:fld>
            <a:endParaRPr lang="ru-RU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D7B6F-4BD6-493F-8A27-C264CF3CD673}" type="slidenum">
              <a:rPr lang="ru-RU"/>
              <a:pPr/>
              <a:t>7</a:t>
            </a:fld>
            <a:endParaRPr lang="ru-RU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0B122-BD26-435C-9B27-06F1A25C0B34}" type="slidenum">
              <a:rPr lang="ru-RU"/>
              <a:pPr/>
              <a:t>8</a:t>
            </a:fld>
            <a:endParaRPr lang="ru-RU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BE255-953D-442D-BED3-66C95DEA52B5}" type="slidenum">
              <a:rPr lang="ru-RU"/>
              <a:pPr/>
              <a:t>9</a:t>
            </a:fld>
            <a:endParaRPr lang="ru-RU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7B913-81F6-4CDE-9004-E0E50D719253}" type="slidenum">
              <a:rPr lang="ru-RU"/>
              <a:pPr/>
              <a:t>10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4608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46084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46085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6086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6087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6088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46089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6090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609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609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093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609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609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D1EB59A-2B69-4391-8692-710B031139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91" grpId="0"/>
      <p:bldP spid="46092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0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609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51018-BB9F-4531-9A1E-9E42C767DE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11B6C-72E1-4610-AD7C-BA9E5832DE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60D36-6461-4DFA-91F1-C25D583461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0611DA-A98E-4BB2-97D4-681C962D0A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6B228-1B20-4AAB-A4A4-08135DCBD8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16EBE-4201-48FC-8343-D166463A37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C227C-E0C3-41EB-A8A6-641999D375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FACB9-39B1-4F79-90D1-C2D29BDFAE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CB12D-56D2-471C-B403-CF2E0A553E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D37C1-5DB0-4BC0-BC01-F0AAE10CC0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20000">
    <p:strips dir="rd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4505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45060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506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4506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506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506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4506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4506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E87D506-0C0D-4D3B-9F13-5F238E49F39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506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 advClick="0" advTm="20000">
    <p:strips dir="rd"/>
    <p:sndAc>
      <p:stSnd>
        <p:snd r:embed="rId1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/>
      <p:bldP spid="45064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4506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7" Type="http://schemas.openxmlformats.org/officeDocument/2006/relationships/image" Target="../media/image1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7.wmf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12875"/>
            <a:ext cx="6264275" cy="1993900"/>
          </a:xfrm>
        </p:spPr>
        <p:txBody>
          <a:bodyPr/>
          <a:lstStyle/>
          <a:p>
            <a:r>
              <a:rPr lang="ru-RU" sz="3200" dirty="0"/>
              <a:t>      </a:t>
            </a:r>
            <a:r>
              <a:rPr lang="ru-RU" sz="3200" dirty="0">
                <a:solidFill>
                  <a:srgbClr val="FF6699"/>
                </a:solidFill>
              </a:rPr>
              <a:t>«</a:t>
            </a:r>
            <a:r>
              <a:rPr lang="ru-RU" sz="3600" dirty="0">
                <a:solidFill>
                  <a:srgbClr val="FF6699"/>
                </a:solidFill>
                <a:latin typeface="Gill Sans Ultra Bold Condensed" pitchFamily="34" charset="0"/>
              </a:rPr>
              <a:t>Традиции воспитания в</a:t>
            </a:r>
            <a:br>
              <a:rPr lang="ru-RU" sz="3600" dirty="0">
                <a:solidFill>
                  <a:srgbClr val="FF6699"/>
                </a:solidFill>
                <a:latin typeface="Gill Sans Ultra Bold Condensed" pitchFamily="34" charset="0"/>
              </a:rPr>
            </a:br>
            <a:r>
              <a:rPr lang="ru-RU" sz="3600" dirty="0">
                <a:solidFill>
                  <a:srgbClr val="FF6699"/>
                </a:solidFill>
                <a:latin typeface="Gill Sans Ultra Bold Condensed" pitchFamily="34" charset="0"/>
              </a:rPr>
              <a:t>         Польше, Литве и                                                     		Белоруссии</a:t>
            </a:r>
            <a:r>
              <a:rPr lang="ru-RU" sz="3600" dirty="0">
                <a:solidFill>
                  <a:srgbClr val="FF6699"/>
                </a:solidFill>
              </a:rPr>
              <a:t>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 smtClean="0">
                <a:latin typeface="Franklin Gothic Demi" pitchFamily="34" charset="0"/>
              </a:rPr>
              <a:t>Выполнили: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Franklin Gothic Demi" pitchFamily="34" charset="0"/>
              </a:rPr>
              <a:t>Петрова Т.Г.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Franklin Gothic Demi" pitchFamily="34" charset="0"/>
              </a:rPr>
              <a:t>Парамонова  Д.В.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Franklin Gothic Demi" pitchFamily="34" charset="0"/>
              </a:rPr>
              <a:t>Ермакова К.В.</a:t>
            </a:r>
          </a:p>
          <a:p>
            <a:pPr>
              <a:lnSpc>
                <a:spcPct val="80000"/>
              </a:lnSpc>
            </a:pPr>
            <a:r>
              <a:rPr lang="ru-RU" sz="1800" dirty="0" smtClean="0">
                <a:latin typeface="Franklin Gothic Demi" pitchFamily="34" charset="0"/>
              </a:rPr>
              <a:t>Жигачева Н.А.</a:t>
            </a:r>
            <a:endParaRPr lang="ru-RU" sz="1800" dirty="0">
              <a:latin typeface="Franklin Gothic Demi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850" y="3716338"/>
            <a:ext cx="143986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5825" y="188913"/>
            <a:ext cx="1636713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0113" y="3716338"/>
            <a:ext cx="2484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106613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143000"/>
          </a:xfrm>
        </p:spPr>
        <p:txBody>
          <a:bodyPr/>
          <a:lstStyle/>
          <a:p>
            <a:r>
              <a:rPr lang="ru-RU">
                <a:solidFill>
                  <a:srgbClr val="FF3399"/>
                </a:solidFill>
                <a:latin typeface="Franklin Gothic Demi" pitchFamily="34" charset="0"/>
              </a:rPr>
              <a:t>БЕЛОРУССИЯ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7124700" cy="4530725"/>
          </a:xfrm>
        </p:spPr>
        <p:txBody>
          <a:bodyPr/>
          <a:lstStyle/>
          <a:p>
            <a:r>
              <a:rPr lang="ru-RU" sz="1800" b="1">
                <a:solidFill>
                  <a:srgbClr val="0066CC"/>
                </a:solidFill>
              </a:rPr>
              <a:t>Белорусская этническая общность складывалась в 14-16 веках. Название Белорусы, белорусцы восходит к топониму Белая Русь, который в 14-16 веках применялся по отношению к Витебщине и северо-востоку Могилевщины, а в 19 - начале 20 века охватывал уже почти всю этническую территорию Белорусов. Формирование белорусской этнической общности происходило в условиях конфессиональных противоречий между православием и католичеством. При общей однородности белорусской культуры сформировались её региональные различия. Выделяется шесть историко-этнографических районов: Поозерье (север), Поднепровье (восток), Центральная Белоруссия, Пониманье (северо-запад), Восточное Полесье и Западное Полесье</a:t>
            </a:r>
            <a:r>
              <a:rPr lang="ru-RU" sz="1800" b="1">
                <a:solidFill>
                  <a:srgbClr val="339933"/>
                </a:solidFill>
              </a:rPr>
              <a:t>.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404813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8188" y="4292600"/>
            <a:ext cx="205581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7772400" cy="1143000"/>
          </a:xfrm>
        </p:spPr>
        <p:txBody>
          <a:bodyPr/>
          <a:lstStyle/>
          <a:p>
            <a:r>
              <a:rPr lang="ru-RU" sz="3800">
                <a:solidFill>
                  <a:srgbClr val="0066FF"/>
                </a:solidFill>
                <a:latin typeface="French Script MT" pitchFamily="66" charset="0"/>
              </a:rPr>
              <a:t>          Семейные ценности </a:t>
            </a:r>
            <a:br>
              <a:rPr lang="ru-RU" sz="3800">
                <a:solidFill>
                  <a:srgbClr val="0066FF"/>
                </a:solidFill>
                <a:latin typeface="French Script MT" pitchFamily="66" charset="0"/>
              </a:rPr>
            </a:br>
            <a:r>
              <a:rPr lang="ru-RU" sz="3800">
                <a:solidFill>
                  <a:srgbClr val="0066FF"/>
                </a:solidFill>
                <a:latin typeface="French Script MT" pitchFamily="66" charset="0"/>
              </a:rPr>
              <a:t>       и традиции воспитания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7175" y="1773238"/>
            <a:ext cx="4826000" cy="46085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>
                <a:solidFill>
                  <a:srgbClr val="009900"/>
                </a:solidFill>
              </a:rPr>
              <a:t>В 19 веке многие крестьяне жили большими семьями - отцовскими (включали родителей, неженатых детей, женатых сыновей, невесток и внуков) и братскими (из братьев и их семей). Процесс распада больших семей завершился в конце 19 века; стали преобладать простая нуклеарная семья и сложная, расширенная, в которую кроме брачной пары с детьми или без них входили ещё и родители супругов. Было распространено примачество. В 19 и даже в начале 20 века в деревне сохранялись элементы общинной организации - взаимопомощь односельчан в работе - талока, сябрыны. Многие важные дела решались на деревенских сходах, в которых принимали участие главы семей (гаспадар). </a:t>
            </a: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6075" y="0"/>
            <a:ext cx="244792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 descr="29979141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1844675"/>
            <a:ext cx="3829050" cy="43608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204619">
            <a:off x="642145" y="2821781"/>
            <a:ext cx="3338512" cy="426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0" y="404813"/>
            <a:ext cx="83534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9900CC"/>
                </a:solidFill>
              </a:rPr>
              <a:t>Белорусы очень добродушный и хлебосольный народ. Своим детям они прививают уважение и почитание старших, добродушие и трудолюбие. Для них является ценным соблюдение старинных обычаев и традиций. Из семейных обрядов наиболее красочным была свадьба. Свадебные обряды можно подразделить на предсвадебные (сватовство, заручины); собственно свадьбу (суборная суббота, печение каравая, посад, встреча дружин молодых, сведение молодых, деление каравая); послесвадебные перезвы. </a:t>
            </a:r>
          </a:p>
        </p:txBody>
      </p:sp>
      <p:pic>
        <p:nvPicPr>
          <p:cNvPr id="5121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1745972">
            <a:off x="4822825" y="3532188"/>
            <a:ext cx="392588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411413" y="260350"/>
            <a:ext cx="3095625" cy="1143000"/>
          </a:xfrm>
        </p:spPr>
        <p:txBody>
          <a:bodyPr/>
          <a:lstStyle/>
          <a:p>
            <a:r>
              <a:rPr lang="ru-RU" sz="5400">
                <a:solidFill>
                  <a:srgbClr val="3333FF"/>
                </a:solidFill>
                <a:latin typeface="Arial Unicode MS" pitchFamily="34" charset="-128"/>
              </a:rPr>
              <a:t>ЛИТВА</a:t>
            </a:r>
          </a:p>
        </p:txBody>
      </p:sp>
      <p:pic>
        <p:nvPicPr>
          <p:cNvPr id="53252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333375"/>
            <a:ext cx="1463675" cy="854075"/>
          </a:xfrm>
          <a:noFill/>
          <a:ln/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89363"/>
            <a:ext cx="2325688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7050" y="0"/>
            <a:ext cx="22669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2700338" y="1844675"/>
            <a:ext cx="554355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CC0099"/>
                </a:solidFill>
              </a:rPr>
              <a:t>Основой формирования Литовцев были балтийские племена, предки которых, отождествляемые с носителями неолитической культуры ладьевидных топоров, проникли в бассейн рек Неман и Даугава в 1-й половине 2-го тысячелетия до нашей эры, ассимилировав местное население. В начале нашей эры здесь сформировались племена, вошедшие позднее в состав Литовцев, - собственно Литовцы, или аукштайты, жемайты, скальвы и надрувы, а также часть судавов, южные группы куршей, земгалов и селов, часть северных пруссов (бартов, нотангов, сембов). Скальвы, надрувы и часть пруссов образовали в 16 веке субэтническую группу летувинников (литовников). </a:t>
            </a:r>
          </a:p>
        </p:txBody>
      </p:sp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9900"/>
                </a:solidFill>
              </a:rPr>
              <a:t>Семейные традиции народа</a:t>
            </a:r>
          </a:p>
        </p:txBody>
      </p:sp>
      <p:pic>
        <p:nvPicPr>
          <p:cNvPr id="55300" name="Picture 4" descr="29979129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4275" y="4292600"/>
            <a:ext cx="2879725" cy="2565400"/>
          </a:xfrm>
          <a:prstGeom prst="rect">
            <a:avLst/>
          </a:prstGeom>
          <a:noFill/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84313"/>
            <a:ext cx="3313113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3348038" y="1484313"/>
            <a:ext cx="532923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FF9900"/>
                </a:solidFill>
              </a:rPr>
              <a:t>В литовской деревне были сильны общинные традиции - помочи (галка), сябровство, посиделки и т.п. До 13-14 веков преобладали большие семьи, позже большая патриархальная семья сменилась малой. В традиционных семейных отношениях главную роль играл отец, двор передавался по наследству старшему сыну или зятю.</a:t>
            </a:r>
            <a:r>
              <a:rPr lang="ru-RU" sz="2000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4752975" cy="1306513"/>
          </a:xfrm>
        </p:spPr>
        <p:txBody>
          <a:bodyPr/>
          <a:lstStyle/>
          <a:p>
            <a:r>
              <a:rPr lang="ru-RU" sz="3800"/>
              <a:t>      </a:t>
            </a:r>
            <a:r>
              <a:rPr lang="ru-RU" sz="3800">
                <a:solidFill>
                  <a:srgbClr val="CC0000"/>
                </a:solidFill>
              </a:rPr>
              <a:t>Современные </a:t>
            </a:r>
            <a:br>
              <a:rPr lang="ru-RU" sz="3800">
                <a:solidFill>
                  <a:srgbClr val="CC0000"/>
                </a:solidFill>
              </a:rPr>
            </a:br>
            <a:r>
              <a:rPr lang="ru-RU" sz="3800">
                <a:solidFill>
                  <a:srgbClr val="CC0000"/>
                </a:solidFill>
              </a:rPr>
              <a:t>традиции воспитания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81525"/>
            <a:ext cx="334803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 descr="j02857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588" y="0"/>
            <a:ext cx="2257425" cy="1387475"/>
          </a:xfrm>
          <a:prstGeom prst="rect">
            <a:avLst/>
          </a:prstGeom>
          <a:noFill/>
        </p:spPr>
      </p:pic>
      <p:pic>
        <p:nvPicPr>
          <p:cNvPr id="573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1260445">
            <a:off x="6227763" y="2781300"/>
            <a:ext cx="2427287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827088" y="1484313"/>
            <a:ext cx="54006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990099"/>
                </a:solidFill>
              </a:rPr>
              <a:t>Современное латвийское общество стало более всего походить на американизированное общество. Поэтому ценности и семейные традиции воспитания детей изменились. Изменился и семейный уклад. На смену патриархату пришло равноправие в семье. Соблюдение обычаев и старинных обрядов не является первостепенным в воспитании</a:t>
            </a:r>
            <a:r>
              <a:rPr lang="ru-RU" b="1">
                <a:solidFill>
                  <a:srgbClr val="990099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endParaRPr lang="ru-RU">
              <a:solidFill>
                <a:srgbClr val="990099"/>
              </a:solidFill>
            </a:endParaRPr>
          </a:p>
        </p:txBody>
      </p:sp>
      <p:pic>
        <p:nvPicPr>
          <p:cNvPr id="57356" name="Picture 12" descr="j020546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79778">
            <a:off x="4284663" y="4797425"/>
            <a:ext cx="1819275" cy="18097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333375"/>
            <a:ext cx="3081337" cy="1143000"/>
          </a:xfrm>
        </p:spPr>
        <p:txBody>
          <a:bodyPr/>
          <a:lstStyle/>
          <a:p>
            <a:r>
              <a:rPr lang="ru-RU" sz="4800">
                <a:solidFill>
                  <a:srgbClr val="33CC33"/>
                </a:solidFill>
                <a:latin typeface="Gill Sans Ultra Bold Condensed" pitchFamily="34" charset="0"/>
              </a:rPr>
              <a:t>ПОЛЬША</a:t>
            </a: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2325" y="4292600"/>
            <a:ext cx="197167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3399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260350"/>
            <a:ext cx="1636713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755650" y="1773238"/>
            <a:ext cx="5976938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333FF"/>
                </a:solidFill>
              </a:rPr>
              <a:t>Древнее польское государство возникло тысячу лет тому назад. Предания говорят о том, что вождь племени поляк Лех однажды увидел на могучем дубе гнездо белого орла. А увидев сие знамение, воскликнул: «Будем селиться здесь!» - и повелел основать на том месте столицу. Названа она им была Гнезно, что означает «гнездо». Изображение орла на красном поле и в наши дни является гербом  Польши. Несколько позднее,              в 11 - ом столетии, столицу перенесли в Краков, а позже, спустя несколько веков , ею стала Варшава.</a:t>
            </a:r>
          </a:p>
        </p:txBody>
      </p:sp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9900"/>
                </a:solidFill>
              </a:rPr>
              <a:t>Старинные семейные ценности.</a:t>
            </a: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6416152">
            <a:off x="523876" y="1500187"/>
            <a:ext cx="3630612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4787900" y="1557338"/>
            <a:ext cx="4176713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CC0099"/>
                </a:solidFill>
              </a:rPr>
              <a:t>В польских семьях тщательно берегли старые обычаи, обряды, традиции. Очень были сильны, в частности, религиозные традиции. Подавляющее большинство взрослого населения – верующие католики. </a:t>
            </a:r>
          </a:p>
          <a:p>
            <a:pPr>
              <a:spcBef>
                <a:spcPct val="50000"/>
              </a:spcBef>
            </a:pPr>
            <a:r>
              <a:rPr lang="ru-RU" b="1">
                <a:solidFill>
                  <a:srgbClr val="CC0099"/>
                </a:solidFill>
              </a:rPr>
              <a:t>Народные традиции сильнее у деревенских жителей. Живо творчество народных умельцев, фольклор, народные танцы. </a:t>
            </a:r>
          </a:p>
          <a:p>
            <a:pPr>
              <a:spcBef>
                <a:spcPct val="50000"/>
              </a:spcBef>
            </a:pPr>
            <a:r>
              <a:rPr lang="ru-RU" b="1">
                <a:solidFill>
                  <a:srgbClr val="CC0099"/>
                </a:solidFill>
              </a:rPr>
              <a:t>В прошлые века ценился культ семьи и воспитание детей было строго в этом направлении. Детям прививались уважение к старшими соблюдение народных традиций.</a:t>
            </a:r>
          </a:p>
        </p:txBody>
      </p:sp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4392612" cy="1143000"/>
          </a:xfrm>
        </p:spPr>
        <p:txBody>
          <a:bodyPr/>
          <a:lstStyle/>
          <a:p>
            <a:r>
              <a:rPr lang="ru-RU" sz="3800">
                <a:solidFill>
                  <a:schemeClr val="accent2"/>
                </a:solidFill>
              </a:rPr>
              <a:t>    Современное </a:t>
            </a:r>
            <a:br>
              <a:rPr lang="ru-RU" sz="3800">
                <a:solidFill>
                  <a:schemeClr val="accent2"/>
                </a:solidFill>
              </a:rPr>
            </a:br>
            <a:r>
              <a:rPr lang="ru-RU" sz="3800">
                <a:solidFill>
                  <a:schemeClr val="accent2"/>
                </a:solidFill>
              </a:rPr>
              <a:t>польское общество</a:t>
            </a: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484313"/>
            <a:ext cx="21717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882072">
            <a:off x="6222207" y="-237332"/>
            <a:ext cx="1993900" cy="313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684280">
            <a:off x="6443663" y="2997200"/>
            <a:ext cx="2190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2771775" y="1773238"/>
            <a:ext cx="31686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CC00"/>
                </a:solidFill>
              </a:rPr>
              <a:t>Современное польское общество стало более европейским, народные традиции воспитания детей сохранились в основном в деревнях, а городское население придерживается современных европейских методов воспитания. Меняются традиции, ценности, моральные устои, но в целом Польша не утратила свои старинные корни.</a:t>
            </a:r>
          </a:p>
        </p:txBody>
      </p:sp>
    </p:spTree>
  </p:cSld>
  <p:clrMapOvr>
    <a:masterClrMapping/>
  </p:clrMapOvr>
  <p:transition advClick="0" advTm="20000">
    <p:strips dir="rd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286</TotalTime>
  <Words>740</Words>
  <Application>Microsoft Office PowerPoint</Application>
  <PresentationFormat>Экран (4:3)</PresentationFormat>
  <Paragraphs>35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Слои</vt:lpstr>
      <vt:lpstr>      «Традиции воспитания в          Польше, Литве и                                                       Белоруссии»</vt:lpstr>
      <vt:lpstr>БЕЛОРУССИЯ</vt:lpstr>
      <vt:lpstr>          Семейные ценности         и традиции воспитания</vt:lpstr>
      <vt:lpstr>Презентация PowerPoint</vt:lpstr>
      <vt:lpstr>ЛИТВА</vt:lpstr>
      <vt:lpstr>Семейные традиции народа</vt:lpstr>
      <vt:lpstr>      Современные  традиции воспитания</vt:lpstr>
      <vt:lpstr>ПОЛЬША</vt:lpstr>
      <vt:lpstr>Старинные семейные ценности.</vt:lpstr>
      <vt:lpstr>    Современное  польское общество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«Традиции воспитания в Польше, Литве и Белоруссии»</dc:title>
  <dc:creator>BEST</dc:creator>
  <cp:lastModifiedBy>komp</cp:lastModifiedBy>
  <cp:revision>7</cp:revision>
  <dcterms:created xsi:type="dcterms:W3CDTF">2009-04-22T16:47:46Z</dcterms:created>
  <dcterms:modified xsi:type="dcterms:W3CDTF">2016-11-08T16:04:40Z</dcterms:modified>
</cp:coreProperties>
</file>