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80" r:id="rId3"/>
    <p:sldId id="258" r:id="rId4"/>
    <p:sldId id="281" r:id="rId5"/>
    <p:sldId id="282" r:id="rId6"/>
    <p:sldId id="286" r:id="rId7"/>
    <p:sldId id="287" r:id="rId8"/>
    <p:sldId id="289" r:id="rId9"/>
    <p:sldId id="290" r:id="rId10"/>
    <p:sldId id="28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4248472" cy="485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5229200"/>
            <a:ext cx="8458200" cy="1224136"/>
          </a:xfrm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Уроки внеклассного чтения.</a:t>
            </a:r>
            <a:br>
              <a:rPr lang="ru-RU" sz="4000" b="1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000" b="1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 класс</a:t>
            </a:r>
            <a:endParaRPr lang="uk-UA" sz="4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32656"/>
            <a:ext cx="8136904" cy="4248472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r"/>
            <a:r>
              <a:rPr lang="ru-RU" sz="9600" b="1" dirty="0" smtClean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Проникая в тайны баллады…</a:t>
            </a:r>
            <a:endParaRPr lang="uk-UA" sz="9600" b="1" dirty="0">
              <a:ln/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95936" y="4581128"/>
            <a:ext cx="4680520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r"/>
            <a:r>
              <a:rPr lang="uk-UA" sz="4400" b="1" dirty="0" smtClean="0">
                <a:ln/>
                <a:solidFill>
                  <a:schemeClr val="accent3">
                    <a:lumMod val="50000"/>
                  </a:schemeClr>
                </a:solidFill>
              </a:rPr>
              <a:t>В. А. </a:t>
            </a:r>
            <a:r>
              <a:rPr lang="uk-UA" sz="4400" b="1" dirty="0" err="1" smtClean="0">
                <a:ln/>
                <a:solidFill>
                  <a:schemeClr val="accent3">
                    <a:lumMod val="50000"/>
                  </a:schemeClr>
                </a:solidFill>
              </a:rPr>
              <a:t>Жуковский</a:t>
            </a:r>
            <a:r>
              <a:rPr lang="uk-UA" sz="4400" b="1" dirty="0" smtClean="0">
                <a:ln/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uk-UA" sz="4400" b="1" dirty="0">
              <a:ln/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620688"/>
            <a:ext cx="4455495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w="139700" h="139700" prst="divot"/>
          </a:sp3d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1000" y="404664"/>
            <a:ext cx="4263008" cy="3672408"/>
          </a:xfrm>
        </p:spPr>
        <p:txBody>
          <a:bodyPr>
            <a:noAutofit/>
          </a:bodyPr>
          <a:lstStyle/>
          <a:p>
            <a:r>
              <a:rPr lang="ru-RU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Баллада – небольшое сюжетное стихотворение, в основе которого чаще всего лежит какой-то необычный случай</a:t>
            </a:r>
            <a:endParaRPr lang="uk-UA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381000" y="4365104"/>
            <a:ext cx="8367464" cy="216024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ru-RU" sz="2400" b="1" dirty="0" smtClean="0"/>
              <a:t> </a:t>
            </a:r>
            <a:r>
              <a:rPr lang="ru-RU" sz="3100" b="1" dirty="0" smtClean="0"/>
              <a:t>Слово «баллада» (</a:t>
            </a:r>
            <a:r>
              <a:rPr lang="ru-RU" sz="3100" b="1" dirty="0" err="1" smtClean="0"/>
              <a:t>balada</a:t>
            </a:r>
            <a:r>
              <a:rPr lang="ru-RU" sz="3100" b="1" dirty="0" smtClean="0"/>
              <a:t>) применительно к поэзии впервые регистрируется в рукописях с провансальскими стихами XIII века.</a:t>
            </a:r>
          </a:p>
          <a:p>
            <a:pPr>
              <a:buFont typeface="Wingdings" pitchFamily="2" charset="2"/>
              <a:buChar char="q"/>
            </a:pPr>
            <a:r>
              <a:rPr lang="ru-RU" sz="3100" b="1" dirty="0" smtClean="0"/>
              <a:t> В Средние века словом «баллада» (фр. </a:t>
            </a:r>
            <a:r>
              <a:rPr lang="ru-RU" sz="3100" b="1" dirty="0" err="1" smtClean="0"/>
              <a:t>balade</a:t>
            </a:r>
            <a:r>
              <a:rPr lang="ru-RU" sz="3100" b="1" dirty="0" smtClean="0"/>
              <a:t>, </a:t>
            </a:r>
            <a:r>
              <a:rPr lang="ru-RU" sz="3100" b="1" dirty="0" err="1" smtClean="0"/>
              <a:t>ballade</a:t>
            </a:r>
            <a:r>
              <a:rPr lang="ru-RU" sz="3100" b="1" dirty="0" smtClean="0"/>
              <a:t>) называлась стихотворная и </a:t>
            </a:r>
            <a:r>
              <a:rPr lang="ru-RU" sz="3100" b="1" dirty="0" err="1" smtClean="0"/>
              <a:t>текстомузыкальная</a:t>
            </a:r>
            <a:r>
              <a:rPr lang="ru-RU" sz="3100" b="1" dirty="0" smtClean="0"/>
              <a:t> форма, жанр куртуазной лирической поэзии и музыки. Возникла во Франции в конце XIII века.</a:t>
            </a:r>
            <a:endParaRPr lang="uk-UA" sz="3100" b="1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b="1" dirty="0" err="1" smtClean="0"/>
              <a:t>Василий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андреевич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Жуковский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утвердил</a:t>
            </a:r>
            <a:r>
              <a:rPr lang="uk-UA" sz="3200" b="1" dirty="0" smtClean="0"/>
              <a:t> жанр </a:t>
            </a:r>
            <a:r>
              <a:rPr lang="uk-UA" sz="3200" b="1" dirty="0" err="1" smtClean="0"/>
              <a:t>баллады</a:t>
            </a:r>
            <a:r>
              <a:rPr lang="uk-UA" sz="3200" b="1" dirty="0" smtClean="0"/>
              <a:t> в </a:t>
            </a:r>
            <a:r>
              <a:rPr lang="uk-UA" sz="3200" b="1" dirty="0" err="1" smtClean="0"/>
              <a:t>русской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поэзии</a:t>
            </a:r>
            <a:endParaRPr lang="uk-UA" sz="32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1916832"/>
            <a:ext cx="396044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427984" y="1600200"/>
            <a:ext cx="4464496" cy="4724400"/>
          </a:xfrm>
        </p:spPr>
        <p:txBody>
          <a:bodyPr>
            <a:normAutofit fontScale="92500" lnSpcReduction="20000"/>
          </a:bodyPr>
          <a:lstStyle/>
          <a:p>
            <a:r>
              <a:rPr lang="uk-UA" b="1" dirty="0" smtClean="0"/>
              <a:t>Он </a:t>
            </a:r>
            <a:r>
              <a:rPr lang="uk-UA" b="1" dirty="0" err="1" smtClean="0"/>
              <a:t>познакомил</a:t>
            </a:r>
            <a:r>
              <a:rPr lang="uk-UA" b="1" dirty="0" smtClean="0"/>
              <a:t> </a:t>
            </a:r>
            <a:r>
              <a:rPr lang="uk-UA" b="1" dirty="0" err="1" smtClean="0"/>
              <a:t>читателей</a:t>
            </a:r>
            <a:r>
              <a:rPr lang="uk-UA" b="1" dirty="0" smtClean="0"/>
              <a:t> с </a:t>
            </a:r>
            <a:r>
              <a:rPr lang="uk-UA" b="1" dirty="0" err="1" smtClean="0"/>
              <a:t>самыми</a:t>
            </a:r>
            <a:r>
              <a:rPr lang="uk-UA" b="1" dirty="0" smtClean="0"/>
              <a:t> </a:t>
            </a:r>
            <a:r>
              <a:rPr lang="uk-UA" b="1" dirty="0" err="1" smtClean="0"/>
              <a:t>выдающимися</a:t>
            </a:r>
            <a:r>
              <a:rPr lang="uk-UA" b="1" dirty="0" smtClean="0"/>
              <a:t> </a:t>
            </a:r>
            <a:r>
              <a:rPr lang="uk-UA" b="1" dirty="0" err="1" smtClean="0"/>
              <a:t>образцами</a:t>
            </a:r>
            <a:r>
              <a:rPr lang="uk-UA" b="1" dirty="0" smtClean="0"/>
              <a:t> </a:t>
            </a:r>
            <a:r>
              <a:rPr lang="uk-UA" b="1" dirty="0" err="1" smtClean="0"/>
              <a:t>этого</a:t>
            </a:r>
            <a:r>
              <a:rPr lang="uk-UA" b="1" dirty="0" smtClean="0"/>
              <a:t> </a:t>
            </a:r>
            <a:r>
              <a:rPr lang="uk-UA" b="1" dirty="0" err="1" smtClean="0"/>
              <a:t>жанра</a:t>
            </a:r>
            <a:r>
              <a:rPr lang="uk-UA" b="1" dirty="0" smtClean="0"/>
              <a:t> в </a:t>
            </a:r>
            <a:r>
              <a:rPr lang="uk-UA" b="1" dirty="0" err="1" smtClean="0"/>
              <a:t>европейской</a:t>
            </a:r>
            <a:r>
              <a:rPr lang="uk-UA" b="1" dirty="0" smtClean="0"/>
              <a:t> </a:t>
            </a:r>
            <a:r>
              <a:rPr lang="uk-UA" b="1" dirty="0" err="1" smtClean="0"/>
              <a:t>литературе</a:t>
            </a:r>
            <a:r>
              <a:rPr lang="uk-UA" b="1" dirty="0" smtClean="0"/>
              <a:t>.</a:t>
            </a:r>
          </a:p>
          <a:p>
            <a:r>
              <a:rPr lang="uk-UA" b="1" dirty="0" err="1" smtClean="0"/>
              <a:t>Жуковский</a:t>
            </a:r>
            <a:r>
              <a:rPr lang="uk-UA" b="1" dirty="0" smtClean="0"/>
              <a:t> </a:t>
            </a:r>
            <a:r>
              <a:rPr lang="uk-UA" b="1" dirty="0" err="1" smtClean="0"/>
              <a:t>создал</a:t>
            </a:r>
            <a:r>
              <a:rPr lang="uk-UA" b="1" dirty="0" smtClean="0"/>
              <a:t> </a:t>
            </a:r>
            <a:r>
              <a:rPr lang="uk-UA" b="1" dirty="0" err="1" smtClean="0"/>
              <a:t>национальную</a:t>
            </a:r>
            <a:r>
              <a:rPr lang="uk-UA" b="1" dirty="0" smtClean="0"/>
              <a:t> форму </a:t>
            </a:r>
            <a:r>
              <a:rPr lang="uk-UA" b="1" dirty="0" err="1" smtClean="0"/>
              <a:t>баллады</a:t>
            </a:r>
            <a:r>
              <a:rPr lang="uk-UA" b="1" dirty="0" smtClean="0"/>
              <a:t>. В ходе </a:t>
            </a:r>
            <a:r>
              <a:rPr lang="uk-UA" b="1" dirty="0" err="1" smtClean="0"/>
              <a:t>полемики</a:t>
            </a:r>
            <a:r>
              <a:rPr lang="uk-UA" b="1" dirty="0" smtClean="0"/>
              <a:t> о </a:t>
            </a:r>
            <a:r>
              <a:rPr lang="uk-UA" b="1" dirty="0" err="1" smtClean="0"/>
              <a:t>сущности</a:t>
            </a:r>
            <a:r>
              <a:rPr lang="uk-UA" b="1" dirty="0" smtClean="0"/>
              <a:t> нового </a:t>
            </a:r>
            <a:r>
              <a:rPr lang="uk-UA" b="1" dirty="0" err="1" smtClean="0"/>
              <a:t>жанра</a:t>
            </a:r>
            <a:r>
              <a:rPr lang="uk-UA" b="1" dirty="0" smtClean="0"/>
              <a:t> </a:t>
            </a:r>
            <a:r>
              <a:rPr lang="uk-UA" b="1" dirty="0" err="1" smtClean="0"/>
              <a:t>имя</a:t>
            </a:r>
            <a:r>
              <a:rPr lang="uk-UA" b="1" dirty="0" smtClean="0"/>
              <a:t> </a:t>
            </a:r>
            <a:r>
              <a:rPr lang="uk-UA" b="1" dirty="0" err="1" smtClean="0"/>
              <a:t>Жуковского</a:t>
            </a:r>
            <a:r>
              <a:rPr lang="uk-UA" b="1" dirty="0" smtClean="0"/>
              <a:t> стояло в </a:t>
            </a:r>
            <a:r>
              <a:rPr lang="uk-UA" b="1" dirty="0" err="1" smtClean="0"/>
              <a:t>центре</a:t>
            </a:r>
            <a:r>
              <a:rPr lang="uk-UA" b="1" dirty="0" smtClean="0"/>
              <a:t> </a:t>
            </a:r>
            <a:r>
              <a:rPr lang="uk-UA" b="1" dirty="0" err="1" smtClean="0"/>
              <a:t>литературных</a:t>
            </a:r>
            <a:r>
              <a:rPr lang="uk-UA" b="1" dirty="0" smtClean="0"/>
              <a:t> споров.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Баллада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«Людмила»</a:t>
            </a:r>
            <a:endParaRPr lang="uk-U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3968" y="1600200"/>
            <a:ext cx="4608512" cy="4724400"/>
          </a:xfrm>
        </p:spPr>
        <p:txBody>
          <a:bodyPr>
            <a:normAutofit fontScale="92500" lnSpcReduction="10000"/>
          </a:bodyPr>
          <a:lstStyle/>
          <a:p>
            <a:r>
              <a:rPr lang="uk-UA" b="1" dirty="0" smtClean="0"/>
              <a:t>За основу </a:t>
            </a:r>
            <a:r>
              <a:rPr lang="uk-UA" b="1" dirty="0" err="1" smtClean="0"/>
              <a:t>Жуковский</a:t>
            </a:r>
            <a:r>
              <a:rPr lang="uk-UA" b="1" dirty="0" smtClean="0"/>
              <a:t>  </a:t>
            </a:r>
            <a:r>
              <a:rPr lang="uk-UA" b="1" dirty="0" err="1" smtClean="0"/>
              <a:t>взял</a:t>
            </a:r>
            <a:r>
              <a:rPr lang="uk-UA" b="1" dirty="0" smtClean="0"/>
              <a:t> одну </a:t>
            </a:r>
            <a:r>
              <a:rPr lang="uk-UA" b="1" dirty="0" err="1" smtClean="0"/>
              <a:t>из</a:t>
            </a:r>
            <a:r>
              <a:rPr lang="uk-UA" b="1" dirty="0" smtClean="0"/>
              <a:t> </a:t>
            </a:r>
            <a:r>
              <a:rPr lang="uk-UA" b="1" dirty="0" err="1" smtClean="0"/>
              <a:t>самых</a:t>
            </a:r>
            <a:r>
              <a:rPr lang="uk-UA" b="1" dirty="0" smtClean="0"/>
              <a:t> </a:t>
            </a:r>
            <a:r>
              <a:rPr lang="uk-UA" b="1" dirty="0" err="1" smtClean="0"/>
              <a:t>знаменитых</a:t>
            </a:r>
            <a:r>
              <a:rPr lang="uk-UA" b="1" dirty="0" smtClean="0"/>
              <a:t> </a:t>
            </a:r>
            <a:r>
              <a:rPr lang="uk-UA" b="1" dirty="0" err="1" smtClean="0"/>
              <a:t>эталонных</a:t>
            </a:r>
            <a:r>
              <a:rPr lang="uk-UA" b="1" dirty="0" smtClean="0"/>
              <a:t> </a:t>
            </a:r>
            <a:r>
              <a:rPr lang="uk-UA" b="1" dirty="0" err="1" smtClean="0"/>
              <a:t>европейских</a:t>
            </a:r>
            <a:r>
              <a:rPr lang="uk-UA" b="1" dirty="0" smtClean="0"/>
              <a:t> </a:t>
            </a:r>
            <a:r>
              <a:rPr lang="uk-UA" b="1" dirty="0" err="1" smtClean="0"/>
              <a:t>баллад</a:t>
            </a:r>
            <a:r>
              <a:rPr lang="uk-UA" b="1" dirty="0" smtClean="0"/>
              <a:t>, «</a:t>
            </a:r>
            <a:r>
              <a:rPr lang="uk-UA" b="1" dirty="0" err="1" smtClean="0"/>
              <a:t>Ленору</a:t>
            </a:r>
            <a:r>
              <a:rPr lang="uk-UA" b="1" dirty="0" smtClean="0"/>
              <a:t>», </a:t>
            </a:r>
            <a:r>
              <a:rPr lang="uk-UA" b="1" dirty="0" err="1" smtClean="0"/>
              <a:t>немецкого</a:t>
            </a:r>
            <a:r>
              <a:rPr lang="uk-UA" b="1" dirty="0" smtClean="0"/>
              <a:t> </a:t>
            </a:r>
            <a:r>
              <a:rPr lang="uk-UA" b="1" dirty="0" err="1" smtClean="0"/>
              <a:t>поэта</a:t>
            </a:r>
            <a:r>
              <a:rPr lang="uk-UA" b="1" dirty="0" smtClean="0"/>
              <a:t> Г. А. Бюргера.</a:t>
            </a:r>
          </a:p>
          <a:p>
            <a:r>
              <a:rPr lang="uk-UA" b="1" dirty="0" err="1" smtClean="0"/>
              <a:t>Немецкая</a:t>
            </a:r>
            <a:r>
              <a:rPr lang="uk-UA" b="1" dirty="0" smtClean="0"/>
              <a:t> </a:t>
            </a:r>
            <a:r>
              <a:rPr lang="uk-UA" b="1" dirty="0" err="1" smtClean="0"/>
              <a:t>народная</a:t>
            </a:r>
            <a:r>
              <a:rPr lang="uk-UA" b="1" dirty="0" smtClean="0"/>
              <a:t> </a:t>
            </a:r>
            <a:r>
              <a:rPr lang="uk-UA" b="1" dirty="0" err="1" smtClean="0"/>
              <a:t>поэзия</a:t>
            </a:r>
            <a:r>
              <a:rPr lang="uk-UA" b="1" dirty="0" smtClean="0"/>
              <a:t> знала </a:t>
            </a:r>
            <a:r>
              <a:rPr lang="uk-UA" b="1" dirty="0" err="1" smtClean="0"/>
              <a:t>множество</a:t>
            </a:r>
            <a:r>
              <a:rPr lang="uk-UA" b="1" dirty="0" smtClean="0"/>
              <a:t> так </a:t>
            </a:r>
            <a:r>
              <a:rPr lang="uk-UA" b="1" dirty="0" err="1" smtClean="0"/>
              <a:t>называемых</a:t>
            </a:r>
            <a:r>
              <a:rPr lang="uk-UA" b="1" dirty="0" smtClean="0"/>
              <a:t> </a:t>
            </a:r>
            <a:r>
              <a:rPr lang="uk-UA" b="1" dirty="0" err="1" smtClean="0"/>
              <a:t>страшных</a:t>
            </a:r>
            <a:r>
              <a:rPr lang="uk-UA" b="1" dirty="0" smtClean="0"/>
              <a:t> легенд о </a:t>
            </a:r>
            <a:r>
              <a:rPr lang="uk-UA" b="1" dirty="0" err="1" smtClean="0"/>
              <a:t>женитьбе</a:t>
            </a:r>
            <a:r>
              <a:rPr lang="uk-UA" b="1" dirty="0" smtClean="0"/>
              <a:t> </a:t>
            </a:r>
            <a:r>
              <a:rPr lang="uk-UA" b="1" dirty="0" err="1" smtClean="0"/>
              <a:t>мертвеца</a:t>
            </a:r>
            <a:r>
              <a:rPr lang="uk-UA" b="1" dirty="0" smtClean="0"/>
              <a:t> на </a:t>
            </a:r>
            <a:r>
              <a:rPr lang="uk-UA" b="1" dirty="0" err="1" smtClean="0"/>
              <a:t>живой</a:t>
            </a:r>
            <a:r>
              <a:rPr lang="uk-UA" b="1" dirty="0" smtClean="0"/>
              <a:t> </a:t>
            </a:r>
            <a:r>
              <a:rPr lang="uk-UA" b="1" dirty="0" err="1" smtClean="0"/>
              <a:t>девушке</a:t>
            </a:r>
            <a:r>
              <a:rPr lang="uk-UA" b="1" dirty="0" smtClean="0"/>
              <a:t>.</a:t>
            </a:r>
            <a:endParaRPr lang="uk-UA" b="1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7"/>
            <a:ext cx="3600400" cy="4523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55239"/>
            <a:ext cx="4176464" cy="4166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39700" h="139700" prst="divot"/>
          </a:sp3d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23528" y="2276872"/>
            <a:ext cx="4104456" cy="3454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Баллада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«Людмила»</a:t>
            </a:r>
            <a:endParaRPr lang="uk-UA" sz="5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55976" y="1600200"/>
            <a:ext cx="4635624" cy="4724400"/>
          </a:xfrm>
        </p:spPr>
        <p:txBody>
          <a:bodyPr>
            <a:normAutofit fontScale="77500" lnSpcReduction="20000"/>
          </a:bodyPr>
          <a:lstStyle/>
          <a:p>
            <a:r>
              <a:rPr lang="uk-UA" b="1" dirty="0" err="1" smtClean="0"/>
              <a:t>Жуковский</a:t>
            </a:r>
            <a:r>
              <a:rPr lang="uk-UA" b="1" dirty="0" smtClean="0"/>
              <a:t> </a:t>
            </a:r>
            <a:r>
              <a:rPr lang="uk-UA" b="1" dirty="0" err="1" smtClean="0"/>
              <a:t>хотел</a:t>
            </a:r>
            <a:r>
              <a:rPr lang="uk-UA" b="1" dirty="0" smtClean="0"/>
              <a:t> </a:t>
            </a:r>
            <a:r>
              <a:rPr lang="uk-UA" b="1" dirty="0" err="1" smtClean="0"/>
              <a:t>придать</a:t>
            </a:r>
            <a:r>
              <a:rPr lang="uk-UA" b="1" dirty="0" smtClean="0"/>
              <a:t> тексту чисто </a:t>
            </a:r>
            <a:r>
              <a:rPr lang="uk-UA" b="1" dirty="0" err="1" smtClean="0"/>
              <a:t>внешние</a:t>
            </a:r>
            <a:r>
              <a:rPr lang="uk-UA" b="1" dirty="0" smtClean="0"/>
              <a:t> </a:t>
            </a:r>
            <a:r>
              <a:rPr lang="uk-UA" b="1" dirty="0" err="1" smtClean="0"/>
              <a:t>черты</a:t>
            </a:r>
            <a:r>
              <a:rPr lang="uk-UA" b="1" dirty="0" smtClean="0"/>
              <a:t> «</a:t>
            </a:r>
            <a:r>
              <a:rPr lang="uk-UA" b="1" dirty="0" err="1" smtClean="0"/>
              <a:t>русскости</a:t>
            </a:r>
            <a:r>
              <a:rPr lang="uk-UA" b="1" dirty="0" smtClean="0"/>
              <a:t>». Тем </a:t>
            </a:r>
            <a:r>
              <a:rPr lang="uk-UA" b="1" dirty="0" err="1" smtClean="0"/>
              <a:t>более</a:t>
            </a:r>
            <a:r>
              <a:rPr lang="uk-UA" b="1" dirty="0" smtClean="0"/>
              <a:t> </a:t>
            </a:r>
            <a:r>
              <a:rPr lang="uk-UA" b="1" dirty="0" err="1" smtClean="0"/>
              <a:t>что</a:t>
            </a:r>
            <a:r>
              <a:rPr lang="uk-UA" b="1" dirty="0" smtClean="0"/>
              <a:t> </a:t>
            </a:r>
            <a:r>
              <a:rPr lang="uk-UA" b="1" dirty="0" err="1" smtClean="0"/>
              <a:t>русская</a:t>
            </a:r>
            <a:r>
              <a:rPr lang="uk-UA" b="1" dirty="0" smtClean="0"/>
              <a:t> </a:t>
            </a:r>
            <a:r>
              <a:rPr lang="uk-UA" b="1" dirty="0" err="1" smtClean="0"/>
              <a:t>народная</a:t>
            </a:r>
            <a:r>
              <a:rPr lang="uk-UA" b="1" dirty="0" smtClean="0"/>
              <a:t> </a:t>
            </a:r>
            <a:r>
              <a:rPr lang="uk-UA" b="1" dirty="0" err="1" smtClean="0"/>
              <a:t>поэзия</a:t>
            </a:r>
            <a:r>
              <a:rPr lang="uk-UA" b="1" dirty="0" smtClean="0"/>
              <a:t> </a:t>
            </a:r>
            <a:r>
              <a:rPr lang="uk-UA" b="1" dirty="0" err="1" smtClean="0"/>
              <a:t>страшных</a:t>
            </a:r>
            <a:r>
              <a:rPr lang="uk-UA" b="1" dirty="0" smtClean="0"/>
              <a:t> </a:t>
            </a:r>
            <a:r>
              <a:rPr lang="uk-UA" b="1" dirty="0" err="1" smtClean="0"/>
              <a:t>баллад</a:t>
            </a:r>
            <a:r>
              <a:rPr lang="uk-UA" b="1" dirty="0" smtClean="0"/>
              <a:t> попросту не знала.</a:t>
            </a:r>
          </a:p>
          <a:p>
            <a:r>
              <a:rPr lang="uk-UA" b="1" dirty="0" err="1" smtClean="0"/>
              <a:t>Поэт</a:t>
            </a:r>
            <a:r>
              <a:rPr lang="uk-UA" b="1" dirty="0" smtClean="0"/>
              <a:t> </a:t>
            </a:r>
            <a:r>
              <a:rPr lang="uk-UA" b="1" dirty="0" err="1" smtClean="0"/>
              <a:t>заменил</a:t>
            </a:r>
            <a:r>
              <a:rPr lang="uk-UA" b="1" dirty="0" smtClean="0"/>
              <a:t> </a:t>
            </a:r>
            <a:r>
              <a:rPr lang="uk-UA" b="1" dirty="0" err="1" smtClean="0"/>
              <a:t>имя</a:t>
            </a:r>
            <a:r>
              <a:rPr lang="uk-UA" b="1" dirty="0" smtClean="0"/>
              <a:t> </a:t>
            </a:r>
            <a:r>
              <a:rPr lang="uk-UA" b="1" dirty="0" err="1" smtClean="0"/>
              <a:t>героини</a:t>
            </a:r>
            <a:r>
              <a:rPr lang="uk-UA" b="1" dirty="0" smtClean="0"/>
              <a:t> (</a:t>
            </a:r>
            <a:r>
              <a:rPr lang="uk-UA" b="1" dirty="0" err="1" smtClean="0"/>
              <a:t>вместо</a:t>
            </a:r>
            <a:r>
              <a:rPr lang="uk-UA" b="1" dirty="0" smtClean="0"/>
              <a:t> </a:t>
            </a:r>
            <a:r>
              <a:rPr lang="uk-UA" b="1" dirty="0" err="1" smtClean="0"/>
              <a:t>Леноры</a:t>
            </a:r>
            <a:r>
              <a:rPr lang="uk-UA" b="1" dirty="0" smtClean="0"/>
              <a:t> — </a:t>
            </a:r>
            <a:r>
              <a:rPr lang="uk-UA" b="1" dirty="0" err="1" smtClean="0"/>
              <a:t>славянское</a:t>
            </a:r>
            <a:r>
              <a:rPr lang="uk-UA" b="1" dirty="0" smtClean="0"/>
              <a:t> </a:t>
            </a:r>
            <a:r>
              <a:rPr lang="uk-UA" b="1" dirty="0" err="1" smtClean="0"/>
              <a:t>имя</a:t>
            </a:r>
            <a:r>
              <a:rPr lang="uk-UA" b="1" dirty="0" smtClean="0"/>
              <a:t> Людмила), </a:t>
            </a:r>
            <a:r>
              <a:rPr lang="uk-UA" b="1" dirty="0" err="1" smtClean="0"/>
              <a:t>перенес</a:t>
            </a:r>
            <a:r>
              <a:rPr lang="uk-UA" b="1" dirty="0" smtClean="0"/>
              <a:t> </a:t>
            </a:r>
            <a:r>
              <a:rPr lang="uk-UA" b="1" dirty="0" err="1" smtClean="0"/>
              <a:t>место</a:t>
            </a:r>
            <a:r>
              <a:rPr lang="uk-UA" b="1" dirty="0" smtClean="0"/>
              <a:t> </a:t>
            </a:r>
            <a:r>
              <a:rPr lang="uk-UA" b="1" dirty="0" err="1" smtClean="0"/>
              <a:t>действия</a:t>
            </a:r>
            <a:r>
              <a:rPr lang="uk-UA" b="1" dirty="0" smtClean="0"/>
              <a:t> в </a:t>
            </a:r>
            <a:r>
              <a:rPr lang="uk-UA" b="1" dirty="0" err="1" smtClean="0"/>
              <a:t>славянские</a:t>
            </a:r>
            <a:r>
              <a:rPr lang="uk-UA" b="1" dirty="0" smtClean="0"/>
              <a:t> </a:t>
            </a:r>
            <a:r>
              <a:rPr lang="uk-UA" b="1" dirty="0" err="1" smtClean="0"/>
              <a:t>земли</a:t>
            </a:r>
            <a:r>
              <a:rPr lang="uk-UA" b="1" dirty="0" smtClean="0"/>
              <a:t>.</a:t>
            </a:r>
          </a:p>
          <a:p>
            <a:r>
              <a:rPr lang="uk-UA" b="1" dirty="0" smtClean="0"/>
              <a:t>А </a:t>
            </a:r>
            <a:r>
              <a:rPr lang="uk-UA" b="1" dirty="0" err="1" smtClean="0"/>
              <a:t>сами</a:t>
            </a:r>
            <a:r>
              <a:rPr lang="uk-UA" b="1" dirty="0" smtClean="0"/>
              <a:t> </a:t>
            </a:r>
            <a:r>
              <a:rPr lang="uk-UA" b="1" dirty="0" err="1" smtClean="0"/>
              <a:t>события</a:t>
            </a:r>
            <a:r>
              <a:rPr lang="uk-UA" b="1" dirty="0" smtClean="0"/>
              <a:t> </a:t>
            </a:r>
            <a:r>
              <a:rPr lang="uk-UA" b="1" dirty="0" err="1" smtClean="0"/>
              <a:t>его</a:t>
            </a:r>
            <a:r>
              <a:rPr lang="uk-UA" b="1" dirty="0" smtClean="0"/>
              <a:t> </a:t>
            </a:r>
            <a:r>
              <a:rPr lang="uk-UA" b="1" dirty="0" err="1" smtClean="0"/>
              <a:t>баллады</a:t>
            </a:r>
            <a:r>
              <a:rPr lang="uk-UA" b="1" dirty="0" smtClean="0"/>
              <a:t> </a:t>
            </a:r>
            <a:r>
              <a:rPr lang="uk-UA" b="1" dirty="0" err="1" smtClean="0"/>
              <a:t>разворачивались</a:t>
            </a:r>
            <a:r>
              <a:rPr lang="uk-UA" b="1" dirty="0" smtClean="0"/>
              <a:t> </a:t>
            </a:r>
            <a:r>
              <a:rPr lang="uk-UA" b="1" dirty="0" err="1" smtClean="0"/>
              <a:t>словно</a:t>
            </a:r>
            <a:r>
              <a:rPr lang="uk-UA" b="1" dirty="0" smtClean="0"/>
              <a:t> </a:t>
            </a:r>
            <a:r>
              <a:rPr lang="uk-UA" b="1" dirty="0" err="1" smtClean="0"/>
              <a:t>бы</a:t>
            </a:r>
            <a:r>
              <a:rPr lang="uk-UA" b="1" dirty="0" smtClean="0"/>
              <a:t> </a:t>
            </a:r>
            <a:r>
              <a:rPr lang="uk-UA" b="1" dirty="0" err="1" smtClean="0"/>
              <a:t>вне</a:t>
            </a:r>
            <a:r>
              <a:rPr lang="uk-UA" b="1" dirty="0" smtClean="0"/>
              <a:t> </a:t>
            </a:r>
            <a:r>
              <a:rPr lang="uk-UA" b="1" dirty="0" err="1" smtClean="0"/>
              <a:t>времени</a:t>
            </a:r>
            <a:r>
              <a:rPr lang="uk-UA" b="1" dirty="0" smtClean="0"/>
              <a:t> и </a:t>
            </a:r>
            <a:r>
              <a:rPr lang="uk-UA" b="1" dirty="0" err="1" smtClean="0"/>
              <a:t>пространства</a:t>
            </a:r>
            <a:r>
              <a:rPr lang="uk-UA" b="1" dirty="0" smtClean="0"/>
              <a:t>, на </a:t>
            </a:r>
            <a:r>
              <a:rPr lang="uk-UA" b="1" dirty="0" err="1" smtClean="0"/>
              <a:t>фоне</a:t>
            </a:r>
            <a:r>
              <a:rPr lang="uk-UA" b="1" dirty="0" smtClean="0"/>
              <a:t> </a:t>
            </a:r>
            <a:r>
              <a:rPr lang="uk-UA" b="1" dirty="0" err="1" smtClean="0"/>
              <a:t>вечности</a:t>
            </a:r>
            <a:r>
              <a:rPr lang="uk-UA" b="1" dirty="0" smtClean="0"/>
              <a:t>. </a:t>
            </a:r>
          </a:p>
          <a:p>
            <a:endParaRPr lang="uk-UA" dirty="0" smtClean="0"/>
          </a:p>
          <a:p>
            <a:endParaRPr lang="uk-UA" dirty="0"/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2513" y="1700808"/>
            <a:ext cx="2653196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2276872"/>
            <a:ext cx="4343400" cy="3668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4153938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764704"/>
            <a:ext cx="4267705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7" y="620688"/>
            <a:ext cx="5540420" cy="5883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39552" y="404664"/>
            <a:ext cx="7992888" cy="6181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11" name="Прямоугольник 10"/>
          <p:cNvSpPr/>
          <p:nvPr/>
        </p:nvSpPr>
        <p:spPr>
          <a:xfrm>
            <a:off x="1259632" y="476672"/>
            <a:ext cx="748883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Где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ты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милый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?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Что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с тобою?</a:t>
            </a:r>
          </a:p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чужеземною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красою,</a:t>
            </a:r>
          </a:p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Знать, в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далекой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стороне</a:t>
            </a:r>
            <a:endParaRPr lang="uk-UA" sz="3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Изменил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неверный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мне;</a:t>
            </a:r>
          </a:p>
          <a:p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Иль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безвременно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могила</a:t>
            </a:r>
          </a:p>
          <a:p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Светлый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взор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твой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угасила».</a:t>
            </a:r>
          </a:p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Так Людмила,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приуныв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</a:p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персям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очи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преклонив,</a:t>
            </a:r>
          </a:p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распутии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вздыхала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Возвратится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ль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он, —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мечтала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—</a:t>
            </a:r>
          </a:p>
          <a:p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Из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далеких,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чуждых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стран</a:t>
            </a:r>
            <a:endParaRPr lang="uk-UA" sz="3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грозной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ратию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славян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?»</a:t>
            </a:r>
            <a:endParaRPr lang="uk-UA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92696"/>
            <a:ext cx="6912768" cy="5585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 l="6406" t="5399" r="5694" b="4319"/>
          <a:stretch>
            <a:fillRect/>
          </a:stretch>
        </p:blipFill>
        <p:spPr bwMode="auto">
          <a:xfrm>
            <a:off x="2449416" y="620688"/>
            <a:ext cx="4201248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09578" y="404664"/>
            <a:ext cx="8267238" cy="619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6" name="Прямоугольник 5"/>
          <p:cNvSpPr/>
          <p:nvPr/>
        </p:nvSpPr>
        <p:spPr>
          <a:xfrm>
            <a:off x="1475656" y="404665"/>
            <a:ext cx="6768752" cy="6217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Мчатся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всадник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и Людмила.</a:t>
            </a:r>
          </a:p>
          <a:p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Робко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дева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обхватила</a:t>
            </a:r>
          </a:p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Друга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нежною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рукой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</a:p>
          <a:p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Прислонясь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к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нему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главой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Скоком, летом по долинам,</a:t>
            </a:r>
          </a:p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 буграм и по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равнинам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</a:t>
            </a:r>
          </a:p>
          <a:p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Пышет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конь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земля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дрожит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</a:t>
            </a:r>
          </a:p>
          <a:p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Брызжут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искры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от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копыт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</a:t>
            </a:r>
          </a:p>
          <a:p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Пыль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катится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вслед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клубами;</a:t>
            </a:r>
          </a:p>
          <a:p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Скачут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мимо них рядами</a:t>
            </a:r>
          </a:p>
          <a:p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Рвы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поля,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бугры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кусты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</a:t>
            </a:r>
          </a:p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 громом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зыблются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мосты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20687"/>
            <a:ext cx="4176464" cy="5715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39552" y="476672"/>
            <a:ext cx="6048672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548681"/>
            <a:ext cx="5232115" cy="583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5" name="Прямоугольник 4"/>
          <p:cNvSpPr/>
          <p:nvPr/>
        </p:nvSpPr>
        <p:spPr>
          <a:xfrm>
            <a:off x="1331640" y="548680"/>
            <a:ext cx="72008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Что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же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чудится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Людмиле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?..</a:t>
            </a:r>
          </a:p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свежей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конь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примчась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могиле</a:t>
            </a:r>
            <a:endParaRPr lang="uk-UA" sz="3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Бух в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нее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и с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седоком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Вдруг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—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глухой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подземный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гром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</a:t>
            </a:r>
          </a:p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Страшно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доски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затрещали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</a:t>
            </a:r>
          </a:p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Кости в кости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застучали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</a:t>
            </a:r>
          </a:p>
          <a:p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Пыль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взвилася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 обруч хлоп;</a:t>
            </a:r>
          </a:p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Тихо,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тихо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вскрылся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гроб...</a:t>
            </a:r>
          </a:p>
          <a:p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Что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же,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что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в очах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Людмилы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?..</a:t>
            </a:r>
          </a:p>
          <a:p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Ах,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невеста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где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твой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милый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?</a:t>
            </a:r>
          </a:p>
          <a:p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Где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венчальный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твой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венец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?</a:t>
            </a:r>
          </a:p>
          <a:p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Дом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твой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— гроб; жених — </a:t>
            </a:r>
            <a:r>
              <a:rPr lang="uk-UA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мертвец</a:t>
            </a:r>
            <a:r>
              <a:rPr lang="uk-U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uk-UA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t="1310" r="945" b="1310"/>
          <a:stretch>
            <a:fillRect/>
          </a:stretch>
        </p:blipFill>
        <p:spPr bwMode="auto">
          <a:xfrm>
            <a:off x="539551" y="620688"/>
            <a:ext cx="7921295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3" name="Прямоугольник 2"/>
          <p:cNvSpPr/>
          <p:nvPr/>
        </p:nvSpPr>
        <p:spPr>
          <a:xfrm>
            <a:off x="611560" y="692696"/>
            <a:ext cx="77768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Баллады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Жуковского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открыли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романтическое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течение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русской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литературе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создали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оригинальную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жанровую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традицию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Жуковского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русской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поэзии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легендарность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историко-героического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сюжета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стала </a:t>
            </a:r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необходимым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условием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балладного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жанра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9552" y="692696"/>
            <a:ext cx="3510962" cy="472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619672" y="908720"/>
            <a:ext cx="3043863" cy="472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 b="3780"/>
          <a:stretch>
            <a:fillRect/>
          </a:stretch>
        </p:blipFill>
        <p:spPr bwMode="auto">
          <a:xfrm>
            <a:off x="3707904" y="692696"/>
            <a:ext cx="3076766" cy="4752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148064" y="908720"/>
            <a:ext cx="3421815" cy="472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604</TotalTime>
  <Words>461</Words>
  <Application>Microsoft Office PowerPoint</Application>
  <PresentationFormat>Экран (4:3)</PresentationFormat>
  <Paragraphs>54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Трек</vt:lpstr>
      <vt:lpstr>Уроки внеклассного чтения. 7 класс</vt:lpstr>
      <vt:lpstr>Баллада – небольшое сюжетное стихотворение, в основе которого чаще всего лежит какой-то необычный случай</vt:lpstr>
      <vt:lpstr>Василий андреевич Жуковский утвердил жанр баллады в русской поэзии</vt:lpstr>
      <vt:lpstr>Баллада «Людмила»</vt:lpstr>
      <vt:lpstr>Баллада «Людмила»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Shahter</dc:creator>
  <cp:lastModifiedBy>Shahter</cp:lastModifiedBy>
  <cp:revision>55</cp:revision>
  <dcterms:created xsi:type="dcterms:W3CDTF">2016-07-03T06:42:08Z</dcterms:created>
  <dcterms:modified xsi:type="dcterms:W3CDTF">2016-07-05T12:46:49Z</dcterms:modified>
</cp:coreProperties>
</file>