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37"/>
  </p:notesMasterIdLst>
  <p:sldIdLst>
    <p:sldId id="256" r:id="rId3"/>
    <p:sldId id="259" r:id="rId4"/>
    <p:sldId id="288" r:id="rId5"/>
    <p:sldId id="258" r:id="rId6"/>
    <p:sldId id="260" r:id="rId7"/>
    <p:sldId id="261" r:id="rId8"/>
    <p:sldId id="262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63" r:id="rId19"/>
    <p:sldId id="289" r:id="rId20"/>
    <p:sldId id="290" r:id="rId21"/>
    <p:sldId id="291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3" r:id="rId31"/>
    <p:sldId id="274" r:id="rId32"/>
    <p:sldId id="275" r:id="rId33"/>
    <p:sldId id="276" r:id="rId34"/>
    <p:sldId id="277" r:id="rId35"/>
    <p:sldId id="278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3D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0D526-0E57-4B22-8758-4F66D89711BA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4D073-2D1A-47F6-8586-2CA17D9704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007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44F-DD8F-4BF8-9710-ECB662E62428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923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44F-DD8F-4BF8-9710-ECB662E62428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923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44F-DD8F-4BF8-9710-ECB662E62428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923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44F-DD8F-4BF8-9710-ECB662E62428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923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44F-DD8F-4BF8-9710-ECB662E62428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923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44F-DD8F-4BF8-9710-ECB662E62428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923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44F-DD8F-4BF8-9710-ECB662E62428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92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7748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1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D59479C-49F4-448F-9747-389EFCECD70B}" type="datetimeFigureOut">
              <a:rPr lang="ru-RU" smtClean="0">
                <a:solidFill>
                  <a:srgbClr val="FFF39D"/>
                </a:solidFill>
              </a:rPr>
              <a:pPr/>
              <a:t>22.03.2016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9280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51367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29714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7061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281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554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5558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662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479C-49F4-448F-9747-389EFCECD70B}" type="datetimeFigureOut">
              <a:rPr lang="ru-RU" smtClean="0">
                <a:solidFill>
                  <a:srgbClr val="575F6D"/>
                </a:solidFill>
              </a:rPr>
              <a:pPr/>
              <a:t>22.03.2016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47472-B8CD-49A2-ABAA-1CDE75F495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3753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F9B8CD-342D-4579-98EC-A8FD6B7370E1}" type="datetimeFigureOut">
              <a:rPr lang="en-US" smtClean="0">
                <a:solidFill>
                  <a:srgbClr val="575F6D"/>
                </a:solidFill>
              </a:rPr>
              <a:pPr/>
              <a:t>3/22/2016</a:t>
            </a:fld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BBB5E19-F10A-4C2F-BF6F-11C513378A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30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jpeg"/><Relationship Id="rId4" Type="http://schemas.openxmlformats.org/officeDocument/2006/relationships/package" Target="../embeddings/_________Microsoft_Office_Word1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jpeg"/><Relationship Id="rId5" Type="http://schemas.openxmlformats.org/officeDocument/2006/relationships/image" Target="../media/image14.jpeg"/><Relationship Id="rId4" Type="http://schemas.openxmlformats.org/officeDocument/2006/relationships/package" Target="../embeddings/_________Microsoft_Office_Word2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jpeg"/><Relationship Id="rId5" Type="http://schemas.openxmlformats.org/officeDocument/2006/relationships/image" Target="../media/image13.jpeg"/><Relationship Id="rId4" Type="http://schemas.openxmlformats.org/officeDocument/2006/relationships/package" Target="../embeddings/_________Microsoft_Office_Word3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jpeg"/><Relationship Id="rId5" Type="http://schemas.openxmlformats.org/officeDocument/2006/relationships/image" Target="../media/image13.jpeg"/><Relationship Id="rId4" Type="http://schemas.openxmlformats.org/officeDocument/2006/relationships/package" Target="../embeddings/_________Microsoft_Office_Word4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jpeg"/><Relationship Id="rId5" Type="http://schemas.openxmlformats.org/officeDocument/2006/relationships/image" Target="../media/image13.jpeg"/><Relationship Id="rId4" Type="http://schemas.openxmlformats.org/officeDocument/2006/relationships/package" Target="../embeddings/_________Microsoft_Office_Word5.docx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package" Target="../embeddings/_________Microsoft_Office_Word6.docx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package" Target="../embeddings/_________Microsoft_Office_Word7.docx"/><Relationship Id="rId9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4509120"/>
            <a:ext cx="7117180" cy="1944215"/>
          </a:xfrm>
        </p:spPr>
        <p:txBody>
          <a:bodyPr/>
          <a:lstStyle/>
          <a:p>
            <a:pPr algn="ctr"/>
            <a:endParaRPr lang="ru-RU" i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7212" y="4308764"/>
            <a:ext cx="717215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i="1" cap="none" spc="50" dirty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Викторина </a:t>
            </a:r>
            <a:r>
              <a:rPr lang="ru-RU" sz="4800" b="1" i="1" cap="none" spc="50" dirty="0" smtClean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800" b="1" i="1" cap="none" spc="50" dirty="0" smtClean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i="1" cap="none" spc="50" dirty="0" smtClean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4800" b="1" i="1" cap="none" spc="50" dirty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Азбука </a:t>
            </a:r>
            <a:r>
              <a:rPr lang="ru-RU" sz="4800" b="1" i="1" cap="none" spc="50" dirty="0" smtClean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здорового</a:t>
            </a:r>
          </a:p>
          <a:p>
            <a:pPr algn="ctr"/>
            <a:r>
              <a:rPr lang="ru-RU" sz="4800" b="1" i="1" cap="none" spc="50" dirty="0" smtClean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i="1" cap="none" spc="50" dirty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питания</a:t>
            </a:r>
            <a:r>
              <a:rPr lang="ru-RU" sz="4800" b="1" i="1" cap="none" spc="50" dirty="0" smtClean="0">
                <a:ln w="381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4800" b="1" cap="none" spc="50" dirty="0">
              <a:ln w="38100">
                <a:solidFill>
                  <a:schemeClr val="tx2">
                    <a:lumMod val="5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C:\Users\Надежда\Desktop\TQQriLuzTx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4608"/>
            <a:ext cx="5688632" cy="415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751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 smtClean="0">
                <a:latin typeface="Century Gothic" panose="020B0502020202020204" pitchFamily="34" charset="0"/>
              </a:rPr>
              <a:t>Представление команд</a:t>
            </a:r>
            <a:endParaRPr lang="ru-RU" sz="4400" i="1" dirty="0">
              <a:latin typeface="Century Gothic" panose="020B0502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1844824"/>
            <a:ext cx="3147824" cy="576262"/>
          </a:xfrm>
        </p:spPr>
        <p:txBody>
          <a:bodyPr/>
          <a:lstStyle/>
          <a:p>
            <a:pPr algn="ctr"/>
            <a:r>
              <a:rPr lang="ru-RU" sz="3200" i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«</a:t>
            </a:r>
            <a:r>
              <a:rPr lang="ru-RU" sz="3200" i="1" dirty="0" err="1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Апельсинки</a:t>
            </a:r>
            <a:r>
              <a:rPr lang="ru-RU" sz="3200" i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»</a:t>
            </a:r>
            <a:endParaRPr lang="ru-RU" sz="3200" i="1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3600" i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«</a:t>
            </a:r>
            <a:r>
              <a:rPr lang="ru-RU" sz="3600" i="1" dirty="0" err="1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Витаминки</a:t>
            </a:r>
            <a:r>
              <a:rPr lang="ru-RU" sz="3600" i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»</a:t>
            </a:r>
            <a:endParaRPr lang="ru-RU" sz="3600" i="1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 descr="C:\Users\Надежда\Desktop\U_nw2g2nc1Vm854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2055"/>
            <a:ext cx="3744416" cy="388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Надежда\Desktop\витамины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2487" y="2585917"/>
            <a:ext cx="4064113" cy="29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140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325044"/>
          </a:xfrm>
        </p:spPr>
        <p:txBody>
          <a:bodyPr numCol="2"/>
          <a:lstStyle/>
          <a:p>
            <a:r>
              <a:rPr lang="ru-RU" sz="2800" b="1" i="1" dirty="0" smtClean="0"/>
              <a:t>Команда «</a:t>
            </a:r>
            <a:r>
              <a:rPr lang="ru-RU" sz="2800" dirty="0" err="1" smtClean="0"/>
              <a:t>Апельсинки</a:t>
            </a:r>
            <a:r>
              <a:rPr lang="ru-RU" sz="2800" dirty="0" smtClean="0"/>
              <a:t>»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/>
              <a:t>Девиз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Золотые </a:t>
            </a:r>
            <a:r>
              <a:rPr lang="ru-RU" sz="2800" dirty="0" err="1" smtClean="0"/>
              <a:t>апельсинки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Это солнца </a:t>
            </a:r>
            <a:r>
              <a:rPr lang="ru-RU" sz="2800" dirty="0" err="1" smtClean="0"/>
              <a:t>витаминки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Это шутки это смех</a:t>
            </a:r>
            <a:br>
              <a:rPr lang="ru-RU" sz="2800" dirty="0" smtClean="0"/>
            </a:br>
            <a:r>
              <a:rPr lang="ru-RU" sz="2800" dirty="0" smtClean="0"/>
              <a:t>Это радость и </a:t>
            </a:r>
            <a:r>
              <a:rPr lang="ru-RU" sz="2800" dirty="0" smtClean="0"/>
              <a:t>успех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/>
              <a:t>Команда «</a:t>
            </a:r>
            <a:r>
              <a:rPr lang="ru-RU" sz="2800" dirty="0" err="1" smtClean="0"/>
              <a:t>Витаминки</a:t>
            </a:r>
            <a:r>
              <a:rPr lang="ru-RU" sz="2800" dirty="0" smtClean="0"/>
              <a:t>»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/>
              <a:t>Девиз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Витамины всем нужны, в жизни очень мы важны</a:t>
            </a:r>
            <a:br>
              <a:rPr lang="ru-RU" sz="2800" dirty="0" smtClean="0"/>
            </a:br>
            <a:r>
              <a:rPr lang="ru-RU" sz="2800" dirty="0" smtClean="0"/>
              <a:t>Витамины побеждают, никогда не унывают.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i="1" dirty="0" smtClean="0">
                <a:latin typeface="Century Gothic" panose="020B0502020202020204" pitchFamily="34" charset="0"/>
              </a:rPr>
              <a:t>Горшочек, вари!</a:t>
            </a:r>
            <a:endParaRPr lang="ru-RU" sz="5400" i="1" dirty="0">
              <a:latin typeface="Century Gothic" panose="020B0502020202020204" pitchFamily="34" charset="0"/>
            </a:endParaRPr>
          </a:p>
        </p:txBody>
      </p:sp>
      <p:pic>
        <p:nvPicPr>
          <p:cNvPr id="3074" name="Picture 2" descr="C:\Users\Надежда\Desktop\original_shutterstock_5554156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7128792" cy="475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867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Надежда\Desktop\kuowpu12BC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1801" y="4077072"/>
            <a:ext cx="3868642" cy="262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i="1" dirty="0">
                <a:latin typeface="Century Gothic" panose="020B0502020202020204" pitchFamily="34" charset="0"/>
              </a:rPr>
              <a:t>«Узнай по запаху!!!»</a:t>
            </a:r>
          </a:p>
        </p:txBody>
      </p:sp>
      <p:pic>
        <p:nvPicPr>
          <p:cNvPr id="4098" name="Picture 2" descr="C:\Users\Надежда\Desktop\file_4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дежда\Desktop\IvpALMyWD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14407"/>
            <a:ext cx="3275887" cy="327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707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i="1" dirty="0" smtClean="0">
                <a:latin typeface="Century Gothic" panose="020B0502020202020204" pitchFamily="34" charset="0"/>
              </a:rPr>
              <a:t>«Овощная разминка»</a:t>
            </a:r>
            <a:endParaRPr lang="ru-RU" sz="4800" i="1" dirty="0">
              <a:latin typeface="Century Gothic" panose="020B0502020202020204" pitchFamily="34" charset="0"/>
            </a:endParaRPr>
          </a:p>
        </p:txBody>
      </p:sp>
      <p:pic>
        <p:nvPicPr>
          <p:cNvPr id="5122" name="Picture 2" descr="C:\Users\Надежда\Desktop\1244-1200x10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2816"/>
            <a:ext cx="5616624" cy="46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972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1385124"/>
          </a:xfrm>
        </p:spPr>
        <p:txBody>
          <a:bodyPr/>
          <a:lstStyle/>
          <a:p>
            <a:pPr algn="ctr"/>
            <a:r>
              <a:rPr lang="ru-RU" sz="3600" i="1" dirty="0">
                <a:latin typeface="Century Gothic" panose="020B0502020202020204" pitchFamily="34" charset="0"/>
              </a:rPr>
              <a:t>Кроссворд </a:t>
            </a:r>
            <a:r>
              <a:rPr lang="ru-RU" sz="3600" i="1" dirty="0" smtClean="0">
                <a:latin typeface="Century Gothic" panose="020B0502020202020204" pitchFamily="34" charset="0"/>
              </a:rPr>
              <a:t/>
            </a:r>
            <a:br>
              <a:rPr lang="ru-RU" sz="3600" i="1" dirty="0" smtClean="0">
                <a:latin typeface="Century Gothic" panose="020B0502020202020204" pitchFamily="34" charset="0"/>
              </a:rPr>
            </a:br>
            <a:r>
              <a:rPr lang="ru-RU" sz="3600" i="1" dirty="0" smtClean="0">
                <a:latin typeface="Century Gothic" panose="020B0502020202020204" pitchFamily="34" charset="0"/>
              </a:rPr>
              <a:t>«</a:t>
            </a:r>
            <a:r>
              <a:rPr lang="ru-RU" sz="3600" i="1" dirty="0">
                <a:latin typeface="Century Gothic" panose="020B0502020202020204" pitchFamily="34" charset="0"/>
              </a:rPr>
              <a:t>Молоко и молочные продукты»</a:t>
            </a:r>
          </a:p>
        </p:txBody>
      </p:sp>
      <p:pic>
        <p:nvPicPr>
          <p:cNvPr id="6146" name="Picture 2" descr="C:\Users\Надежда\Desktop\4278803_lar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20888"/>
            <a:ext cx="5445338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52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5314" y="4581128"/>
            <a:ext cx="7776864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«МОЛОКО И МОЛОЧНЫЕ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 ПРОДУКТЫ» 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5373216"/>
            <a:ext cx="4518248" cy="1371600"/>
          </a:xfrm>
        </p:spPr>
        <p:txBody>
          <a:bodyPr>
            <a:normAutofit/>
          </a:bodyPr>
          <a:lstStyle/>
          <a:p>
            <a:pPr algn="ctr"/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2656"/>
            <a:ext cx="5651553" cy="35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329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4074712"/>
              </p:ext>
            </p:extLst>
          </p:nvPr>
        </p:nvGraphicFramePr>
        <p:xfrm>
          <a:off x="670818" y="355088"/>
          <a:ext cx="7226300" cy="6280150"/>
        </p:xfrm>
        <a:graphic>
          <a:graphicData uri="http://schemas.openxmlformats.org/presentationml/2006/ole">
            <p:oleObj spid="_x0000_s2050" name="Документ" r:id="rId4" imgW="7226913" imgH="6279850" progId="Word.Document.12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54868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53363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55697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6347" y="556975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336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243438"/>
            <a:ext cx="972000" cy="1113386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graphicFrame>
        <p:nvGraphicFramePr>
          <p:cNvPr id="68" name="Таблица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268056"/>
              </p:ext>
            </p:extLst>
          </p:nvPr>
        </p:nvGraphicFramePr>
        <p:xfrm>
          <a:off x="5226347" y="2492896"/>
          <a:ext cx="3335823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5823"/>
              </a:tblGrid>
              <a:tr h="201622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1.Догадайтесь,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Кто такая?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Белоснежная, густая.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Сливки взбили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Утром рано,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Чтоб была у нас... </a:t>
                      </a:r>
                    </a:p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480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5329920"/>
              </p:ext>
            </p:extLst>
          </p:nvPr>
        </p:nvGraphicFramePr>
        <p:xfrm>
          <a:off x="670818" y="355088"/>
          <a:ext cx="7226300" cy="6280150"/>
        </p:xfrm>
        <a:graphic>
          <a:graphicData uri="http://schemas.openxmlformats.org/presentationml/2006/ole">
            <p:oleObj spid="_x0000_s3074" name="Документ" r:id="rId4" imgW="7226913" imgH="6279850" progId="Word.Document.12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54868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53363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55697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6347" y="556975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336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9199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6347" y="160438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7764" y="1588150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7704" y="1588150"/>
            <a:ext cx="37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3888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ж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7954" y="1588150"/>
            <a:ext cx="252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008" y="158815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2423" y="160438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162665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67" y="1386703"/>
            <a:ext cx="1080000" cy="796162"/>
          </a:xfrm>
          <a:prstGeom prst="rect">
            <a:avLst/>
          </a:prstGeom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2231568"/>
              </p:ext>
            </p:extLst>
          </p:nvPr>
        </p:nvGraphicFramePr>
        <p:xfrm>
          <a:off x="5226347" y="2636912"/>
          <a:ext cx="3335823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5823"/>
              </a:tblGrid>
              <a:tr h="201622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2.Я в стаканчике, рожке,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Вкусное и нежное.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Сделано на молоке,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Чаще - белоснежное.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 морозилках проживаю,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А на солнце сразу таю. 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" name="Рисунок 6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243438"/>
            <a:ext cx="972000" cy="1113386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634965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4747154"/>
              </p:ext>
            </p:extLst>
          </p:nvPr>
        </p:nvGraphicFramePr>
        <p:xfrm>
          <a:off x="670818" y="355088"/>
          <a:ext cx="7226300" cy="6280150"/>
        </p:xfrm>
        <a:graphic>
          <a:graphicData uri="http://schemas.openxmlformats.org/presentationml/2006/ole">
            <p:oleObj spid="_x0000_s4098" name="Документ" r:id="rId4" imgW="7226913" imgH="6279850" progId="Word.Document.12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54868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53363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55697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6347" y="556975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336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9199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6347" y="160438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7764" y="1588150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7704" y="1588150"/>
            <a:ext cx="37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3888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ж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7954" y="1588150"/>
            <a:ext cx="252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008" y="158815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2423" y="160438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162665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23195" y="2492896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07704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1735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18427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27884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9575" y="184948"/>
            <a:ext cx="972000" cy="1113386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7129" y="2384705"/>
            <a:ext cx="1710000" cy="9000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67" y="1386703"/>
            <a:ext cx="1080000" cy="796162"/>
          </a:xfrm>
          <a:prstGeom prst="rect">
            <a:avLst/>
          </a:prstGeom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0448720"/>
              </p:ext>
            </p:extLst>
          </p:nvPr>
        </p:nvGraphicFramePr>
        <p:xfrm>
          <a:off x="5622391" y="3429000"/>
          <a:ext cx="3168352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</a:tblGrid>
              <a:tr h="201622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3.Бутербродов без него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Просто не бывает.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 каши разные его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Часто добавляют.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Мажется легко оно,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И, конечно, ясно,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Имя есть ему одно,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Это имя: … 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25819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112827"/>
              </p:ext>
            </p:extLst>
          </p:nvPr>
        </p:nvGraphicFramePr>
        <p:xfrm>
          <a:off x="670818" y="355088"/>
          <a:ext cx="7226300" cy="6280150"/>
        </p:xfrm>
        <a:graphic>
          <a:graphicData uri="http://schemas.openxmlformats.org/presentationml/2006/ole">
            <p:oleObj spid="_x0000_s5122" name="Документ" r:id="rId4" imgW="7226913" imgH="6279850" progId="Word.Document.12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54868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53363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55697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6347" y="556975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336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9199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6347" y="160438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7764" y="1588150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7704" y="1588150"/>
            <a:ext cx="37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3888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ж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7954" y="1588150"/>
            <a:ext cx="252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008" y="158815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2423" y="160438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162665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23195" y="2492896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07704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1735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18427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27884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49571" y="349516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74742" y="3498775"/>
            <a:ext cx="23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в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21950" y="350909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63888" y="353933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6964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52020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г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9575" y="184948"/>
            <a:ext cx="972000" cy="1113386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7129" y="2384705"/>
            <a:ext cx="1710000" cy="900000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087" y="3432495"/>
            <a:ext cx="1162260" cy="8640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67" y="1386703"/>
            <a:ext cx="1080000" cy="796162"/>
          </a:xfrm>
          <a:prstGeom prst="rect">
            <a:avLst/>
          </a:prstGeom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8083191"/>
              </p:ext>
            </p:extLst>
          </p:nvPr>
        </p:nvGraphicFramePr>
        <p:xfrm>
          <a:off x="5796136" y="3772403"/>
          <a:ext cx="2968614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8614"/>
              </a:tblGrid>
              <a:tr h="201622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4.Он рыхлый, белоснежный,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На вкус бывает нежный,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С ним делают пирог,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Зовут его …</a:t>
                      </a:r>
                      <a:endParaRPr lang="ru-RU" sz="3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2002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1491415"/>
              </p:ext>
            </p:extLst>
          </p:nvPr>
        </p:nvGraphicFramePr>
        <p:xfrm>
          <a:off x="670818" y="355088"/>
          <a:ext cx="7226300" cy="6280150"/>
        </p:xfrm>
        <a:graphic>
          <a:graphicData uri="http://schemas.openxmlformats.org/presentationml/2006/ole">
            <p:oleObj spid="_x0000_s6146" name="Документ" r:id="rId4" imgW="7226913" imgH="6279850" progId="Word.Document.12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54868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53363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55697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6347" y="556975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336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9199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6347" y="160438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7764" y="1588150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7704" y="1588150"/>
            <a:ext cx="37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3888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ж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7954" y="1588150"/>
            <a:ext cx="252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008" y="158815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2423" y="160438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162665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23195" y="2492896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07704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1735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18427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27884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49571" y="349516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74742" y="3498775"/>
            <a:ext cx="23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в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21950" y="350909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63888" y="353933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6964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52020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г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9923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86479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49571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и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47764" y="451841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в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6429" y="4518174"/>
            <a:ext cx="30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к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27884" y="4518412"/>
            <a:ext cx="369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и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9575" y="184948"/>
            <a:ext cx="972000" cy="1113386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7129" y="2384705"/>
            <a:ext cx="1710000" cy="900000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087" y="3432495"/>
            <a:ext cx="1162260" cy="864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085946" y="4349013"/>
            <a:ext cx="884000" cy="9360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67" y="1386703"/>
            <a:ext cx="1080000" cy="796162"/>
          </a:xfrm>
          <a:prstGeom prst="rect">
            <a:avLst/>
          </a:prstGeom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0181371"/>
              </p:ext>
            </p:extLst>
          </p:nvPr>
        </p:nvGraphicFramePr>
        <p:xfrm>
          <a:off x="5226347" y="3610286"/>
          <a:ext cx="3335823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5823"/>
              </a:tblGrid>
              <a:tr h="12946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5.Не надеясь на прививки,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Мы употребляем… </a:t>
                      </a:r>
                    </a:p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33030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2310944"/>
              </p:ext>
            </p:extLst>
          </p:nvPr>
        </p:nvGraphicFramePr>
        <p:xfrm>
          <a:off x="670818" y="355088"/>
          <a:ext cx="7226300" cy="6280150"/>
        </p:xfrm>
        <a:graphic>
          <a:graphicData uri="http://schemas.openxmlformats.org/presentationml/2006/ole">
            <p:oleObj spid="_x0000_s7170" name="Документ" r:id="rId4" imgW="7226913" imgH="6279850" progId="Word.Document.12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54868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53363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55697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6347" y="556975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336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9199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6347" y="160438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7764" y="1588150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7704" y="1588150"/>
            <a:ext cx="37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3888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ж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7954" y="1588150"/>
            <a:ext cx="252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008" y="158815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2423" y="160438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162665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23195" y="2492896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07704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1735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18427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27884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49571" y="349516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74742" y="3498775"/>
            <a:ext cx="23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в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21950" y="350909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63888" y="353933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6964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52020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г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9923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86479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49571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и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47764" y="451841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в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6429" y="4518174"/>
            <a:ext cx="30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к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27884" y="4518412"/>
            <a:ext cx="369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и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474742" y="5520749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й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73422" y="5520749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63888" y="5506978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г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085946" y="5520793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у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44008" y="5547657"/>
            <a:ext cx="262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62301" y="5520793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9575" y="184948"/>
            <a:ext cx="972000" cy="1113386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7129" y="2384705"/>
            <a:ext cx="1710000" cy="900000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087" y="3432495"/>
            <a:ext cx="1162260" cy="864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085946" y="4349013"/>
            <a:ext cx="884000" cy="9360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67" y="1386703"/>
            <a:ext cx="1080000" cy="796162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1218" y="5373216"/>
            <a:ext cx="945000" cy="1260000"/>
          </a:xfrm>
          <a:prstGeom prst="rect">
            <a:avLst/>
          </a:prstGeom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9415199"/>
              </p:ext>
            </p:extLst>
          </p:nvPr>
        </p:nvGraphicFramePr>
        <p:xfrm>
          <a:off x="5928910" y="3432495"/>
          <a:ext cx="2675537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5537"/>
              </a:tblGrid>
              <a:tr h="288032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6.В удивительном Продукте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Есть и молоко,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И фрукты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 нём бывают Понемногу.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Кто же он? Конечно, …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77589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9291616"/>
              </p:ext>
            </p:extLst>
          </p:nvPr>
        </p:nvGraphicFramePr>
        <p:xfrm>
          <a:off x="654899" y="355088"/>
          <a:ext cx="7226300" cy="6280150"/>
        </p:xfrm>
        <a:graphic>
          <a:graphicData uri="http://schemas.openxmlformats.org/presentationml/2006/ole">
            <p:oleObj spid="_x0000_s8194" name="Документ" r:id="rId4" imgW="7226913" imgH="6279850" progId="Word.Document.12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54868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53363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55697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556975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6347" y="556975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55336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9199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6347" y="160438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7764" y="1588150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7704" y="1588150"/>
            <a:ext cx="37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3888" y="158815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ж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7954" y="1588150"/>
            <a:ext cx="252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008" y="158815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н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2423" y="160438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162665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е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23195" y="2492896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м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07704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1735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18427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27884" y="250590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49571" y="349516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74742" y="3498775"/>
            <a:ext cx="23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в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21950" y="3509092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63888" y="3539330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6964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52020" y="3539330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г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9923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с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86479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л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49571" y="4518412"/>
            <a:ext cx="324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и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47764" y="451841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в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6429" y="4518174"/>
            <a:ext cx="30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к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27884" y="4518412"/>
            <a:ext cx="369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и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474742" y="5520749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й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73422" y="5520749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63888" y="5506978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г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085946" y="5520793"/>
            <a:ext cx="396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у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44008" y="5547657"/>
            <a:ext cx="262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р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62301" y="5520793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т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9575" y="184948"/>
            <a:ext cx="972000" cy="1113386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7129" y="2384705"/>
            <a:ext cx="1710000" cy="900000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087" y="3432495"/>
            <a:ext cx="1162260" cy="864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085946" y="4349013"/>
            <a:ext cx="884000" cy="9360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67" y="1386703"/>
            <a:ext cx="1080000" cy="796162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1218" y="5373216"/>
            <a:ext cx="945000" cy="1260000"/>
          </a:xfrm>
          <a:prstGeom prst="rect">
            <a:avLst/>
          </a:prstGeom>
        </p:spPr>
      </p:pic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9906831"/>
              </p:ext>
            </p:extLst>
          </p:nvPr>
        </p:nvGraphicFramePr>
        <p:xfrm>
          <a:off x="6300192" y="952985"/>
          <a:ext cx="237626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</a:tblGrid>
              <a:tr h="439656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7.Из него так много разных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Вкусных делают вещей!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И всегда, с пелёнок, сразу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Всех их кормят малышей.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Нам даёт его корова,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И, конечно, ты легко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Угадаешь это слово:</a:t>
                      </a: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2973422" y="556975"/>
            <a:ext cx="35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м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43506" y="1604382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028267" y="2505903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40029" y="353716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046964" y="4518173"/>
            <a:ext cx="30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934717" y="5520748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913" y="0"/>
            <a:ext cx="6164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619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4" grpId="0"/>
      <p:bldP spid="59" grpId="0"/>
      <p:bldP spid="60" grpId="0"/>
      <p:bldP spid="61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420888"/>
            <a:ext cx="8558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FE8637"/>
                </a:solidFill>
              </a:rPr>
              <a:t>МОЛОДЦЫ!</a:t>
            </a:r>
            <a:endParaRPr lang="ru-RU" sz="9600" b="1" dirty="0">
              <a:solidFill>
                <a:srgbClr val="FE86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1970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latin typeface="Century Gothic" panose="020B0502020202020204" pitchFamily="34" charset="0"/>
              </a:rPr>
              <a:t>Эксперименты с </a:t>
            </a:r>
            <a:r>
              <a:rPr lang="ru-RU" sz="3600" i="1" dirty="0" smtClean="0">
                <a:latin typeface="Century Gothic" panose="020B0502020202020204" pitchFamily="34" charset="0"/>
              </a:rPr>
              <a:t>Кока-колой</a:t>
            </a:r>
            <a:endParaRPr lang="ru-RU" sz="3600" i="1" dirty="0">
              <a:latin typeface="Century Gothic" panose="020B0502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911898" cy="37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C:\Users\Надежда\Desktop\cola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3930159" cy="293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756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Кока-кола и яйцо.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500174"/>
            <a:ext cx="7500990" cy="478634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u="sng" dirty="0" smtClean="0"/>
              <a:t>Цель: </a:t>
            </a:r>
            <a:r>
              <a:rPr lang="ru-RU" sz="2000" dirty="0" smtClean="0"/>
              <a:t>определить влияние кока-колы на зубную эмаль.</a:t>
            </a:r>
          </a:p>
          <a:p>
            <a:pPr>
              <a:buNone/>
            </a:pPr>
            <a:r>
              <a:rPr lang="ru-RU" sz="2000" dirty="0" smtClean="0"/>
              <a:t>1. Кладем в баночку яйцо.</a:t>
            </a:r>
          </a:p>
          <a:p>
            <a:pPr>
              <a:buNone/>
            </a:pPr>
            <a:r>
              <a:rPr lang="ru-RU" sz="2000" dirty="0" smtClean="0"/>
              <a:t>2. Наливаем кока-колу, закрываем.</a:t>
            </a:r>
          </a:p>
          <a:p>
            <a:pPr>
              <a:buNone/>
            </a:pPr>
            <a:r>
              <a:rPr lang="ru-RU" sz="2000" dirty="0" smtClean="0"/>
              <a:t>3. Оставляем на 6 часов.</a:t>
            </a:r>
          </a:p>
          <a:p>
            <a:pPr>
              <a:buNone/>
            </a:pPr>
            <a:r>
              <a:rPr lang="ru-RU" sz="2000" dirty="0" smtClean="0"/>
              <a:t>4. Вынимаем яйцо</a:t>
            </a:r>
          </a:p>
          <a:p>
            <a:pPr>
              <a:buNone/>
            </a:pPr>
            <a:r>
              <a:rPr lang="ru-RU" sz="2000" dirty="0" smtClean="0"/>
              <a:t>5. Вытираем салфеткой.</a:t>
            </a:r>
          </a:p>
          <a:p>
            <a:pPr>
              <a:buNone/>
            </a:pPr>
            <a:r>
              <a:rPr lang="ru-RU" sz="2000" dirty="0" smtClean="0"/>
              <a:t>Что мы видим? Яйцо стало коричневым.</a:t>
            </a:r>
          </a:p>
          <a:p>
            <a:pPr>
              <a:buNone/>
            </a:pPr>
            <a:r>
              <a:rPr lang="ru-RU" sz="2000" u="sng" dirty="0" smtClean="0"/>
              <a:t>Вывод: </a:t>
            </a:r>
            <a:r>
              <a:rPr lang="ru-RU" sz="2000" dirty="0" smtClean="0"/>
              <a:t>употребление кока-колы приводит к потемнению зубной эмали</a:t>
            </a: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Кока-кола и гвоздь.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500174"/>
            <a:ext cx="7500990" cy="478634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u="sng" dirty="0" smtClean="0"/>
              <a:t>Цель</a:t>
            </a:r>
            <a:r>
              <a:rPr lang="ru-RU" sz="2000" u="sng" dirty="0" smtClean="0"/>
              <a:t>: </a:t>
            </a:r>
            <a:r>
              <a:rPr lang="ru-RU" sz="2000" dirty="0" smtClean="0"/>
              <a:t>определить влияние кока-колы на стенки желудка.</a:t>
            </a:r>
          </a:p>
          <a:p>
            <a:pPr lvl="0">
              <a:buNone/>
            </a:pPr>
            <a:r>
              <a:rPr lang="ru-RU" sz="2000" dirty="0" smtClean="0"/>
              <a:t>1. Наливаем </a:t>
            </a:r>
            <a:r>
              <a:rPr lang="ru-RU" sz="2000" dirty="0" smtClean="0"/>
              <a:t>кока-колу в баночку.</a:t>
            </a:r>
          </a:p>
          <a:p>
            <a:pPr lvl="0">
              <a:buNone/>
            </a:pPr>
            <a:r>
              <a:rPr lang="ru-RU" sz="2000" dirty="0" smtClean="0"/>
              <a:t>2. Опускаем </a:t>
            </a:r>
            <a:r>
              <a:rPr lang="ru-RU" sz="2000" dirty="0" smtClean="0"/>
              <a:t>в банку ржавый гвоздь, закрываем.</a:t>
            </a:r>
          </a:p>
          <a:p>
            <a:pPr>
              <a:buNone/>
            </a:pPr>
            <a:r>
              <a:rPr lang="ru-RU" sz="2000" dirty="0" smtClean="0"/>
              <a:t>3. Оставляем на 6 часов.</a:t>
            </a:r>
          </a:p>
          <a:p>
            <a:pPr>
              <a:buNone/>
            </a:pPr>
            <a:r>
              <a:rPr lang="ru-RU" sz="2000" dirty="0" smtClean="0"/>
              <a:t>4. Вынимаем гвоздь.</a:t>
            </a:r>
          </a:p>
          <a:p>
            <a:pPr>
              <a:buNone/>
            </a:pPr>
            <a:r>
              <a:rPr lang="ru-RU" sz="2000" dirty="0" smtClean="0"/>
              <a:t>5. Вытираем салфеткой.</a:t>
            </a:r>
          </a:p>
          <a:p>
            <a:pPr>
              <a:buNone/>
            </a:pPr>
            <a:r>
              <a:rPr lang="ru-RU" sz="2000" dirty="0" smtClean="0"/>
              <a:t>6. Сравниваем.</a:t>
            </a:r>
          </a:p>
          <a:p>
            <a:pPr>
              <a:buNone/>
            </a:pPr>
            <a:r>
              <a:rPr lang="ru-RU" sz="2000" dirty="0" smtClean="0"/>
              <a:t>Что мы видим? Ржавчина с гвоздя удалилась.</a:t>
            </a:r>
          </a:p>
          <a:p>
            <a:pPr>
              <a:buNone/>
            </a:pPr>
            <a:r>
              <a:rPr lang="ru-RU" sz="2000" u="sng" dirty="0" smtClean="0"/>
              <a:t>Вывод: </a:t>
            </a:r>
            <a:r>
              <a:rPr lang="ru-RU" sz="2000" dirty="0" smtClean="0"/>
              <a:t>употребление кока-колы влияет на стенки желудка</a:t>
            </a:r>
            <a:endParaRPr lang="ru-RU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Кока-кола и молоко.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500174"/>
            <a:ext cx="7500990" cy="47863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u="sng" dirty="0" smtClean="0"/>
              <a:t>Цель</a:t>
            </a:r>
            <a:r>
              <a:rPr lang="ru-RU" sz="2000" u="sng" dirty="0" smtClean="0"/>
              <a:t>: </a:t>
            </a:r>
            <a:r>
              <a:rPr lang="ru-RU" sz="2000" dirty="0" smtClean="0"/>
              <a:t>определить взаимодействие кока-колы на другие продукты.</a:t>
            </a:r>
          </a:p>
          <a:p>
            <a:pPr lvl="0">
              <a:buNone/>
            </a:pPr>
            <a:r>
              <a:rPr lang="ru-RU" sz="2000" dirty="0" smtClean="0"/>
              <a:t>1. Наливаем </a:t>
            </a:r>
            <a:r>
              <a:rPr lang="ru-RU" sz="2000" dirty="0" smtClean="0"/>
              <a:t>кока-колу в баночку. </a:t>
            </a:r>
          </a:p>
          <a:p>
            <a:pPr lvl="0">
              <a:buNone/>
            </a:pPr>
            <a:r>
              <a:rPr lang="ru-RU" sz="2000" dirty="0" smtClean="0"/>
              <a:t>2. Добавляем </a:t>
            </a:r>
            <a:r>
              <a:rPr lang="ru-RU" sz="2000" dirty="0" smtClean="0"/>
              <a:t>молоко, закрываем.</a:t>
            </a:r>
          </a:p>
          <a:p>
            <a:pPr>
              <a:buNone/>
            </a:pPr>
            <a:r>
              <a:rPr lang="ru-RU" sz="2000" dirty="0" smtClean="0"/>
              <a:t>3. Оставляем на 6 часов.</a:t>
            </a:r>
          </a:p>
          <a:p>
            <a:pPr>
              <a:buNone/>
            </a:pPr>
            <a:r>
              <a:rPr lang="ru-RU" sz="2000" dirty="0" smtClean="0"/>
              <a:t>Что мы видим? На дне банки появился черный осадок.</a:t>
            </a:r>
          </a:p>
          <a:p>
            <a:pPr>
              <a:buNone/>
            </a:pPr>
            <a:r>
              <a:rPr lang="ru-RU" sz="2000" u="sng" dirty="0" smtClean="0"/>
              <a:t>Вывод: </a:t>
            </a:r>
            <a:r>
              <a:rPr lang="ru-RU" sz="2000" dirty="0" smtClean="0"/>
              <a:t>употребление кока-колы влияет на другие продукты, в результате чего появляется осадок.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 smtClean="0">
                <a:latin typeface="Century Gothic" panose="020B0502020202020204" pitchFamily="34" charset="0"/>
              </a:rPr>
              <a:t>Полезные напитки</a:t>
            </a:r>
            <a:endParaRPr lang="ru-RU" sz="4000" i="1" dirty="0">
              <a:latin typeface="Century Gothic" panose="020B0502020202020204" pitchFamily="34" charset="0"/>
            </a:endParaRPr>
          </a:p>
        </p:txBody>
      </p:sp>
      <p:pic>
        <p:nvPicPr>
          <p:cNvPr id="8194" name="Picture 2" descr="C:\Users\Надежда\Desktop\image-201511241408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5193" y="1806575"/>
            <a:ext cx="6093613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82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</a:rPr>
              <a:t>Полезные напитки</a:t>
            </a:r>
            <a:endParaRPr lang="ru-RU" dirty="0"/>
          </a:p>
        </p:txBody>
      </p:sp>
      <p:pic>
        <p:nvPicPr>
          <p:cNvPr id="9218" name="Picture 2" descr="C:\Users\Надежда\Desktop\1920x1080_sok-apelsin-granat-stakan-graf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829197"/>
            <a:ext cx="7124700" cy="400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958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</a:rPr>
              <a:t>Полезные напитки</a:t>
            </a:r>
            <a:endParaRPr lang="ru-RU" dirty="0"/>
          </a:p>
        </p:txBody>
      </p:sp>
      <p:pic>
        <p:nvPicPr>
          <p:cNvPr id="10242" name="Picture 2" descr="C:\Users\Надежда\Desktop\f503f4bc44db980e570be5f3953281b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6081" y="1806575"/>
            <a:ext cx="6031837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79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</a:rPr>
              <a:t>Полезные напитки</a:t>
            </a:r>
            <a:endParaRPr lang="ru-RU" dirty="0"/>
          </a:p>
        </p:txBody>
      </p:sp>
      <p:pic>
        <p:nvPicPr>
          <p:cNvPr id="11266" name="Picture 2" descr="C:\Users\Надежда\Desktop\niceimage.ru-657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6984776" cy="419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970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</a:rPr>
              <a:t>Полезные напитки</a:t>
            </a:r>
            <a:endParaRPr lang="ru-RU" dirty="0"/>
          </a:p>
        </p:txBody>
      </p:sp>
      <p:pic>
        <p:nvPicPr>
          <p:cNvPr id="12290" name="Picture 2" descr="C:\Users\Надежда\Desktop\shutterstock_940673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3018" y="1628801"/>
            <a:ext cx="535528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520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</a:rPr>
              <a:t>Полезные напитки</a:t>
            </a:r>
            <a:endParaRPr lang="ru-RU" dirty="0"/>
          </a:p>
        </p:txBody>
      </p:sp>
      <p:pic>
        <p:nvPicPr>
          <p:cNvPr id="13314" name="Picture 2" descr="C:\Users\Надежда\Desktop\vrednye-napitki-vid-iznutri_jpg_143686798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716" y="1806575"/>
            <a:ext cx="6094568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477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</a:rPr>
              <a:t>Полезные напитки</a:t>
            </a:r>
            <a:endParaRPr lang="ru-RU" dirty="0"/>
          </a:p>
        </p:txBody>
      </p:sp>
      <p:pic>
        <p:nvPicPr>
          <p:cNvPr id="14338" name="Picture 2" descr="C:\Users\Надежда\Desktop\mors-iz-smorodiny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72816"/>
            <a:ext cx="4402708" cy="440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608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>
                <a:latin typeface="Century Gothic" panose="020B0502020202020204" pitchFamily="34" charset="0"/>
                <a:ea typeface="Calibri"/>
              </a:rPr>
              <a:t>«Что за рыбка?»</a:t>
            </a:r>
            <a:endParaRPr lang="ru-RU" sz="4400" dirty="0">
              <a:latin typeface="Century Gothic" panose="020B0502020202020204" pitchFamily="34" charset="0"/>
            </a:endParaRPr>
          </a:p>
        </p:txBody>
      </p:sp>
      <p:pic>
        <p:nvPicPr>
          <p:cNvPr id="15362" name="Picture 2" descr="C:\Users\Надежда\Desktop\maischol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5393178" cy="390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92080" y="5517232"/>
            <a:ext cx="3656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Камбала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125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>
                <a:latin typeface="Century Gothic" panose="020B0502020202020204" pitchFamily="34" charset="0"/>
                <a:ea typeface="Calibri"/>
              </a:rPr>
              <a:t>«Что за рыбка?»</a:t>
            </a:r>
            <a:endParaRPr lang="ru-RU" sz="44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30878" y="5517232"/>
            <a:ext cx="2379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Щука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C:\Users\Надежда\Desktop\p69_shauk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0960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134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>
                <a:latin typeface="Century Gothic" panose="020B0502020202020204" pitchFamily="34" charset="0"/>
                <a:ea typeface="Calibri"/>
              </a:rPr>
              <a:t>«Что за рыбка?»</a:t>
            </a:r>
            <a:endParaRPr lang="ru-RU" sz="44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02587" y="5517232"/>
            <a:ext cx="1835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Ё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рш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8435" name="Picture 3" descr="C:\Users\Надежда\Desktop\E0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683663" cy="344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424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>
                <a:latin typeface="Century Gothic" panose="020B0502020202020204" pitchFamily="34" charset="0"/>
                <a:ea typeface="Calibri"/>
              </a:rPr>
              <a:t>«Что за рыбка?»</a:t>
            </a:r>
            <a:endParaRPr lang="ru-RU" sz="44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51479" y="5517232"/>
            <a:ext cx="1737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Сом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9458" name="Picture 2" descr="C:\Users\Надежда\Desktop\Waller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154" y="2276872"/>
            <a:ext cx="731045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136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>
                <a:latin typeface="Century Gothic" panose="020B0502020202020204" pitchFamily="34" charset="0"/>
                <a:ea typeface="Calibri"/>
              </a:rPr>
              <a:t>«Что за рыбка?»</a:t>
            </a:r>
            <a:endParaRPr lang="ru-RU" sz="44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23904" y="5517232"/>
            <a:ext cx="29931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Карась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482" name="Picture 2" descr="C:\Users\Надежда\Desktop\kara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32769"/>
            <a:ext cx="4971256" cy="372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337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>
                <a:latin typeface="Century Gothic" panose="020B0502020202020204" pitchFamily="34" charset="0"/>
                <a:ea typeface="Calibri"/>
              </a:rPr>
              <a:t>«Что за рыбка?»</a:t>
            </a:r>
            <a:endParaRPr lang="ru-RU" sz="44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11882" y="5517232"/>
            <a:ext cx="3017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Сельдь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1506" name="Picture 2" descr="C:\Users\Надежда\Desktop\seledka6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9250" y="1700808"/>
            <a:ext cx="618775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368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i="1" dirty="0" smtClean="0">
                <a:latin typeface="Century Gothic" panose="020B0502020202020204" pitchFamily="34" charset="0"/>
              </a:rPr>
              <a:t>Спасибо за внимание!</a:t>
            </a:r>
            <a:endParaRPr lang="ru-RU" sz="4400" i="1" dirty="0">
              <a:latin typeface="Century Gothic" panose="020B0502020202020204" pitchFamily="34" charset="0"/>
            </a:endParaRPr>
          </a:p>
        </p:txBody>
      </p:sp>
      <p:pic>
        <p:nvPicPr>
          <p:cNvPr id="22530" name="Picture 2" descr="C:\Users\Надежда\Desktop\jjPYguvd41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909907"/>
            <a:ext cx="7124700" cy="384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3933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65</TotalTime>
  <Words>632</Words>
  <Application>Microsoft Office PowerPoint</Application>
  <PresentationFormat>Экран (4:3)</PresentationFormat>
  <Paragraphs>294</Paragraphs>
  <Slides>34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Spring</vt:lpstr>
      <vt:lpstr>Эркер</vt:lpstr>
      <vt:lpstr>Документ</vt:lpstr>
      <vt:lpstr>Слайд 1</vt:lpstr>
      <vt:lpstr>Представление команд</vt:lpstr>
      <vt:lpstr>Команда «Апельсинки»  Девиз Золотые апельсинки Это солнца витаминки Это шутки это смех Это радость и успех Команда «Витаминки»  Девиз Витамины всем нужны, в жизни очень мы важны Витамины побеждают, никогда не унывают. </vt:lpstr>
      <vt:lpstr>Горшочек, вари!</vt:lpstr>
      <vt:lpstr>«Узнай по запаху!!!»</vt:lpstr>
      <vt:lpstr>«Овощная разминка»</vt:lpstr>
      <vt:lpstr>Кроссворд  «Молоко и молочные продукты»</vt:lpstr>
      <vt:lpstr>«МОЛОКО И МОЛОЧНЫЕ   ПРОДУКТЫ» 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Эксперименты с Кока-колой</vt:lpstr>
      <vt:lpstr>Кока-кола и яйцо.</vt:lpstr>
      <vt:lpstr>Кока-кола и гвоздь.</vt:lpstr>
      <vt:lpstr> Кока-кола и молоко.</vt:lpstr>
      <vt:lpstr>Полезные напитки</vt:lpstr>
      <vt:lpstr>Полезные напитки</vt:lpstr>
      <vt:lpstr>Полезные напитки</vt:lpstr>
      <vt:lpstr>Полезные напитки</vt:lpstr>
      <vt:lpstr>Полезные напитки</vt:lpstr>
      <vt:lpstr>Полезные напитки</vt:lpstr>
      <vt:lpstr>Полезные напитки</vt:lpstr>
      <vt:lpstr>«Что за рыбка?»</vt:lpstr>
      <vt:lpstr>«Что за рыбка?»</vt:lpstr>
      <vt:lpstr>«Что за рыбка?»</vt:lpstr>
      <vt:lpstr>«Что за рыбка?»</vt:lpstr>
      <vt:lpstr>«Что за рыбка?»</vt:lpstr>
      <vt:lpstr>«Что за рыбка?»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ф</cp:lastModifiedBy>
  <cp:revision>10</cp:revision>
  <dcterms:created xsi:type="dcterms:W3CDTF">2016-02-09T12:04:03Z</dcterms:created>
  <dcterms:modified xsi:type="dcterms:W3CDTF">2016-03-22T15:39:34Z</dcterms:modified>
</cp:coreProperties>
</file>