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6" autoAdjust="0"/>
  </p:normalViewPr>
  <p:slideViewPr>
    <p:cSldViewPr>
      <p:cViewPr varScale="1">
        <p:scale>
          <a:sx n="41" d="100"/>
          <a:sy n="41" d="100"/>
        </p:scale>
        <p:origin x="-132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46FD029-31A6-45BE-9067-58551F32A4D7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7243F4D-AA84-4AD0-B0A7-E389A6D1A77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        </a:t>
            </a:r>
            <a:r>
              <a:rPr lang="ru-RU" sz="3200" b="1" dirty="0" smtClean="0">
                <a:solidFill>
                  <a:schemeClr val="tx1"/>
                </a:solidFill>
              </a:rPr>
              <a:t>Самостоятельная  работа №3</a:t>
            </a:r>
          </a:p>
          <a:p>
            <a:r>
              <a:rPr lang="ru-RU" sz="3200" b="1" dirty="0" smtClean="0">
                <a:solidFill>
                  <a:schemeClr val="tx1"/>
                </a:solidFill>
              </a:rPr>
              <a:t>               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                                                                                               выполнила: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                                                                                               учитель технологии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                                                                                               АОУ гимназии №13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                                                                                               г. Долгопрудный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                                                                                                Ясова Н.Ю.</a:t>
            </a:r>
          </a:p>
          <a:p>
            <a:endParaRPr lang="ru-RU" sz="1800" b="1" dirty="0">
              <a:solidFill>
                <a:schemeClr val="tx1"/>
              </a:solidFill>
            </a:endParaRPr>
          </a:p>
          <a:p>
            <a:r>
              <a:rPr lang="ru-RU" sz="1800" b="1" dirty="0" smtClean="0">
                <a:solidFill>
                  <a:schemeClr val="tx1"/>
                </a:solidFill>
              </a:rPr>
              <a:t>                                                          2015 год</a:t>
            </a:r>
          </a:p>
          <a:p>
            <a:endParaRPr lang="ru-RU" sz="3200" b="1" dirty="0">
              <a:solidFill>
                <a:schemeClr val="tx1"/>
              </a:solidFill>
            </a:endParaRPr>
          </a:p>
          <a:p>
            <a:endParaRPr lang="ru-RU" sz="3200" b="1" dirty="0" smtClean="0">
              <a:solidFill>
                <a:schemeClr val="tx1"/>
              </a:solidFill>
            </a:endParaRPr>
          </a:p>
          <a:p>
            <a:endParaRPr lang="ru-RU" sz="3200" b="1" dirty="0">
              <a:solidFill>
                <a:schemeClr val="tx1"/>
              </a:solidFill>
            </a:endParaRPr>
          </a:p>
          <a:p>
            <a:endParaRPr lang="ru-RU" sz="3200" b="1" dirty="0" smtClean="0">
              <a:solidFill>
                <a:schemeClr val="tx1"/>
              </a:solidFill>
            </a:endParaRPr>
          </a:p>
          <a:p>
            <a:endParaRPr lang="ru-RU" sz="3200" b="1" dirty="0">
              <a:solidFill>
                <a:schemeClr val="tx1"/>
              </a:solidFill>
            </a:endParaRPr>
          </a:p>
          <a:p>
            <a:endParaRPr lang="ru-RU" sz="3200" b="1" dirty="0" smtClean="0">
              <a:solidFill>
                <a:schemeClr val="tx1"/>
              </a:solidFill>
            </a:endParaRPr>
          </a:p>
          <a:p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578504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Министерство образования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Московской области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Государственное бюджетное образовательное учреждение высшего профессионального образования Московской области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«Академия социального управления»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(ГБОУ ВПО МО «Академия социального управления»)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Кафедра технологий и профессионального образования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632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484784"/>
            <a:ext cx="7408333" cy="4641379"/>
          </a:xfrm>
        </p:spPr>
        <p:txBody>
          <a:bodyPr/>
          <a:lstStyle/>
          <a:p>
            <a:pPr marL="0" lvl="0" indent="0" algn="ctr" fontAlgn="base">
              <a:buClr>
                <a:srgbClr val="31B6FD"/>
              </a:buClr>
              <a:buNone/>
            </a:pPr>
            <a:r>
              <a:rPr lang="ru-RU" sz="3600" b="1" dirty="0">
                <a:solidFill>
                  <a:srgbClr val="C00000"/>
                </a:solidFill>
              </a:rPr>
              <a:t>Кулинария. </a:t>
            </a:r>
          </a:p>
          <a:p>
            <a:pPr marL="0" lvl="0" indent="0" algn="ctr" fontAlgn="base">
              <a:buClr>
                <a:srgbClr val="31B6FD"/>
              </a:buClr>
              <a:buNone/>
            </a:pPr>
            <a:r>
              <a:rPr lang="ru-RU" sz="3600" b="1" dirty="0">
                <a:solidFill>
                  <a:srgbClr val="C00000"/>
                </a:solidFill>
              </a:rPr>
              <a:t>Технология приготовления блюд. </a:t>
            </a:r>
          </a:p>
          <a:p>
            <a:pPr marL="0" lvl="0" indent="0" algn="ctr" fontAlgn="base">
              <a:buClr>
                <a:srgbClr val="31B6FD"/>
              </a:buClr>
              <a:buNone/>
            </a:pPr>
            <a:endParaRPr lang="ru-RU" sz="3600" b="1" dirty="0">
              <a:solidFill>
                <a:srgbClr val="FF0000"/>
              </a:solidFill>
            </a:endParaRPr>
          </a:p>
          <a:p>
            <a:pPr marL="0" lvl="0" indent="0" algn="ctr" fontAlgn="base">
              <a:buClr>
                <a:srgbClr val="31B6FD"/>
              </a:buClr>
              <a:buNone/>
            </a:pPr>
            <a:r>
              <a:rPr lang="ru-RU" sz="6000" b="1" dirty="0" smtClean="0">
                <a:solidFill>
                  <a:srgbClr val="FF0000"/>
                </a:solidFill>
              </a:rPr>
              <a:t>Бутерброды</a:t>
            </a:r>
            <a:r>
              <a:rPr lang="ru-RU" sz="6000" b="1" dirty="0">
                <a:solidFill>
                  <a:srgbClr val="FF0000"/>
                </a:solidFill>
              </a:rPr>
              <a:t>.</a:t>
            </a:r>
            <a:endParaRPr lang="ru-RU" sz="60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964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Цель урока:</a:t>
            </a:r>
            <a:r>
              <a:rPr lang="ru-RU" dirty="0">
                <a:solidFill>
                  <a:srgbClr val="FF0000"/>
                </a:solidFill>
              </a:rPr>
              <a:t>  </a:t>
            </a:r>
          </a:p>
          <a:p>
            <a:r>
              <a:rPr lang="ru-RU" dirty="0"/>
              <a:t>Сформировать навыки по приготовлению открытых бутербродов с соблюдением правил техники безопасности и санитарии. Ознакомить уч-ся с историей появления хлеба, технологией приготовления бутербродов.</a:t>
            </a:r>
          </a:p>
          <a:p>
            <a:r>
              <a:rPr lang="ru-RU" b="1" dirty="0">
                <a:solidFill>
                  <a:srgbClr val="FF0000"/>
                </a:solidFill>
              </a:rPr>
              <a:t>Задачи:</a:t>
            </a:r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r>
              <a:rPr lang="ru-RU" b="1" i="1" dirty="0"/>
              <a:t>-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образовательная: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dirty="0"/>
              <a:t>познакомить учащихся с технологией приготовления и оформления бутербродов, со значением хлеба в питании человека и историей возникновения и развития хлебопечения, научить готовить бутерброды, умение рационально использовать своё время;</a:t>
            </a:r>
          </a:p>
          <a:p>
            <a:r>
              <a:rPr lang="ru-RU" b="1" i="1" dirty="0"/>
              <a:t>-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развивающая: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dirty="0"/>
              <a:t>развивать эстетический вкус при оформлении блюд;</a:t>
            </a:r>
          </a:p>
          <a:p>
            <a:r>
              <a:rPr lang="ru-RU" dirty="0"/>
              <a:t>совершенствовать умения по подготовке стола к приёму пищи с учётом </a:t>
            </a:r>
            <a:r>
              <a:rPr lang="ru-RU" dirty="0" err="1"/>
              <a:t>санитарно</a:t>
            </a:r>
            <a:r>
              <a:rPr lang="ru-RU" dirty="0"/>
              <a:t> – гигиенических, эстетических, практических требований;</a:t>
            </a:r>
          </a:p>
          <a:p>
            <a:r>
              <a:rPr lang="ru-RU" b="1" i="1" dirty="0"/>
              <a:t>-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воспитательная: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dirty="0"/>
              <a:t>воспитывать трудолюбие, бережное отношение к продуктам, культуру и безопасность труда, отношения сотрудничества.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Цели и задачи урока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66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Учащиеся должны </a:t>
            </a:r>
            <a:r>
              <a:rPr lang="ru-RU" b="1" dirty="0" smtClean="0">
                <a:solidFill>
                  <a:srgbClr val="FF0000"/>
                </a:solidFill>
              </a:rPr>
              <a:t>знать: </a:t>
            </a:r>
            <a:r>
              <a:rPr lang="ru-RU" b="1" dirty="0"/>
              <a:t>(</a:t>
            </a:r>
            <a:r>
              <a:rPr lang="ru-RU" dirty="0"/>
              <a:t>теоретические сведения по теме</a:t>
            </a:r>
            <a:r>
              <a:rPr lang="ru-RU" dirty="0" smtClean="0"/>
              <a:t>) </a:t>
            </a:r>
            <a:r>
              <a:rPr lang="ru-RU" dirty="0"/>
              <a:t>технологию приготовления и оформления бутербродов, значение хлеба в питании человека и историю возникновения и развития хлебопечения.</a:t>
            </a:r>
          </a:p>
          <a:p>
            <a:r>
              <a:rPr lang="ru-RU" b="1" dirty="0">
                <a:solidFill>
                  <a:srgbClr val="FF0000"/>
                </a:solidFill>
              </a:rPr>
              <a:t>Учащиеся должны уметь:</a:t>
            </a:r>
            <a:r>
              <a:rPr lang="ru-RU" dirty="0"/>
              <a:t> (практические умения) выполнять бутерброды, умение рационально использовать своё время.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037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Бутерброды </a:t>
            </a:r>
            <a:r>
              <a:rPr lang="ru-RU" dirty="0"/>
              <a:t>вносят разнообразие  в меню, их приготовление не занимает много времени, они удобны для питания как в домашних условиях, так и в дороге. Бутерброды чаще всего готовят на пшеничном или ржаном хлебе. Его состав и вкус хорошо сочетаются со многими продуктами. В качестве основы для бутербродов иногда используется печенье. Бутерброды могут быть различной формы: прямоугольной, квадратной, круглой, треугольной или фигурной. Существует много различных видов бутербродов. По технологии приготовления бутерброды бывают холодными и горячими. По месту расположения начинки и форме различают бутерброды открытые, закрытые, комбинированные и закусочные (канапе).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Бутерброды, тосты, хот-</a:t>
            </a:r>
            <a:r>
              <a:rPr lang="ru-RU" sz="3600" b="1" dirty="0" err="1" smtClean="0">
                <a:solidFill>
                  <a:srgbClr val="FF0000"/>
                </a:solidFill>
              </a:rPr>
              <a:t>доги,сэндвичи,тартинки</a:t>
            </a:r>
            <a:r>
              <a:rPr lang="ru-RU" sz="3600" b="1" dirty="0" smtClean="0">
                <a:solidFill>
                  <a:srgbClr val="FF0000"/>
                </a:solidFill>
              </a:rPr>
              <a:t>, канапе, </a:t>
            </a:r>
            <a:r>
              <a:rPr lang="ru-RU" sz="3600" b="1" dirty="0" err="1" smtClean="0">
                <a:solidFill>
                  <a:srgbClr val="FF0000"/>
                </a:solidFill>
              </a:rPr>
              <a:t>чиабатта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52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9839" y="2674938"/>
            <a:ext cx="5172260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Открытые бутерброды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560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6509" y="2674938"/>
            <a:ext cx="4598920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Праздничные бутерброды с селёдкой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850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5525" y="2674938"/>
            <a:ext cx="4620887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Бутерброды к праздничному столу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111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Закрытые бутерброды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624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Ингредиенты</a:t>
            </a:r>
            <a:r>
              <a:rPr lang="ru-RU" dirty="0">
                <a:solidFill>
                  <a:srgbClr val="FF0000"/>
                </a:solidFill>
              </a:rPr>
              <a:t>: </a:t>
            </a:r>
            <a:r>
              <a:rPr lang="ru-RU" dirty="0"/>
              <a:t>- сладкий красный перец - зелень - колбаса - хлеб </a:t>
            </a:r>
            <a:r>
              <a:rPr lang="ru-RU" dirty="0" smtClean="0"/>
              <a:t>– майонез</a:t>
            </a:r>
          </a:p>
          <a:p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Приготовление: </a:t>
            </a:r>
            <a:r>
              <a:rPr lang="ru-RU" dirty="0"/>
              <a:t>1.    Возьмите кусочек хлеба, положите на него круглый кусочек колбасы, «шапочку» из красного сладкого перца. 2.    Отделку для шапочки и бороду сделайте из майонеза, глаза – из зелени, рот и нос – из перца. 3.    Края хлеба обрежьте так, чтобы он напоминал голову Деда Мороза.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Бутерброды «Дедушка Мороз». </a:t>
            </a:r>
          </a:p>
        </p:txBody>
      </p:sp>
    </p:spTree>
    <p:extLst>
      <p:ext uri="{BB962C8B-B14F-4D97-AF65-F5344CB8AC3E}">
        <p14:creationId xmlns:p14="http://schemas.microsoft.com/office/powerpoint/2010/main" val="3019819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352839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Горячие бутерброды в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микроволновке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52935"/>
            <a:ext cx="3672407" cy="288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969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1916832"/>
            <a:ext cx="626469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Горячие бутерброды с сыром</a:t>
            </a:r>
          </a:p>
        </p:txBody>
      </p:sp>
    </p:spTree>
    <p:extLst>
      <p:ext uri="{BB962C8B-B14F-4D97-AF65-F5344CB8AC3E}">
        <p14:creationId xmlns:p14="http://schemas.microsoft.com/office/powerpoint/2010/main" val="1317964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664" y="2276872"/>
            <a:ext cx="612068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7030A0"/>
                </a:solidFill>
              </a:rPr>
              <a:t>Запеченная </a:t>
            </a:r>
            <a:r>
              <a:rPr lang="ru-RU" sz="3600" b="1" dirty="0" err="1">
                <a:solidFill>
                  <a:srgbClr val="7030A0"/>
                </a:solidFill>
              </a:rPr>
              <a:t>чиабатта</a:t>
            </a:r>
            <a:r>
              <a:rPr lang="ru-RU" sz="3600" b="1" dirty="0">
                <a:solidFill>
                  <a:srgbClr val="7030A0"/>
                </a:solidFill>
              </a:rPr>
              <a:t>-гармошка</a:t>
            </a:r>
          </a:p>
        </p:txBody>
      </p:sp>
    </p:spTree>
    <p:extLst>
      <p:ext uri="{BB962C8B-B14F-4D97-AF65-F5344CB8AC3E}">
        <p14:creationId xmlns:p14="http://schemas.microsoft.com/office/powerpoint/2010/main" val="4124805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672" y="1916832"/>
            <a:ext cx="6048672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Сэндвич с колбасой</a:t>
            </a:r>
          </a:p>
        </p:txBody>
      </p:sp>
    </p:spTree>
    <p:extLst>
      <p:ext uri="{BB962C8B-B14F-4D97-AF65-F5344CB8AC3E}">
        <p14:creationId xmlns:p14="http://schemas.microsoft.com/office/powerpoint/2010/main" val="2377466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712879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Хот-дог в домашних условиях</a:t>
            </a:r>
          </a:p>
        </p:txBody>
      </p:sp>
    </p:spTree>
    <p:extLst>
      <p:ext uri="{BB962C8B-B14F-4D97-AF65-F5344CB8AC3E}">
        <p14:creationId xmlns:p14="http://schemas.microsoft.com/office/powerpoint/2010/main" val="4075787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2132856"/>
            <a:ext cx="698477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Тартинки с помидором, килькой и сыром</a:t>
            </a:r>
          </a:p>
        </p:txBody>
      </p:sp>
    </p:spTree>
    <p:extLst>
      <p:ext uri="{BB962C8B-B14F-4D97-AF65-F5344CB8AC3E}">
        <p14:creationId xmlns:p14="http://schemas.microsoft.com/office/powerpoint/2010/main" val="1571893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2060848"/>
            <a:ext cx="6696744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7030A0"/>
                </a:solidFill>
              </a:rPr>
              <a:t>Тосты с яйцом к празднику</a:t>
            </a:r>
          </a:p>
        </p:txBody>
      </p:sp>
    </p:spTree>
    <p:extLst>
      <p:ext uri="{BB962C8B-B14F-4D97-AF65-F5344CB8AC3E}">
        <p14:creationId xmlns:p14="http://schemas.microsoft.com/office/powerpoint/2010/main" val="2567966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 А Н А П Е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0808"/>
            <a:ext cx="3672408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84111"/>
            <a:ext cx="367240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4" y="4420016"/>
            <a:ext cx="38190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4" y="1683945"/>
            <a:ext cx="3963030" cy="246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399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 А Н А П Е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7"/>
            <a:ext cx="3672408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803" y="1772816"/>
            <a:ext cx="404242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93096"/>
            <a:ext cx="4176464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98837"/>
            <a:ext cx="4042420" cy="216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10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ru-RU" dirty="0" err="1" smtClean="0"/>
              <a:t>пасибо</a:t>
            </a:r>
            <a:r>
              <a:rPr lang="ru-RU" dirty="0" smtClean="0"/>
              <a:t> за внимание.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4741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</TotalTime>
  <Words>330</Words>
  <Application>Microsoft Office PowerPoint</Application>
  <PresentationFormat>Экран (4:3)</PresentationFormat>
  <Paragraphs>48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Министерство образования Московской области Государственное бюджетное образовательное учреждение высшего профессионального образования Московской области «Академия социального управления» (ГБОУ ВПО МО «Академия социального управления»)  Кафедра технологий и профессионального образования </vt:lpstr>
      <vt:lpstr>Презентация PowerPoint</vt:lpstr>
      <vt:lpstr>Цели и задачи урока</vt:lpstr>
      <vt:lpstr>Презентация PowerPoint</vt:lpstr>
      <vt:lpstr>Бутерброды, тосты, хот-доги,сэндвичи,тартинки, канапе, чиабатта</vt:lpstr>
      <vt:lpstr>Открытые бутерброды</vt:lpstr>
      <vt:lpstr>Праздничные бутерброды с селёдкой</vt:lpstr>
      <vt:lpstr>Бутерброды к праздничному столу</vt:lpstr>
      <vt:lpstr>Закрытые бутерброды</vt:lpstr>
      <vt:lpstr>Бутерброды «Дедушка Мороз». </vt:lpstr>
      <vt:lpstr>Горячие бутерброды в  микроволновке</vt:lpstr>
      <vt:lpstr>Горячие бутерброды с сыром</vt:lpstr>
      <vt:lpstr>Запеченная чиабатта-гармошка</vt:lpstr>
      <vt:lpstr>Сэндвич с колбасой</vt:lpstr>
      <vt:lpstr>Хот-дог в домашних условиях</vt:lpstr>
      <vt:lpstr>Тартинки с помидором, килькой и сыром</vt:lpstr>
      <vt:lpstr>Тосты с яйцом к празднику</vt:lpstr>
      <vt:lpstr>К А Н А П Е </vt:lpstr>
      <vt:lpstr>К А Н А П Е</vt:lpstr>
      <vt:lpstr>Cпасибо за внимание.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Мамины уроки</dc:title>
  <dc:creator>tfahrutdinova</dc:creator>
  <cp:lastModifiedBy>Tanya</cp:lastModifiedBy>
  <cp:revision>16</cp:revision>
  <dcterms:created xsi:type="dcterms:W3CDTF">2015-03-25T14:25:56Z</dcterms:created>
  <dcterms:modified xsi:type="dcterms:W3CDTF">2017-10-15T09:16:38Z</dcterms:modified>
</cp:coreProperties>
</file>