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78" r:id="rId8"/>
    <p:sldId id="263" r:id="rId9"/>
    <p:sldId id="265" r:id="rId10"/>
    <p:sldId id="266" r:id="rId11"/>
    <p:sldId id="267" r:id="rId12"/>
    <p:sldId id="268" r:id="rId13"/>
    <p:sldId id="269" r:id="rId14"/>
    <p:sldId id="279" r:id="rId15"/>
    <p:sldId id="270" r:id="rId16"/>
    <p:sldId id="272" r:id="rId17"/>
    <p:sldId id="273" r:id="rId18"/>
    <p:sldId id="274" r:id="rId19"/>
    <p:sldId id="275" r:id="rId20"/>
    <p:sldId id="27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7312" autoAdjust="0"/>
  </p:normalViewPr>
  <p:slideViewPr>
    <p:cSldViewPr>
      <p:cViewPr>
        <p:scale>
          <a:sx n="80" d="100"/>
          <a:sy n="80" d="100"/>
        </p:scale>
        <p:origin x="-1086" y="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8FCA50-5DC1-4176-AB67-AA16E44C549C}" type="doc">
      <dgm:prSet loTypeId="urn:microsoft.com/office/officeart/2005/8/layout/radial1" loCatId="relationship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2ECB5F47-E69F-4308-BA2B-A6AC2D188C58}">
      <dgm:prSet phldrT="[Текст]" custT="1">
        <dgm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dgm:style>
      </dgm:prSet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1600" dirty="0" smtClean="0">
              <a:solidFill>
                <a:schemeClr val="bg1"/>
              </a:solidFill>
              <a:latin typeface="Arial Black" pitchFamily="34" charset="0"/>
            </a:rPr>
            <a:t>принципы воспитания</a:t>
          </a:r>
          <a:endParaRPr lang="ru-RU" sz="1600" dirty="0">
            <a:solidFill>
              <a:schemeClr val="bg1"/>
            </a:solidFill>
          </a:endParaRPr>
        </a:p>
      </dgm:t>
    </dgm:pt>
    <dgm:pt modelId="{A5F3A482-AAAE-4A77-9D03-A8BC64FCAF07}" type="parTrans" cxnId="{DF607139-F171-4EF3-9CFC-AC6B81A1749F}">
      <dgm:prSet/>
      <dgm:spPr/>
      <dgm:t>
        <a:bodyPr/>
        <a:lstStyle/>
        <a:p>
          <a:endParaRPr lang="ru-RU"/>
        </a:p>
      </dgm:t>
    </dgm:pt>
    <dgm:pt modelId="{ECB8EDF2-2413-4EF4-911E-33DEB5B5422E}" type="sibTrans" cxnId="{DF607139-F171-4EF3-9CFC-AC6B81A1749F}">
      <dgm:prSet/>
      <dgm:spPr/>
      <dgm:t>
        <a:bodyPr/>
        <a:lstStyle/>
        <a:p>
          <a:endParaRPr lang="ru-RU"/>
        </a:p>
      </dgm:t>
    </dgm:pt>
    <dgm:pt modelId="{EC1A01BB-CAD6-49A1-97F4-5458FEB09514}">
      <dgm:prSet phldrT="[Текст]"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>
        <a:scene3d>
          <a:camera prst="orthographicFront"/>
          <a:lightRig rig="threePt" dir="t"/>
        </a:scene3d>
        <a:sp3d>
          <a:bevelT w="114300" prst="artDeco"/>
        </a:sp3d>
      </dgm:spPr>
      <dgm:t>
        <a:bodyPr/>
        <a:lstStyle/>
        <a:p>
          <a:r>
            <a:rPr lang="ru-RU" sz="1400" dirty="0" smtClean="0">
              <a:solidFill>
                <a:schemeClr val="bg1"/>
              </a:solidFill>
              <a:latin typeface="Arial Black" pitchFamily="34" charset="0"/>
            </a:rPr>
            <a:t>принцип связи воспитания с жизнью</a:t>
          </a:r>
          <a:endParaRPr lang="ru-RU" sz="1400" dirty="0">
            <a:solidFill>
              <a:schemeClr val="bg1"/>
            </a:solidFill>
            <a:latin typeface="Arial Black" pitchFamily="34" charset="0"/>
          </a:endParaRPr>
        </a:p>
      </dgm:t>
    </dgm:pt>
    <dgm:pt modelId="{32DA42B7-0E25-4A19-BE96-29EA61C69F86}" type="parTrans" cxnId="{C437EDE8-5342-4137-ABAB-F78550D4638F}">
      <dgm:prSet>
        <dgm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3A993414-EC95-4365-B7DE-CB4ADB946176}" type="sibTrans" cxnId="{C437EDE8-5342-4137-ABAB-F78550D4638F}">
      <dgm:prSet/>
      <dgm:spPr/>
      <dgm:t>
        <a:bodyPr/>
        <a:lstStyle/>
        <a:p>
          <a:endParaRPr lang="ru-RU"/>
        </a:p>
      </dgm:t>
    </dgm:pt>
    <dgm:pt modelId="{1369416A-1D61-4A29-A4E5-6D0AE5FA9946}">
      <dgm:prSet phldrT="[Текст]"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1400" dirty="0" smtClean="0">
              <a:solidFill>
                <a:schemeClr val="bg1"/>
              </a:solidFill>
              <a:latin typeface="Arial Black" pitchFamily="34" charset="0"/>
            </a:rPr>
            <a:t>принцип направленности с жизнью</a:t>
          </a:r>
          <a:endParaRPr lang="ru-RU" sz="1400" dirty="0">
            <a:solidFill>
              <a:schemeClr val="bg1"/>
            </a:solidFill>
            <a:latin typeface="Arial Black" pitchFamily="34" charset="0"/>
          </a:endParaRPr>
        </a:p>
      </dgm:t>
    </dgm:pt>
    <dgm:pt modelId="{C11702B1-489B-4D3F-9C5A-E05C5DEF6875}" type="parTrans" cxnId="{4B40D114-B790-412E-A314-DE554DF608C0}">
      <dgm:prSet>
        <dgm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8A8A5E87-936C-4294-B963-FCC6AF918C75}" type="sibTrans" cxnId="{4B40D114-B790-412E-A314-DE554DF608C0}">
      <dgm:prSet/>
      <dgm:spPr/>
      <dgm:t>
        <a:bodyPr/>
        <a:lstStyle/>
        <a:p>
          <a:endParaRPr lang="ru-RU"/>
        </a:p>
      </dgm:t>
    </dgm:pt>
    <dgm:pt modelId="{7FEB71FC-0930-492A-A92C-428A547A3417}">
      <dgm:prSet phldrT="[Текст]"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1400" dirty="0" smtClean="0">
              <a:solidFill>
                <a:schemeClr val="bg1"/>
              </a:solidFill>
              <a:latin typeface="Arial Black" pitchFamily="34" charset="0"/>
            </a:rPr>
            <a:t>принцип </a:t>
          </a:r>
          <a:r>
            <a:rPr lang="ru-RU" sz="1400" dirty="0" err="1" smtClean="0">
              <a:solidFill>
                <a:schemeClr val="bg1"/>
              </a:solidFill>
              <a:latin typeface="Arial Black" pitchFamily="34" charset="0"/>
            </a:rPr>
            <a:t>гуманизации</a:t>
          </a:r>
          <a:endParaRPr lang="ru-RU" sz="1400" dirty="0">
            <a:solidFill>
              <a:schemeClr val="bg1"/>
            </a:solidFill>
            <a:latin typeface="Arial Black" pitchFamily="34" charset="0"/>
          </a:endParaRPr>
        </a:p>
      </dgm:t>
    </dgm:pt>
    <dgm:pt modelId="{2790EF99-A3A4-465F-A3E1-4A1805CB5B5F}" type="parTrans" cxnId="{B00C3673-2AC2-4205-9210-21E9127AE204}">
      <dgm:prSet>
        <dgm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8BFF2FBC-1542-4439-930A-567D97AFA246}" type="sibTrans" cxnId="{B00C3673-2AC2-4205-9210-21E9127AE204}">
      <dgm:prSet/>
      <dgm:spPr/>
      <dgm:t>
        <a:bodyPr/>
        <a:lstStyle/>
        <a:p>
          <a:endParaRPr lang="ru-RU"/>
        </a:p>
      </dgm:t>
    </dgm:pt>
    <dgm:pt modelId="{E7CB664F-CA8E-483A-ACEC-4B2EBC954819}">
      <dgm:prSet phldrT="[Текст]"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1400" dirty="0" smtClean="0">
              <a:solidFill>
                <a:schemeClr val="bg1"/>
              </a:solidFill>
              <a:latin typeface="Arial Black" pitchFamily="34" charset="0"/>
            </a:rPr>
            <a:t>принцип единства воспитательных воздействий</a:t>
          </a:r>
          <a:endParaRPr lang="ru-RU" sz="1400" dirty="0">
            <a:solidFill>
              <a:schemeClr val="bg1"/>
            </a:solidFill>
            <a:latin typeface="Arial Black" pitchFamily="34" charset="0"/>
          </a:endParaRPr>
        </a:p>
      </dgm:t>
    </dgm:pt>
    <dgm:pt modelId="{1285FB21-8219-49CA-83E9-521834C062B7}" type="parTrans" cxnId="{4618C32E-1F85-4C48-ABD5-BB2B44223BD8}">
      <dgm:prSet/>
      <dgm:spPr/>
      <dgm:t>
        <a:bodyPr/>
        <a:lstStyle/>
        <a:p>
          <a:endParaRPr lang="ru-RU"/>
        </a:p>
      </dgm:t>
    </dgm:pt>
    <dgm:pt modelId="{1111B688-BF2F-4C51-AB34-C1DECE9DE05B}" type="sibTrans" cxnId="{4618C32E-1F85-4C48-ABD5-BB2B44223BD8}">
      <dgm:prSet/>
      <dgm:spPr/>
      <dgm:t>
        <a:bodyPr/>
        <a:lstStyle/>
        <a:p>
          <a:endParaRPr lang="ru-RU"/>
        </a:p>
      </dgm:t>
    </dgm:pt>
    <dgm:pt modelId="{4028D6D0-F44C-42D1-B03D-086C1C3F2EFF}">
      <dgm:prSet phldrT="[Текст]"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1400" dirty="0" smtClean="0">
              <a:solidFill>
                <a:schemeClr val="bg1"/>
              </a:solidFill>
              <a:latin typeface="Arial Black" pitchFamily="34" charset="0"/>
            </a:rPr>
            <a:t>принцип личностного подхода</a:t>
          </a:r>
          <a:endParaRPr lang="ru-RU" sz="1400" dirty="0">
            <a:solidFill>
              <a:schemeClr val="bg1"/>
            </a:solidFill>
            <a:latin typeface="Arial Black" pitchFamily="34" charset="0"/>
          </a:endParaRPr>
        </a:p>
      </dgm:t>
    </dgm:pt>
    <dgm:pt modelId="{C816A4B0-D1C8-4692-8C56-ED2D1B29B7F7}" type="parTrans" cxnId="{D22A865E-76A5-4475-8D4D-8C3490FE336F}">
      <dgm:prSet>
        <dgm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2CC5D482-643E-4246-8C05-D237FB3188D1}" type="sibTrans" cxnId="{D22A865E-76A5-4475-8D4D-8C3490FE336F}">
      <dgm:prSet/>
      <dgm:spPr/>
      <dgm:t>
        <a:bodyPr/>
        <a:lstStyle/>
        <a:p>
          <a:endParaRPr lang="ru-RU"/>
        </a:p>
      </dgm:t>
    </dgm:pt>
    <dgm:pt modelId="{73354DB2-5EED-40AA-9D44-3ED00267F076}">
      <dgm:prSet phldrT="[Текст]" custT="1">
        <dgm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dgm:style>
      </dgm:prSet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1400" dirty="0" smtClean="0">
              <a:solidFill>
                <a:schemeClr val="bg1"/>
              </a:solidFill>
              <a:latin typeface="Arial Black" pitchFamily="34" charset="0"/>
            </a:rPr>
            <a:t>принцип опоры на положительное</a:t>
          </a:r>
          <a:endParaRPr lang="ru-RU" sz="1400" dirty="0">
            <a:solidFill>
              <a:schemeClr val="bg1"/>
            </a:solidFill>
            <a:latin typeface="Arial Black" pitchFamily="34" charset="0"/>
          </a:endParaRPr>
        </a:p>
      </dgm:t>
    </dgm:pt>
    <dgm:pt modelId="{0D6A9610-280C-40C3-B193-4ED222F1886A}" type="parTrans" cxnId="{77FAEDFB-B73A-40F8-B9F5-766A321BE2CE}">
      <dgm:prSet>
        <dgm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ru-RU"/>
        </a:p>
      </dgm:t>
    </dgm:pt>
    <dgm:pt modelId="{8D241418-B2DD-4E90-884B-3B09D33BA6C4}" type="sibTrans" cxnId="{77FAEDFB-B73A-40F8-B9F5-766A321BE2CE}">
      <dgm:prSet/>
      <dgm:spPr/>
      <dgm:t>
        <a:bodyPr/>
        <a:lstStyle/>
        <a:p>
          <a:endParaRPr lang="ru-RU"/>
        </a:p>
      </dgm:t>
    </dgm:pt>
    <dgm:pt modelId="{A4A00E58-C31D-4E70-9880-E046A876022E}" type="pres">
      <dgm:prSet presAssocID="{2F8FCA50-5DC1-4176-AB67-AA16E44C549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150A089-02E2-4605-B122-F10E63E74257}" type="pres">
      <dgm:prSet presAssocID="{2ECB5F47-E69F-4308-BA2B-A6AC2D188C58}" presName="centerShape" presStyleLbl="node0" presStyleIdx="0" presStyleCnt="1"/>
      <dgm:spPr/>
      <dgm:t>
        <a:bodyPr/>
        <a:lstStyle/>
        <a:p>
          <a:endParaRPr lang="ru-RU"/>
        </a:p>
      </dgm:t>
    </dgm:pt>
    <dgm:pt modelId="{B0803D55-6242-40A0-B902-28B3CC9A7509}" type="pres">
      <dgm:prSet presAssocID="{32DA42B7-0E25-4A19-BE96-29EA61C69F86}" presName="Name9" presStyleLbl="parChTrans1D2" presStyleIdx="0" presStyleCnt="6"/>
      <dgm:spPr/>
      <dgm:t>
        <a:bodyPr/>
        <a:lstStyle/>
        <a:p>
          <a:endParaRPr lang="ru-RU"/>
        </a:p>
      </dgm:t>
    </dgm:pt>
    <dgm:pt modelId="{582733B9-88A6-46A8-B097-ADF9DC25F085}" type="pres">
      <dgm:prSet presAssocID="{32DA42B7-0E25-4A19-BE96-29EA61C69F86}" presName="connTx" presStyleLbl="parChTrans1D2" presStyleIdx="0" presStyleCnt="6"/>
      <dgm:spPr/>
      <dgm:t>
        <a:bodyPr/>
        <a:lstStyle/>
        <a:p>
          <a:endParaRPr lang="ru-RU"/>
        </a:p>
      </dgm:t>
    </dgm:pt>
    <dgm:pt modelId="{21E717E5-1EAE-4DD2-A66C-04C7D5A3BD33}" type="pres">
      <dgm:prSet presAssocID="{EC1A01BB-CAD6-49A1-97F4-5458FEB09514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50CE20-8127-473D-B9D1-F641AEF4E0CD}" type="pres">
      <dgm:prSet presAssocID="{C11702B1-489B-4D3F-9C5A-E05C5DEF6875}" presName="Name9" presStyleLbl="parChTrans1D2" presStyleIdx="1" presStyleCnt="6"/>
      <dgm:spPr/>
      <dgm:t>
        <a:bodyPr/>
        <a:lstStyle/>
        <a:p>
          <a:endParaRPr lang="ru-RU"/>
        </a:p>
      </dgm:t>
    </dgm:pt>
    <dgm:pt modelId="{DEF25977-3FDC-46E8-955C-2AEFB5B05E23}" type="pres">
      <dgm:prSet presAssocID="{C11702B1-489B-4D3F-9C5A-E05C5DEF6875}" presName="connTx" presStyleLbl="parChTrans1D2" presStyleIdx="1" presStyleCnt="6"/>
      <dgm:spPr/>
      <dgm:t>
        <a:bodyPr/>
        <a:lstStyle/>
        <a:p>
          <a:endParaRPr lang="ru-RU"/>
        </a:p>
      </dgm:t>
    </dgm:pt>
    <dgm:pt modelId="{FDB6F263-1385-4C77-B982-8B8D11889B16}" type="pres">
      <dgm:prSet presAssocID="{1369416A-1D61-4A29-A4E5-6D0AE5FA9946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31B33E-F44F-4222-AF6C-19CC45CC9A8E}" type="pres">
      <dgm:prSet presAssocID="{2790EF99-A3A4-465F-A3E1-4A1805CB5B5F}" presName="Name9" presStyleLbl="parChTrans1D2" presStyleIdx="2" presStyleCnt="6"/>
      <dgm:spPr/>
      <dgm:t>
        <a:bodyPr/>
        <a:lstStyle/>
        <a:p>
          <a:endParaRPr lang="ru-RU"/>
        </a:p>
      </dgm:t>
    </dgm:pt>
    <dgm:pt modelId="{71462C6D-3043-438D-91C2-1303708B352F}" type="pres">
      <dgm:prSet presAssocID="{2790EF99-A3A4-465F-A3E1-4A1805CB5B5F}" presName="connTx" presStyleLbl="parChTrans1D2" presStyleIdx="2" presStyleCnt="6"/>
      <dgm:spPr/>
      <dgm:t>
        <a:bodyPr/>
        <a:lstStyle/>
        <a:p>
          <a:endParaRPr lang="ru-RU"/>
        </a:p>
      </dgm:t>
    </dgm:pt>
    <dgm:pt modelId="{F4EA3257-DCCC-4B41-B01E-E2F42FC35296}" type="pres">
      <dgm:prSet presAssocID="{7FEB71FC-0930-492A-A92C-428A547A3417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26F1A0-772F-47B1-ABE8-6AF844D20EE4}" type="pres">
      <dgm:prSet presAssocID="{1285FB21-8219-49CA-83E9-521834C062B7}" presName="Name9" presStyleLbl="parChTrans1D2" presStyleIdx="3" presStyleCnt="6"/>
      <dgm:spPr/>
      <dgm:t>
        <a:bodyPr/>
        <a:lstStyle/>
        <a:p>
          <a:endParaRPr lang="ru-RU"/>
        </a:p>
      </dgm:t>
    </dgm:pt>
    <dgm:pt modelId="{E6D84A27-CA7A-4D29-A137-2DE792C17F6C}" type="pres">
      <dgm:prSet presAssocID="{1285FB21-8219-49CA-83E9-521834C062B7}" presName="connTx" presStyleLbl="parChTrans1D2" presStyleIdx="3" presStyleCnt="6"/>
      <dgm:spPr/>
      <dgm:t>
        <a:bodyPr/>
        <a:lstStyle/>
        <a:p>
          <a:endParaRPr lang="ru-RU"/>
        </a:p>
      </dgm:t>
    </dgm:pt>
    <dgm:pt modelId="{0A673F43-345E-429B-8CB0-A1B783EEC86A}" type="pres">
      <dgm:prSet presAssocID="{E7CB664F-CA8E-483A-ACEC-4B2EBC954819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C5979E-377E-4CE5-B529-8199BA9BD65F}" type="pres">
      <dgm:prSet presAssocID="{C816A4B0-D1C8-4692-8C56-ED2D1B29B7F7}" presName="Name9" presStyleLbl="parChTrans1D2" presStyleIdx="4" presStyleCnt="6"/>
      <dgm:spPr/>
      <dgm:t>
        <a:bodyPr/>
        <a:lstStyle/>
        <a:p>
          <a:endParaRPr lang="ru-RU"/>
        </a:p>
      </dgm:t>
    </dgm:pt>
    <dgm:pt modelId="{8AB66ED2-1364-4E62-B4E4-45918D680555}" type="pres">
      <dgm:prSet presAssocID="{C816A4B0-D1C8-4692-8C56-ED2D1B29B7F7}" presName="connTx" presStyleLbl="parChTrans1D2" presStyleIdx="4" presStyleCnt="6"/>
      <dgm:spPr/>
      <dgm:t>
        <a:bodyPr/>
        <a:lstStyle/>
        <a:p>
          <a:endParaRPr lang="ru-RU"/>
        </a:p>
      </dgm:t>
    </dgm:pt>
    <dgm:pt modelId="{51E91354-FFD1-47D2-A656-453C632BA4C5}" type="pres">
      <dgm:prSet presAssocID="{4028D6D0-F44C-42D1-B03D-086C1C3F2EFF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5BC7B7-B518-4A37-919F-4B2342F07A4F}" type="pres">
      <dgm:prSet presAssocID="{0D6A9610-280C-40C3-B193-4ED222F1886A}" presName="Name9" presStyleLbl="parChTrans1D2" presStyleIdx="5" presStyleCnt="6"/>
      <dgm:spPr/>
      <dgm:t>
        <a:bodyPr/>
        <a:lstStyle/>
        <a:p>
          <a:endParaRPr lang="ru-RU"/>
        </a:p>
      </dgm:t>
    </dgm:pt>
    <dgm:pt modelId="{CE078535-0E96-45AE-9EC1-99BE50941C35}" type="pres">
      <dgm:prSet presAssocID="{0D6A9610-280C-40C3-B193-4ED222F1886A}" presName="connTx" presStyleLbl="parChTrans1D2" presStyleIdx="5" presStyleCnt="6"/>
      <dgm:spPr/>
      <dgm:t>
        <a:bodyPr/>
        <a:lstStyle/>
        <a:p>
          <a:endParaRPr lang="ru-RU"/>
        </a:p>
      </dgm:t>
    </dgm:pt>
    <dgm:pt modelId="{A275DABC-CE28-4AD0-80CC-1E412C5EEAEB}" type="pres">
      <dgm:prSet presAssocID="{73354DB2-5EED-40AA-9D44-3ED00267F076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AD8C3BB-0B5E-4EA1-A204-651C7FA28B01}" type="presOf" srcId="{73354DB2-5EED-40AA-9D44-3ED00267F076}" destId="{A275DABC-CE28-4AD0-80CC-1E412C5EEAEB}" srcOrd="0" destOrd="0" presId="urn:microsoft.com/office/officeart/2005/8/layout/radial1"/>
    <dgm:cxn modelId="{B00C3673-2AC2-4205-9210-21E9127AE204}" srcId="{2ECB5F47-E69F-4308-BA2B-A6AC2D188C58}" destId="{7FEB71FC-0930-492A-A92C-428A547A3417}" srcOrd="2" destOrd="0" parTransId="{2790EF99-A3A4-465F-A3E1-4A1805CB5B5F}" sibTransId="{8BFF2FBC-1542-4439-930A-567D97AFA246}"/>
    <dgm:cxn modelId="{B87753E9-2D4D-424C-9F1C-4A03B2C6AA96}" type="presOf" srcId="{1369416A-1D61-4A29-A4E5-6D0AE5FA9946}" destId="{FDB6F263-1385-4C77-B982-8B8D11889B16}" srcOrd="0" destOrd="0" presId="urn:microsoft.com/office/officeart/2005/8/layout/radial1"/>
    <dgm:cxn modelId="{77FAEDFB-B73A-40F8-B9F5-766A321BE2CE}" srcId="{2ECB5F47-E69F-4308-BA2B-A6AC2D188C58}" destId="{73354DB2-5EED-40AA-9D44-3ED00267F076}" srcOrd="5" destOrd="0" parTransId="{0D6A9610-280C-40C3-B193-4ED222F1886A}" sibTransId="{8D241418-B2DD-4E90-884B-3B09D33BA6C4}"/>
    <dgm:cxn modelId="{4618C32E-1F85-4C48-ABD5-BB2B44223BD8}" srcId="{2ECB5F47-E69F-4308-BA2B-A6AC2D188C58}" destId="{E7CB664F-CA8E-483A-ACEC-4B2EBC954819}" srcOrd="3" destOrd="0" parTransId="{1285FB21-8219-49CA-83E9-521834C062B7}" sibTransId="{1111B688-BF2F-4C51-AB34-C1DECE9DE05B}"/>
    <dgm:cxn modelId="{DEC10F37-C7D7-405C-915F-128E286A23C8}" type="presOf" srcId="{7FEB71FC-0930-492A-A92C-428A547A3417}" destId="{F4EA3257-DCCC-4B41-B01E-E2F42FC35296}" srcOrd="0" destOrd="0" presId="urn:microsoft.com/office/officeart/2005/8/layout/radial1"/>
    <dgm:cxn modelId="{BA8A516B-AB77-489B-A70C-8900D7AF7D24}" type="presOf" srcId="{C816A4B0-D1C8-4692-8C56-ED2D1B29B7F7}" destId="{8AB66ED2-1364-4E62-B4E4-45918D680555}" srcOrd="1" destOrd="0" presId="urn:microsoft.com/office/officeart/2005/8/layout/radial1"/>
    <dgm:cxn modelId="{3988DA5A-0231-477A-BB69-BF06AEDB8982}" type="presOf" srcId="{2F8FCA50-5DC1-4176-AB67-AA16E44C549C}" destId="{A4A00E58-C31D-4E70-9880-E046A876022E}" srcOrd="0" destOrd="0" presId="urn:microsoft.com/office/officeart/2005/8/layout/radial1"/>
    <dgm:cxn modelId="{D0AB4545-060B-4A44-887B-0A7829B0443D}" type="presOf" srcId="{1285FB21-8219-49CA-83E9-521834C062B7}" destId="{E6D84A27-CA7A-4D29-A137-2DE792C17F6C}" srcOrd="1" destOrd="0" presId="urn:microsoft.com/office/officeart/2005/8/layout/radial1"/>
    <dgm:cxn modelId="{62F85C9B-FEE2-4032-9BC1-3DA758A558E2}" type="presOf" srcId="{2790EF99-A3A4-465F-A3E1-4A1805CB5B5F}" destId="{71462C6D-3043-438D-91C2-1303708B352F}" srcOrd="1" destOrd="0" presId="urn:microsoft.com/office/officeart/2005/8/layout/radial1"/>
    <dgm:cxn modelId="{D22A865E-76A5-4475-8D4D-8C3490FE336F}" srcId="{2ECB5F47-E69F-4308-BA2B-A6AC2D188C58}" destId="{4028D6D0-F44C-42D1-B03D-086C1C3F2EFF}" srcOrd="4" destOrd="0" parTransId="{C816A4B0-D1C8-4692-8C56-ED2D1B29B7F7}" sibTransId="{2CC5D482-643E-4246-8C05-D237FB3188D1}"/>
    <dgm:cxn modelId="{CCEEAF91-710D-4C53-AD0E-990B84007408}" type="presOf" srcId="{C11702B1-489B-4D3F-9C5A-E05C5DEF6875}" destId="{DEF25977-3FDC-46E8-955C-2AEFB5B05E23}" srcOrd="1" destOrd="0" presId="urn:microsoft.com/office/officeart/2005/8/layout/radial1"/>
    <dgm:cxn modelId="{35C2C623-1A23-42D6-BA6D-DDF181CC38EA}" type="presOf" srcId="{0D6A9610-280C-40C3-B193-4ED222F1886A}" destId="{CE078535-0E96-45AE-9EC1-99BE50941C35}" srcOrd="1" destOrd="0" presId="urn:microsoft.com/office/officeart/2005/8/layout/radial1"/>
    <dgm:cxn modelId="{DF607139-F171-4EF3-9CFC-AC6B81A1749F}" srcId="{2F8FCA50-5DC1-4176-AB67-AA16E44C549C}" destId="{2ECB5F47-E69F-4308-BA2B-A6AC2D188C58}" srcOrd="0" destOrd="0" parTransId="{A5F3A482-AAAE-4A77-9D03-A8BC64FCAF07}" sibTransId="{ECB8EDF2-2413-4EF4-911E-33DEB5B5422E}"/>
    <dgm:cxn modelId="{C437EDE8-5342-4137-ABAB-F78550D4638F}" srcId="{2ECB5F47-E69F-4308-BA2B-A6AC2D188C58}" destId="{EC1A01BB-CAD6-49A1-97F4-5458FEB09514}" srcOrd="0" destOrd="0" parTransId="{32DA42B7-0E25-4A19-BE96-29EA61C69F86}" sibTransId="{3A993414-EC95-4365-B7DE-CB4ADB946176}"/>
    <dgm:cxn modelId="{B503E8B6-35F4-47DF-97D5-75744BC31075}" type="presOf" srcId="{32DA42B7-0E25-4A19-BE96-29EA61C69F86}" destId="{582733B9-88A6-46A8-B097-ADF9DC25F085}" srcOrd="1" destOrd="0" presId="urn:microsoft.com/office/officeart/2005/8/layout/radial1"/>
    <dgm:cxn modelId="{891AB085-889D-4F90-B23C-66AFC25FAB1D}" type="presOf" srcId="{2ECB5F47-E69F-4308-BA2B-A6AC2D188C58}" destId="{2150A089-02E2-4605-B122-F10E63E74257}" srcOrd="0" destOrd="0" presId="urn:microsoft.com/office/officeart/2005/8/layout/radial1"/>
    <dgm:cxn modelId="{4B40D114-B790-412E-A314-DE554DF608C0}" srcId="{2ECB5F47-E69F-4308-BA2B-A6AC2D188C58}" destId="{1369416A-1D61-4A29-A4E5-6D0AE5FA9946}" srcOrd="1" destOrd="0" parTransId="{C11702B1-489B-4D3F-9C5A-E05C5DEF6875}" sibTransId="{8A8A5E87-936C-4294-B963-FCC6AF918C75}"/>
    <dgm:cxn modelId="{8BCE603A-7904-4357-B515-0444462ED207}" type="presOf" srcId="{C11702B1-489B-4D3F-9C5A-E05C5DEF6875}" destId="{0B50CE20-8127-473D-B9D1-F641AEF4E0CD}" srcOrd="0" destOrd="0" presId="urn:microsoft.com/office/officeart/2005/8/layout/radial1"/>
    <dgm:cxn modelId="{B4EB4971-EB6B-4AFD-972F-59EE4BA5FA68}" type="presOf" srcId="{4028D6D0-F44C-42D1-B03D-086C1C3F2EFF}" destId="{51E91354-FFD1-47D2-A656-453C632BA4C5}" srcOrd="0" destOrd="0" presId="urn:microsoft.com/office/officeart/2005/8/layout/radial1"/>
    <dgm:cxn modelId="{497302EE-3235-4B26-B7B0-3E9B2F57EDBA}" type="presOf" srcId="{2790EF99-A3A4-465F-A3E1-4A1805CB5B5F}" destId="{1531B33E-F44F-4222-AF6C-19CC45CC9A8E}" srcOrd="0" destOrd="0" presId="urn:microsoft.com/office/officeart/2005/8/layout/radial1"/>
    <dgm:cxn modelId="{8F3F2C31-4560-41BA-8E3E-A519C08DF757}" type="presOf" srcId="{32DA42B7-0E25-4A19-BE96-29EA61C69F86}" destId="{B0803D55-6242-40A0-B902-28B3CC9A7509}" srcOrd="0" destOrd="0" presId="urn:microsoft.com/office/officeart/2005/8/layout/radial1"/>
    <dgm:cxn modelId="{049E8418-F7E5-4CEF-8B3A-4B3CF5879B47}" type="presOf" srcId="{EC1A01BB-CAD6-49A1-97F4-5458FEB09514}" destId="{21E717E5-1EAE-4DD2-A66C-04C7D5A3BD33}" srcOrd="0" destOrd="0" presId="urn:microsoft.com/office/officeart/2005/8/layout/radial1"/>
    <dgm:cxn modelId="{4639D9F8-9696-4561-A185-1CFACB87A556}" type="presOf" srcId="{C816A4B0-D1C8-4692-8C56-ED2D1B29B7F7}" destId="{78C5979E-377E-4CE5-B529-8199BA9BD65F}" srcOrd="0" destOrd="0" presId="urn:microsoft.com/office/officeart/2005/8/layout/radial1"/>
    <dgm:cxn modelId="{77CD1122-5412-4BAD-9C1C-6478D668BD8C}" type="presOf" srcId="{E7CB664F-CA8E-483A-ACEC-4B2EBC954819}" destId="{0A673F43-345E-429B-8CB0-A1B783EEC86A}" srcOrd="0" destOrd="0" presId="urn:microsoft.com/office/officeart/2005/8/layout/radial1"/>
    <dgm:cxn modelId="{9B788EF3-B202-45A1-9502-C333EF0E0B58}" type="presOf" srcId="{0D6A9610-280C-40C3-B193-4ED222F1886A}" destId="{425BC7B7-B518-4A37-919F-4B2342F07A4F}" srcOrd="0" destOrd="0" presId="urn:microsoft.com/office/officeart/2005/8/layout/radial1"/>
    <dgm:cxn modelId="{68D80875-92AC-45A3-8316-55EE781F9150}" type="presOf" srcId="{1285FB21-8219-49CA-83E9-521834C062B7}" destId="{8926F1A0-772F-47B1-ABE8-6AF844D20EE4}" srcOrd="0" destOrd="0" presId="urn:microsoft.com/office/officeart/2005/8/layout/radial1"/>
    <dgm:cxn modelId="{E63698D8-D564-4295-AAC8-92D8B2490FF5}" type="presParOf" srcId="{A4A00E58-C31D-4E70-9880-E046A876022E}" destId="{2150A089-02E2-4605-B122-F10E63E74257}" srcOrd="0" destOrd="0" presId="urn:microsoft.com/office/officeart/2005/8/layout/radial1"/>
    <dgm:cxn modelId="{79B88E0A-8C92-4830-B870-D3277CC65E92}" type="presParOf" srcId="{A4A00E58-C31D-4E70-9880-E046A876022E}" destId="{B0803D55-6242-40A0-B902-28B3CC9A7509}" srcOrd="1" destOrd="0" presId="urn:microsoft.com/office/officeart/2005/8/layout/radial1"/>
    <dgm:cxn modelId="{613B09AF-692F-41B6-9B93-EC9E2FD611AA}" type="presParOf" srcId="{B0803D55-6242-40A0-B902-28B3CC9A7509}" destId="{582733B9-88A6-46A8-B097-ADF9DC25F085}" srcOrd="0" destOrd="0" presId="urn:microsoft.com/office/officeart/2005/8/layout/radial1"/>
    <dgm:cxn modelId="{212573A6-8784-419D-9B88-CBDF970C1C89}" type="presParOf" srcId="{A4A00E58-C31D-4E70-9880-E046A876022E}" destId="{21E717E5-1EAE-4DD2-A66C-04C7D5A3BD33}" srcOrd="2" destOrd="0" presId="urn:microsoft.com/office/officeart/2005/8/layout/radial1"/>
    <dgm:cxn modelId="{AA0C0470-508F-4D43-976D-2DA9EB01CF28}" type="presParOf" srcId="{A4A00E58-C31D-4E70-9880-E046A876022E}" destId="{0B50CE20-8127-473D-B9D1-F641AEF4E0CD}" srcOrd="3" destOrd="0" presId="urn:microsoft.com/office/officeart/2005/8/layout/radial1"/>
    <dgm:cxn modelId="{5A3AB22F-8A42-4AA4-8AC7-B5B5AE80B088}" type="presParOf" srcId="{0B50CE20-8127-473D-B9D1-F641AEF4E0CD}" destId="{DEF25977-3FDC-46E8-955C-2AEFB5B05E23}" srcOrd="0" destOrd="0" presId="urn:microsoft.com/office/officeart/2005/8/layout/radial1"/>
    <dgm:cxn modelId="{DE4B80A0-84C4-4172-86EC-A340F0CE2140}" type="presParOf" srcId="{A4A00E58-C31D-4E70-9880-E046A876022E}" destId="{FDB6F263-1385-4C77-B982-8B8D11889B16}" srcOrd="4" destOrd="0" presId="urn:microsoft.com/office/officeart/2005/8/layout/radial1"/>
    <dgm:cxn modelId="{0174C3A7-3C58-4E97-AFEF-6434DFD5D7F2}" type="presParOf" srcId="{A4A00E58-C31D-4E70-9880-E046A876022E}" destId="{1531B33E-F44F-4222-AF6C-19CC45CC9A8E}" srcOrd="5" destOrd="0" presId="urn:microsoft.com/office/officeart/2005/8/layout/radial1"/>
    <dgm:cxn modelId="{A394EF06-1A0B-48C9-97B0-9F8ABCFEC873}" type="presParOf" srcId="{1531B33E-F44F-4222-AF6C-19CC45CC9A8E}" destId="{71462C6D-3043-438D-91C2-1303708B352F}" srcOrd="0" destOrd="0" presId="urn:microsoft.com/office/officeart/2005/8/layout/radial1"/>
    <dgm:cxn modelId="{4C150277-7BD5-44C1-B06B-7F0F7ACB25EF}" type="presParOf" srcId="{A4A00E58-C31D-4E70-9880-E046A876022E}" destId="{F4EA3257-DCCC-4B41-B01E-E2F42FC35296}" srcOrd="6" destOrd="0" presId="urn:microsoft.com/office/officeart/2005/8/layout/radial1"/>
    <dgm:cxn modelId="{A984E403-BAB4-4AC5-AE2C-85E95750957B}" type="presParOf" srcId="{A4A00E58-C31D-4E70-9880-E046A876022E}" destId="{8926F1A0-772F-47B1-ABE8-6AF844D20EE4}" srcOrd="7" destOrd="0" presId="urn:microsoft.com/office/officeart/2005/8/layout/radial1"/>
    <dgm:cxn modelId="{65C2017B-DEF5-487B-9C41-73E4D8478349}" type="presParOf" srcId="{8926F1A0-772F-47B1-ABE8-6AF844D20EE4}" destId="{E6D84A27-CA7A-4D29-A137-2DE792C17F6C}" srcOrd="0" destOrd="0" presId="urn:microsoft.com/office/officeart/2005/8/layout/radial1"/>
    <dgm:cxn modelId="{3EA07977-07A2-4B6C-A84C-242A8884A8B7}" type="presParOf" srcId="{A4A00E58-C31D-4E70-9880-E046A876022E}" destId="{0A673F43-345E-429B-8CB0-A1B783EEC86A}" srcOrd="8" destOrd="0" presId="urn:microsoft.com/office/officeart/2005/8/layout/radial1"/>
    <dgm:cxn modelId="{AA6CFD0A-9017-4F58-9D41-1E8034962BCE}" type="presParOf" srcId="{A4A00E58-C31D-4E70-9880-E046A876022E}" destId="{78C5979E-377E-4CE5-B529-8199BA9BD65F}" srcOrd="9" destOrd="0" presId="urn:microsoft.com/office/officeart/2005/8/layout/radial1"/>
    <dgm:cxn modelId="{3BB70558-B2B5-4C2B-88F2-BA300772656A}" type="presParOf" srcId="{78C5979E-377E-4CE5-B529-8199BA9BD65F}" destId="{8AB66ED2-1364-4E62-B4E4-45918D680555}" srcOrd="0" destOrd="0" presId="urn:microsoft.com/office/officeart/2005/8/layout/radial1"/>
    <dgm:cxn modelId="{85DDBA4B-A199-4852-B793-82655CDB0FC2}" type="presParOf" srcId="{A4A00E58-C31D-4E70-9880-E046A876022E}" destId="{51E91354-FFD1-47D2-A656-453C632BA4C5}" srcOrd="10" destOrd="0" presId="urn:microsoft.com/office/officeart/2005/8/layout/radial1"/>
    <dgm:cxn modelId="{8DFD029E-7BE7-4F57-BCEF-E164511E4F4D}" type="presParOf" srcId="{A4A00E58-C31D-4E70-9880-E046A876022E}" destId="{425BC7B7-B518-4A37-919F-4B2342F07A4F}" srcOrd="11" destOrd="0" presId="urn:microsoft.com/office/officeart/2005/8/layout/radial1"/>
    <dgm:cxn modelId="{871EA668-EACB-48BF-ADBF-86E4A35B4FD5}" type="presParOf" srcId="{425BC7B7-B518-4A37-919F-4B2342F07A4F}" destId="{CE078535-0E96-45AE-9EC1-99BE50941C35}" srcOrd="0" destOrd="0" presId="urn:microsoft.com/office/officeart/2005/8/layout/radial1"/>
    <dgm:cxn modelId="{5CCD1898-0458-47A0-9FA7-EA086ADB2CFC}" type="presParOf" srcId="{A4A00E58-C31D-4E70-9880-E046A876022E}" destId="{A275DABC-CE28-4AD0-80CC-1E412C5EEAEB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31D4DAD-6609-4170-A133-22B29375BEB6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9EFDC8-9872-49B5-AE62-178E376525EE}">
      <dgm:prSet phldrT="[Текст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1800" dirty="0" smtClean="0">
              <a:solidFill>
                <a:schemeClr val="accent2">
                  <a:lumMod val="75000"/>
                </a:schemeClr>
              </a:solidFill>
              <a:latin typeface="Arial Black" pitchFamily="34" charset="0"/>
            </a:rPr>
            <a:t>1 группа </a:t>
          </a:r>
        </a:p>
        <a:p>
          <a:r>
            <a:rPr lang="ru-RU" sz="1600" dirty="0" smtClean="0">
              <a:latin typeface="Arial Black" pitchFamily="34" charset="0"/>
            </a:rPr>
            <a:t>методы формирования сознания личности (взглядов, оценок) – единство сознания и поведения</a:t>
          </a:r>
          <a:endParaRPr lang="ru-RU" sz="1600" dirty="0">
            <a:latin typeface="Arial Black" pitchFamily="34" charset="0"/>
          </a:endParaRPr>
        </a:p>
      </dgm:t>
    </dgm:pt>
    <dgm:pt modelId="{FF51EE89-2BFD-40AA-8E07-2D339254E6B6}" type="parTrans" cxnId="{2FA343C1-B430-4EBE-8F82-F51ECD77BCF1}">
      <dgm:prSet/>
      <dgm:spPr/>
      <dgm:t>
        <a:bodyPr/>
        <a:lstStyle/>
        <a:p>
          <a:endParaRPr lang="ru-RU"/>
        </a:p>
      </dgm:t>
    </dgm:pt>
    <dgm:pt modelId="{E83B503B-D987-41C0-B43F-D84A8AED91C1}" type="sibTrans" cxnId="{2FA343C1-B430-4EBE-8F82-F51ECD77BCF1}">
      <dgm:prSet/>
      <dgm:spPr/>
      <dgm:t>
        <a:bodyPr/>
        <a:lstStyle/>
        <a:p>
          <a:endParaRPr lang="ru-RU"/>
        </a:p>
      </dgm:t>
    </dgm:pt>
    <dgm:pt modelId="{3E34CBA5-32AA-4CB7-A235-1CC01C2A3799}">
      <dgm:prSet phldrT="[Текст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1800" dirty="0" smtClean="0">
              <a:solidFill>
                <a:schemeClr val="accent2">
                  <a:lumMod val="75000"/>
                </a:schemeClr>
              </a:solidFill>
              <a:latin typeface="Arial Black" pitchFamily="34" charset="0"/>
            </a:rPr>
            <a:t>4 группа  </a:t>
          </a:r>
        </a:p>
        <a:p>
          <a:r>
            <a:rPr lang="ru-RU" sz="1600" dirty="0" smtClean="0">
              <a:latin typeface="Arial Black" pitchFamily="34" charset="0"/>
            </a:rPr>
            <a:t>методы контроля, самоконтроля самооценки</a:t>
          </a:r>
          <a:endParaRPr lang="ru-RU" sz="1600" dirty="0">
            <a:latin typeface="Arial Black" pitchFamily="34" charset="0"/>
          </a:endParaRPr>
        </a:p>
      </dgm:t>
    </dgm:pt>
    <dgm:pt modelId="{3360B79B-1338-4A6D-9B1F-23716A1274CE}" type="parTrans" cxnId="{0B443110-7CEF-40C1-A5A1-C477E9F42374}">
      <dgm:prSet/>
      <dgm:spPr/>
      <dgm:t>
        <a:bodyPr/>
        <a:lstStyle/>
        <a:p>
          <a:endParaRPr lang="ru-RU"/>
        </a:p>
      </dgm:t>
    </dgm:pt>
    <dgm:pt modelId="{82471C31-99DE-4415-B850-5B109F13E037}" type="sibTrans" cxnId="{0B443110-7CEF-40C1-A5A1-C477E9F42374}">
      <dgm:prSet/>
      <dgm:spPr/>
      <dgm:t>
        <a:bodyPr/>
        <a:lstStyle/>
        <a:p>
          <a:endParaRPr lang="ru-RU"/>
        </a:p>
      </dgm:t>
    </dgm:pt>
    <dgm:pt modelId="{72C2B5CA-BE06-4099-B5D6-DE0B224A709D}">
      <dgm:prSet phldrT="[Текст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1800" dirty="0" smtClean="0">
              <a:solidFill>
                <a:schemeClr val="accent2">
                  <a:lumMod val="75000"/>
                </a:schemeClr>
              </a:solidFill>
              <a:latin typeface="Arial Black" pitchFamily="34" charset="0"/>
            </a:rPr>
            <a:t>3 группа </a:t>
          </a:r>
        </a:p>
        <a:p>
          <a:r>
            <a:rPr lang="ru-RU" sz="1600" dirty="0" smtClean="0">
              <a:latin typeface="Arial Black" pitchFamily="34" charset="0"/>
            </a:rPr>
            <a:t>методы стимулирования деятельности и поведения отражают </a:t>
          </a:r>
          <a:r>
            <a:rPr lang="ru-RU" sz="1600" dirty="0" err="1" smtClean="0">
              <a:latin typeface="Arial Black" pitchFamily="34" charset="0"/>
            </a:rPr>
            <a:t>потребностно-мотивационный</a:t>
          </a:r>
          <a:r>
            <a:rPr lang="ru-RU" sz="1600" dirty="0" smtClean="0">
              <a:latin typeface="Arial Black" pitchFamily="34" charset="0"/>
            </a:rPr>
            <a:t> компонент</a:t>
          </a:r>
          <a:endParaRPr lang="ru-RU" sz="1600" dirty="0">
            <a:latin typeface="Arial Black" pitchFamily="34" charset="0"/>
          </a:endParaRPr>
        </a:p>
      </dgm:t>
    </dgm:pt>
    <dgm:pt modelId="{7548723A-243C-459C-BC84-48E3CBC94529}" type="parTrans" cxnId="{82FD1DD2-B0C7-4720-824D-E7FB61541431}">
      <dgm:prSet/>
      <dgm:spPr/>
      <dgm:t>
        <a:bodyPr/>
        <a:lstStyle/>
        <a:p>
          <a:endParaRPr lang="ru-RU"/>
        </a:p>
      </dgm:t>
    </dgm:pt>
    <dgm:pt modelId="{0CFBE886-E98C-49C7-BDA4-EF897A7C5AA9}" type="sibTrans" cxnId="{82FD1DD2-B0C7-4720-824D-E7FB61541431}">
      <dgm:prSet/>
      <dgm:spPr/>
      <dgm:t>
        <a:bodyPr/>
        <a:lstStyle/>
        <a:p>
          <a:endParaRPr lang="ru-RU"/>
        </a:p>
      </dgm:t>
    </dgm:pt>
    <dgm:pt modelId="{18950DF5-AAEE-4804-BC45-781BFE8A2FDD}">
      <dgm:prSet phldrT="[Текст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1800" dirty="0" smtClean="0">
              <a:solidFill>
                <a:schemeClr val="accent2">
                  <a:lumMod val="75000"/>
                </a:schemeClr>
              </a:solidFill>
              <a:latin typeface="Arial Black" pitchFamily="34" charset="0"/>
            </a:rPr>
            <a:t>2 группа </a:t>
          </a:r>
        </a:p>
        <a:p>
          <a:r>
            <a:rPr lang="ru-RU" sz="1600" dirty="0" smtClean="0">
              <a:latin typeface="Arial Black" pitchFamily="34" charset="0"/>
            </a:rPr>
            <a:t>методы организации деятельности, опыта поведения – формирование личности в деятельности</a:t>
          </a:r>
          <a:endParaRPr lang="ru-RU" sz="1600" dirty="0">
            <a:latin typeface="Arial Black" pitchFamily="34" charset="0"/>
          </a:endParaRPr>
        </a:p>
      </dgm:t>
    </dgm:pt>
    <dgm:pt modelId="{C05F12E7-355E-4989-8424-67717B162DB0}" type="parTrans" cxnId="{B40B8921-4F45-4834-A1A9-5884C02FDE59}">
      <dgm:prSet/>
      <dgm:spPr/>
      <dgm:t>
        <a:bodyPr/>
        <a:lstStyle/>
        <a:p>
          <a:endParaRPr lang="ru-RU"/>
        </a:p>
      </dgm:t>
    </dgm:pt>
    <dgm:pt modelId="{ADD9D5C2-2185-4C86-AC1E-62F21055D475}" type="sibTrans" cxnId="{B40B8921-4F45-4834-A1A9-5884C02FDE59}">
      <dgm:prSet/>
      <dgm:spPr/>
      <dgm:t>
        <a:bodyPr/>
        <a:lstStyle/>
        <a:p>
          <a:endParaRPr lang="ru-RU"/>
        </a:p>
      </dgm:t>
    </dgm:pt>
    <dgm:pt modelId="{1EA03042-3E08-4609-991B-B6A5EC6147A4}" type="pres">
      <dgm:prSet presAssocID="{A31D4DAD-6609-4170-A133-22B29375BEB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D7920A8-0BFF-4768-B786-0ADA585EAA79}" type="pres">
      <dgm:prSet presAssocID="{089EFDC8-9872-49B5-AE62-178E376525E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C3C805-1F2B-4D02-A62D-E5A3C554C9BD}" type="pres">
      <dgm:prSet presAssocID="{E83B503B-D987-41C0-B43F-D84A8AED91C1}" presName="sibTrans" presStyleCnt="0"/>
      <dgm:spPr/>
    </dgm:pt>
    <dgm:pt modelId="{F98AC2F1-F6E6-4B64-BFCB-7703E19CABFE}" type="pres">
      <dgm:prSet presAssocID="{18950DF5-AAEE-4804-BC45-781BFE8A2FDD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091501-E283-4954-A428-36116826B982}" type="pres">
      <dgm:prSet presAssocID="{ADD9D5C2-2185-4C86-AC1E-62F21055D475}" presName="sibTrans" presStyleCnt="0"/>
      <dgm:spPr/>
    </dgm:pt>
    <dgm:pt modelId="{6CAB2C29-05B9-4757-ABAB-47ADEE18C8D3}" type="pres">
      <dgm:prSet presAssocID="{72C2B5CA-BE06-4099-B5D6-DE0B224A709D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C51F15-3B4A-45B7-9D6E-3B186F29B8F4}" type="pres">
      <dgm:prSet presAssocID="{0CFBE886-E98C-49C7-BDA4-EF897A7C5AA9}" presName="sibTrans" presStyleCnt="0"/>
      <dgm:spPr/>
    </dgm:pt>
    <dgm:pt modelId="{8A97B674-FD37-4CD7-9028-3506B00B1478}" type="pres">
      <dgm:prSet presAssocID="{3E34CBA5-32AA-4CB7-A235-1CC01C2A3799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FA343C1-B430-4EBE-8F82-F51ECD77BCF1}" srcId="{A31D4DAD-6609-4170-A133-22B29375BEB6}" destId="{089EFDC8-9872-49B5-AE62-178E376525EE}" srcOrd="0" destOrd="0" parTransId="{FF51EE89-2BFD-40AA-8E07-2D339254E6B6}" sibTransId="{E83B503B-D987-41C0-B43F-D84A8AED91C1}"/>
    <dgm:cxn modelId="{D23F1156-287F-4734-8B2A-3EC58C95171C}" type="presOf" srcId="{3E34CBA5-32AA-4CB7-A235-1CC01C2A3799}" destId="{8A97B674-FD37-4CD7-9028-3506B00B1478}" srcOrd="0" destOrd="0" presId="urn:microsoft.com/office/officeart/2005/8/layout/default"/>
    <dgm:cxn modelId="{268202C6-B8FA-4CD6-9228-60510FBC13A8}" type="presOf" srcId="{18950DF5-AAEE-4804-BC45-781BFE8A2FDD}" destId="{F98AC2F1-F6E6-4B64-BFCB-7703E19CABFE}" srcOrd="0" destOrd="0" presId="urn:microsoft.com/office/officeart/2005/8/layout/default"/>
    <dgm:cxn modelId="{3C333F9E-9F5D-4D0E-811D-E808EC37DD0D}" type="presOf" srcId="{72C2B5CA-BE06-4099-B5D6-DE0B224A709D}" destId="{6CAB2C29-05B9-4757-ABAB-47ADEE18C8D3}" srcOrd="0" destOrd="0" presId="urn:microsoft.com/office/officeart/2005/8/layout/default"/>
    <dgm:cxn modelId="{82FD1DD2-B0C7-4720-824D-E7FB61541431}" srcId="{A31D4DAD-6609-4170-A133-22B29375BEB6}" destId="{72C2B5CA-BE06-4099-B5D6-DE0B224A709D}" srcOrd="2" destOrd="0" parTransId="{7548723A-243C-459C-BC84-48E3CBC94529}" sibTransId="{0CFBE886-E98C-49C7-BDA4-EF897A7C5AA9}"/>
    <dgm:cxn modelId="{0B443110-7CEF-40C1-A5A1-C477E9F42374}" srcId="{A31D4DAD-6609-4170-A133-22B29375BEB6}" destId="{3E34CBA5-32AA-4CB7-A235-1CC01C2A3799}" srcOrd="3" destOrd="0" parTransId="{3360B79B-1338-4A6D-9B1F-23716A1274CE}" sibTransId="{82471C31-99DE-4415-B850-5B109F13E037}"/>
    <dgm:cxn modelId="{2129182A-74C0-44CA-A816-8CD1CECC4210}" type="presOf" srcId="{A31D4DAD-6609-4170-A133-22B29375BEB6}" destId="{1EA03042-3E08-4609-991B-B6A5EC6147A4}" srcOrd="0" destOrd="0" presId="urn:microsoft.com/office/officeart/2005/8/layout/default"/>
    <dgm:cxn modelId="{2CB0FEBA-B281-4CA8-B448-AD82A2B2AD1C}" type="presOf" srcId="{089EFDC8-9872-49B5-AE62-178E376525EE}" destId="{BD7920A8-0BFF-4768-B786-0ADA585EAA79}" srcOrd="0" destOrd="0" presId="urn:microsoft.com/office/officeart/2005/8/layout/default"/>
    <dgm:cxn modelId="{B40B8921-4F45-4834-A1A9-5884C02FDE59}" srcId="{A31D4DAD-6609-4170-A133-22B29375BEB6}" destId="{18950DF5-AAEE-4804-BC45-781BFE8A2FDD}" srcOrd="1" destOrd="0" parTransId="{C05F12E7-355E-4989-8424-67717B162DB0}" sibTransId="{ADD9D5C2-2185-4C86-AC1E-62F21055D475}"/>
    <dgm:cxn modelId="{5DADEC0F-02F6-4BFF-AD86-D51855530FAB}" type="presParOf" srcId="{1EA03042-3E08-4609-991B-B6A5EC6147A4}" destId="{BD7920A8-0BFF-4768-B786-0ADA585EAA79}" srcOrd="0" destOrd="0" presId="urn:microsoft.com/office/officeart/2005/8/layout/default"/>
    <dgm:cxn modelId="{1A056E22-28B9-4D95-9E20-E709F5612502}" type="presParOf" srcId="{1EA03042-3E08-4609-991B-B6A5EC6147A4}" destId="{31C3C805-1F2B-4D02-A62D-E5A3C554C9BD}" srcOrd="1" destOrd="0" presId="urn:microsoft.com/office/officeart/2005/8/layout/default"/>
    <dgm:cxn modelId="{82722469-EA45-40AC-B294-44528FAC8665}" type="presParOf" srcId="{1EA03042-3E08-4609-991B-B6A5EC6147A4}" destId="{F98AC2F1-F6E6-4B64-BFCB-7703E19CABFE}" srcOrd="2" destOrd="0" presId="urn:microsoft.com/office/officeart/2005/8/layout/default"/>
    <dgm:cxn modelId="{7DD2A588-FC62-481F-9464-1481CF891A78}" type="presParOf" srcId="{1EA03042-3E08-4609-991B-B6A5EC6147A4}" destId="{9D091501-E283-4954-A428-36116826B982}" srcOrd="3" destOrd="0" presId="urn:microsoft.com/office/officeart/2005/8/layout/default"/>
    <dgm:cxn modelId="{2FABFB27-BC73-4E7A-8AE1-70735C5F17E0}" type="presParOf" srcId="{1EA03042-3E08-4609-991B-B6A5EC6147A4}" destId="{6CAB2C29-05B9-4757-ABAB-47ADEE18C8D3}" srcOrd="4" destOrd="0" presId="urn:microsoft.com/office/officeart/2005/8/layout/default"/>
    <dgm:cxn modelId="{26762311-CE0B-4D8B-811C-520695224EC3}" type="presParOf" srcId="{1EA03042-3E08-4609-991B-B6A5EC6147A4}" destId="{A1C51F15-3B4A-45B7-9D6E-3B186F29B8F4}" srcOrd="5" destOrd="0" presId="urn:microsoft.com/office/officeart/2005/8/layout/default"/>
    <dgm:cxn modelId="{44657C27-A0B3-40AE-BA1B-5BE566905750}" type="presParOf" srcId="{1EA03042-3E08-4609-991B-B6A5EC6147A4}" destId="{8A97B674-FD37-4CD7-9028-3506B00B1478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5EB82BA-7336-47FA-B547-A2CCCF60C8ED}" type="doc">
      <dgm:prSet loTypeId="urn:microsoft.com/office/officeart/2005/8/layout/default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43276BAF-3E52-4458-AB68-DCED900818CA}">
      <dgm:prSet phldrT="[Текст]"/>
      <dgm:spPr/>
      <dgm:t>
        <a:bodyPr/>
        <a:lstStyle/>
        <a:p>
          <a:r>
            <a:rPr lang="ru-RU" dirty="0" smtClean="0">
              <a:latin typeface="Arial Black" pitchFamily="34" charset="0"/>
            </a:rPr>
            <a:t>Виды деятельности (труд, игра)</a:t>
          </a:r>
          <a:endParaRPr lang="ru-RU" dirty="0">
            <a:latin typeface="Arial Black" pitchFamily="34" charset="0"/>
          </a:endParaRPr>
        </a:p>
      </dgm:t>
    </dgm:pt>
    <dgm:pt modelId="{2DBBBEC7-E3D6-4887-A503-8775053968BC}" type="parTrans" cxnId="{08FE4CF2-C3B9-4721-AE80-1AC83D55270F}">
      <dgm:prSet/>
      <dgm:spPr/>
      <dgm:t>
        <a:bodyPr/>
        <a:lstStyle/>
        <a:p>
          <a:endParaRPr lang="ru-RU"/>
        </a:p>
      </dgm:t>
    </dgm:pt>
    <dgm:pt modelId="{ED9032CF-F3C9-4316-83DA-278223D36931}" type="sibTrans" cxnId="{08FE4CF2-C3B9-4721-AE80-1AC83D55270F}">
      <dgm:prSet/>
      <dgm:spPr/>
      <dgm:t>
        <a:bodyPr/>
        <a:lstStyle/>
        <a:p>
          <a:endParaRPr lang="ru-RU"/>
        </a:p>
      </dgm:t>
    </dgm:pt>
    <dgm:pt modelId="{1B37393D-513D-4447-9A20-49A8F3C99499}">
      <dgm:prSet phldrT="[Текст]"/>
      <dgm:spPr/>
      <dgm:t>
        <a:bodyPr/>
        <a:lstStyle/>
        <a:p>
          <a:r>
            <a:rPr lang="ru-RU" dirty="0" smtClean="0">
              <a:latin typeface="Arial Black" pitchFamily="34" charset="0"/>
            </a:rPr>
            <a:t>Предметы, вещи, игрушки, ЭВМ</a:t>
          </a:r>
          <a:endParaRPr lang="ru-RU" dirty="0">
            <a:latin typeface="Arial Black" pitchFamily="34" charset="0"/>
          </a:endParaRPr>
        </a:p>
      </dgm:t>
    </dgm:pt>
    <dgm:pt modelId="{C0FD1114-818E-4BFD-992B-647A8E8C2592}" type="parTrans" cxnId="{21DFB156-8FDC-4B0B-BA44-D690F9A459A5}">
      <dgm:prSet/>
      <dgm:spPr/>
      <dgm:t>
        <a:bodyPr/>
        <a:lstStyle/>
        <a:p>
          <a:endParaRPr lang="ru-RU"/>
        </a:p>
      </dgm:t>
    </dgm:pt>
    <dgm:pt modelId="{FE5A3479-4DF2-4CF5-B99D-37E5AD1B093F}" type="sibTrans" cxnId="{21DFB156-8FDC-4B0B-BA44-D690F9A459A5}">
      <dgm:prSet/>
      <dgm:spPr/>
      <dgm:t>
        <a:bodyPr/>
        <a:lstStyle/>
        <a:p>
          <a:endParaRPr lang="ru-RU"/>
        </a:p>
      </dgm:t>
    </dgm:pt>
    <dgm:pt modelId="{B741655A-1D9B-4FEC-A9CD-EEBC55A57226}">
      <dgm:prSet phldrT="[Текст]"/>
      <dgm:spPr/>
      <dgm:t>
        <a:bodyPr/>
        <a:lstStyle/>
        <a:p>
          <a:r>
            <a:rPr lang="ru-RU" dirty="0" smtClean="0">
              <a:latin typeface="Arial Black" pitchFamily="34" charset="0"/>
            </a:rPr>
            <a:t>Конкретные мероприятия и формы воспитательной работы (вечера, собрания)</a:t>
          </a:r>
          <a:endParaRPr lang="ru-RU" dirty="0">
            <a:latin typeface="Arial Black" pitchFamily="34" charset="0"/>
          </a:endParaRPr>
        </a:p>
      </dgm:t>
    </dgm:pt>
    <dgm:pt modelId="{0967B6AC-77CA-4B40-A2C4-BAA3342779D2}" type="parTrans" cxnId="{28D4F256-7050-4164-AF32-9430400B523C}">
      <dgm:prSet/>
      <dgm:spPr/>
      <dgm:t>
        <a:bodyPr/>
        <a:lstStyle/>
        <a:p>
          <a:endParaRPr lang="ru-RU"/>
        </a:p>
      </dgm:t>
    </dgm:pt>
    <dgm:pt modelId="{2A7E6D47-E5A0-4224-A87C-68736C03061F}" type="sibTrans" cxnId="{28D4F256-7050-4164-AF32-9430400B523C}">
      <dgm:prSet/>
      <dgm:spPr/>
      <dgm:t>
        <a:bodyPr/>
        <a:lstStyle/>
        <a:p>
          <a:endParaRPr lang="ru-RU"/>
        </a:p>
      </dgm:t>
    </dgm:pt>
    <dgm:pt modelId="{8E408A2C-78EF-4405-A940-56D1C5A22CA7}">
      <dgm:prSet phldrT="[Текст]"/>
      <dgm:spPr/>
      <dgm:t>
        <a:bodyPr/>
        <a:lstStyle/>
        <a:p>
          <a:r>
            <a:rPr lang="ru-RU" dirty="0" smtClean="0">
              <a:latin typeface="Arial Black" pitchFamily="34" charset="0"/>
            </a:rPr>
            <a:t>Произведения и явления духовной и материальной культуры (искусство, общественная жизнь)</a:t>
          </a:r>
          <a:endParaRPr lang="ru-RU" dirty="0">
            <a:latin typeface="Arial Black" pitchFamily="34" charset="0"/>
          </a:endParaRPr>
        </a:p>
      </dgm:t>
    </dgm:pt>
    <dgm:pt modelId="{B3DDE087-26A2-482C-B315-B20593127FE9}" type="parTrans" cxnId="{4C9FDDDE-EE02-44AC-8235-94E6619B09A5}">
      <dgm:prSet/>
      <dgm:spPr/>
      <dgm:t>
        <a:bodyPr/>
        <a:lstStyle/>
        <a:p>
          <a:endParaRPr lang="ru-RU"/>
        </a:p>
      </dgm:t>
    </dgm:pt>
    <dgm:pt modelId="{71A9F04E-765D-44DE-9095-74E9FE150255}" type="sibTrans" cxnId="{4C9FDDDE-EE02-44AC-8235-94E6619B09A5}">
      <dgm:prSet/>
      <dgm:spPr/>
      <dgm:t>
        <a:bodyPr/>
        <a:lstStyle/>
        <a:p>
          <a:endParaRPr lang="ru-RU"/>
        </a:p>
      </dgm:t>
    </dgm:pt>
    <dgm:pt modelId="{295D51DF-10EA-48BB-A8F2-170F28940C67}" type="pres">
      <dgm:prSet presAssocID="{D5EB82BA-7336-47FA-B547-A2CCCF60C8E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36A26EF-DF32-4585-898A-B614BE036299}" type="pres">
      <dgm:prSet presAssocID="{43276BAF-3E52-4458-AB68-DCED900818CA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D26232-8EEC-42A6-B963-0DA355C39C48}" type="pres">
      <dgm:prSet presAssocID="{ED9032CF-F3C9-4316-83DA-278223D36931}" presName="sibTrans" presStyleCnt="0"/>
      <dgm:spPr/>
    </dgm:pt>
    <dgm:pt modelId="{CA0BA265-BFCE-404D-88EA-A289D21DB8E5}" type="pres">
      <dgm:prSet presAssocID="{1B37393D-513D-4447-9A20-49A8F3C99499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6FFBCB-5276-4CED-B52D-098E4028F2FB}" type="pres">
      <dgm:prSet presAssocID="{FE5A3479-4DF2-4CF5-B99D-37E5AD1B093F}" presName="sibTrans" presStyleCnt="0"/>
      <dgm:spPr/>
    </dgm:pt>
    <dgm:pt modelId="{87E032D4-3149-417E-9065-2C60E5AB0700}" type="pres">
      <dgm:prSet presAssocID="{B741655A-1D9B-4FEC-A9CD-EEBC55A57226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0F61EC-62F4-436D-9DA5-5206634D383F}" type="pres">
      <dgm:prSet presAssocID="{2A7E6D47-E5A0-4224-A87C-68736C03061F}" presName="sibTrans" presStyleCnt="0"/>
      <dgm:spPr/>
    </dgm:pt>
    <dgm:pt modelId="{5E991791-FA97-450F-BFA5-9A5B9AA38573}" type="pres">
      <dgm:prSet presAssocID="{8E408A2C-78EF-4405-A940-56D1C5A22CA7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DB604F9-FB84-4AB1-A760-B81E0192106B}" type="presOf" srcId="{D5EB82BA-7336-47FA-B547-A2CCCF60C8ED}" destId="{295D51DF-10EA-48BB-A8F2-170F28940C67}" srcOrd="0" destOrd="0" presId="urn:microsoft.com/office/officeart/2005/8/layout/default"/>
    <dgm:cxn modelId="{66A8BA21-D71F-4726-B46D-D33C261D4ED8}" type="presOf" srcId="{1B37393D-513D-4447-9A20-49A8F3C99499}" destId="{CA0BA265-BFCE-404D-88EA-A289D21DB8E5}" srcOrd="0" destOrd="0" presId="urn:microsoft.com/office/officeart/2005/8/layout/default"/>
    <dgm:cxn modelId="{008FC215-A197-4902-B118-494C6B4C5145}" type="presOf" srcId="{43276BAF-3E52-4458-AB68-DCED900818CA}" destId="{F36A26EF-DF32-4585-898A-B614BE036299}" srcOrd="0" destOrd="0" presId="urn:microsoft.com/office/officeart/2005/8/layout/default"/>
    <dgm:cxn modelId="{08FE4CF2-C3B9-4721-AE80-1AC83D55270F}" srcId="{D5EB82BA-7336-47FA-B547-A2CCCF60C8ED}" destId="{43276BAF-3E52-4458-AB68-DCED900818CA}" srcOrd="0" destOrd="0" parTransId="{2DBBBEC7-E3D6-4887-A503-8775053968BC}" sibTransId="{ED9032CF-F3C9-4316-83DA-278223D36931}"/>
    <dgm:cxn modelId="{28D4F256-7050-4164-AF32-9430400B523C}" srcId="{D5EB82BA-7336-47FA-B547-A2CCCF60C8ED}" destId="{B741655A-1D9B-4FEC-A9CD-EEBC55A57226}" srcOrd="2" destOrd="0" parTransId="{0967B6AC-77CA-4B40-A2C4-BAA3342779D2}" sibTransId="{2A7E6D47-E5A0-4224-A87C-68736C03061F}"/>
    <dgm:cxn modelId="{2B2487BB-8EF1-4E7E-856C-87A817F49F98}" type="presOf" srcId="{B741655A-1D9B-4FEC-A9CD-EEBC55A57226}" destId="{87E032D4-3149-417E-9065-2C60E5AB0700}" srcOrd="0" destOrd="0" presId="urn:microsoft.com/office/officeart/2005/8/layout/default"/>
    <dgm:cxn modelId="{21DFB156-8FDC-4B0B-BA44-D690F9A459A5}" srcId="{D5EB82BA-7336-47FA-B547-A2CCCF60C8ED}" destId="{1B37393D-513D-4447-9A20-49A8F3C99499}" srcOrd="1" destOrd="0" parTransId="{C0FD1114-818E-4BFD-992B-647A8E8C2592}" sibTransId="{FE5A3479-4DF2-4CF5-B99D-37E5AD1B093F}"/>
    <dgm:cxn modelId="{4C9FDDDE-EE02-44AC-8235-94E6619B09A5}" srcId="{D5EB82BA-7336-47FA-B547-A2CCCF60C8ED}" destId="{8E408A2C-78EF-4405-A940-56D1C5A22CA7}" srcOrd="3" destOrd="0" parTransId="{B3DDE087-26A2-482C-B315-B20593127FE9}" sibTransId="{71A9F04E-765D-44DE-9095-74E9FE150255}"/>
    <dgm:cxn modelId="{FA45D904-5327-4BBA-BBE9-264F06DF3369}" type="presOf" srcId="{8E408A2C-78EF-4405-A940-56D1C5A22CA7}" destId="{5E991791-FA97-450F-BFA5-9A5B9AA38573}" srcOrd="0" destOrd="0" presId="urn:microsoft.com/office/officeart/2005/8/layout/default"/>
    <dgm:cxn modelId="{3EBE8D91-7329-43FB-A0E9-EE17BFA67C3D}" type="presParOf" srcId="{295D51DF-10EA-48BB-A8F2-170F28940C67}" destId="{F36A26EF-DF32-4585-898A-B614BE036299}" srcOrd="0" destOrd="0" presId="urn:microsoft.com/office/officeart/2005/8/layout/default"/>
    <dgm:cxn modelId="{8A20E49E-9F10-4B50-AA23-48297347AA8A}" type="presParOf" srcId="{295D51DF-10EA-48BB-A8F2-170F28940C67}" destId="{73D26232-8EEC-42A6-B963-0DA355C39C48}" srcOrd="1" destOrd="0" presId="urn:microsoft.com/office/officeart/2005/8/layout/default"/>
    <dgm:cxn modelId="{8787518A-EC99-4E89-82D5-E0A5B139C2AB}" type="presParOf" srcId="{295D51DF-10EA-48BB-A8F2-170F28940C67}" destId="{CA0BA265-BFCE-404D-88EA-A289D21DB8E5}" srcOrd="2" destOrd="0" presId="urn:microsoft.com/office/officeart/2005/8/layout/default"/>
    <dgm:cxn modelId="{82D763A1-19F3-4E54-AF81-F4A94F640155}" type="presParOf" srcId="{295D51DF-10EA-48BB-A8F2-170F28940C67}" destId="{A46FFBCB-5276-4CED-B52D-098E4028F2FB}" srcOrd="3" destOrd="0" presId="urn:microsoft.com/office/officeart/2005/8/layout/default"/>
    <dgm:cxn modelId="{CD2AF764-1D8E-4C81-BA61-EB48296BBB30}" type="presParOf" srcId="{295D51DF-10EA-48BB-A8F2-170F28940C67}" destId="{87E032D4-3149-417E-9065-2C60E5AB0700}" srcOrd="4" destOrd="0" presId="urn:microsoft.com/office/officeart/2005/8/layout/default"/>
    <dgm:cxn modelId="{DF7F9855-C01F-4A1C-811D-83E1090A5988}" type="presParOf" srcId="{295D51DF-10EA-48BB-A8F2-170F28940C67}" destId="{E70F61EC-62F4-436D-9DA5-5206634D383F}" srcOrd="5" destOrd="0" presId="urn:microsoft.com/office/officeart/2005/8/layout/default"/>
    <dgm:cxn modelId="{6DE02D1D-4773-4FAC-84B9-296276C98DD3}" type="presParOf" srcId="{295D51DF-10EA-48BB-A8F2-170F28940C67}" destId="{5E991791-FA97-450F-BFA5-9A5B9AA38573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150A089-02E2-4605-B122-F10E63E74257}">
      <dsp:nvSpPr>
        <dsp:cNvPr id="0" name=""/>
        <dsp:cNvSpPr/>
      </dsp:nvSpPr>
      <dsp:spPr>
        <a:xfrm>
          <a:off x="3251969" y="2251837"/>
          <a:ext cx="1711430" cy="1711430"/>
        </a:xfrm>
        <a:prstGeom prst="ellipse">
          <a:avLst/>
        </a:prstGeom>
        <a:solidFill>
          <a:schemeClr val="accent6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3">
          <a:schemeClr val="lt1"/>
        </a:lnRef>
        <a:fillRef idx="1">
          <a:schemeClr val="accent6"/>
        </a:fillRef>
        <a:effectRef idx="1">
          <a:schemeClr val="accent6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/>
              </a:solidFill>
              <a:latin typeface="Arial Black" pitchFamily="34" charset="0"/>
            </a:rPr>
            <a:t>принципы воспитания</a:t>
          </a:r>
          <a:endParaRPr lang="ru-RU" sz="1600" kern="1200" dirty="0">
            <a:solidFill>
              <a:schemeClr val="bg1"/>
            </a:solidFill>
          </a:endParaRPr>
        </a:p>
      </dsp:txBody>
      <dsp:txXfrm>
        <a:off x="3251969" y="2251837"/>
        <a:ext cx="1711430" cy="1711430"/>
      </dsp:txXfrm>
    </dsp:sp>
    <dsp:sp modelId="{B0803D55-6242-40A0-B902-28B3CC9A7509}">
      <dsp:nvSpPr>
        <dsp:cNvPr id="0" name=""/>
        <dsp:cNvSpPr/>
      </dsp:nvSpPr>
      <dsp:spPr>
        <a:xfrm rot="16200000">
          <a:off x="3849338" y="1974741"/>
          <a:ext cx="516693" cy="37497"/>
        </a:xfrm>
        <a:custGeom>
          <a:avLst/>
          <a:gdLst/>
          <a:ahLst/>
          <a:cxnLst/>
          <a:rect l="0" t="0" r="0" b="0"/>
          <a:pathLst>
            <a:path>
              <a:moveTo>
                <a:pt x="0" y="18748"/>
              </a:moveTo>
              <a:lnTo>
                <a:pt x="516693" y="18748"/>
              </a:lnTo>
            </a:path>
          </a:pathLst>
        </a:custGeom>
        <a:noFill/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/>
      </dsp:spPr>
      <dsp:style>
        <a:lnRef idx="1">
          <a:schemeClr val="accent6"/>
        </a:lnRef>
        <a:fillRef idx="0">
          <a:schemeClr val="accent6"/>
        </a:fillRef>
        <a:effectRef idx="0">
          <a:schemeClr val="accent6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6200000">
        <a:off x="4094767" y="1980573"/>
        <a:ext cx="25834" cy="25834"/>
      </dsp:txXfrm>
    </dsp:sp>
    <dsp:sp modelId="{21E717E5-1EAE-4DD2-A66C-04C7D5A3BD33}">
      <dsp:nvSpPr>
        <dsp:cNvPr id="0" name=""/>
        <dsp:cNvSpPr/>
      </dsp:nvSpPr>
      <dsp:spPr>
        <a:xfrm>
          <a:off x="3251969" y="23712"/>
          <a:ext cx="1711430" cy="1711430"/>
        </a:xfrm>
        <a:prstGeom prst="ellipse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/>
        </a:scene3d>
        <a:sp3d>
          <a:bevelT w="114300" prst="artDeco"/>
        </a:sp3d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bg1"/>
              </a:solidFill>
              <a:latin typeface="Arial Black" pitchFamily="34" charset="0"/>
            </a:rPr>
            <a:t>принцип связи воспитания с жизнью</a:t>
          </a:r>
          <a:endParaRPr lang="ru-RU" sz="1400" kern="1200" dirty="0">
            <a:solidFill>
              <a:schemeClr val="bg1"/>
            </a:solidFill>
            <a:latin typeface="Arial Black" pitchFamily="34" charset="0"/>
          </a:endParaRPr>
        </a:p>
      </dsp:txBody>
      <dsp:txXfrm>
        <a:off x="3251969" y="23712"/>
        <a:ext cx="1711430" cy="1711430"/>
      </dsp:txXfrm>
    </dsp:sp>
    <dsp:sp modelId="{0B50CE20-8127-473D-B9D1-F641AEF4E0CD}">
      <dsp:nvSpPr>
        <dsp:cNvPr id="0" name=""/>
        <dsp:cNvSpPr/>
      </dsp:nvSpPr>
      <dsp:spPr>
        <a:xfrm rot="19800000">
          <a:off x="4814144" y="2531772"/>
          <a:ext cx="516693" cy="37497"/>
        </a:xfrm>
        <a:custGeom>
          <a:avLst/>
          <a:gdLst/>
          <a:ahLst/>
          <a:cxnLst/>
          <a:rect l="0" t="0" r="0" b="0"/>
          <a:pathLst>
            <a:path>
              <a:moveTo>
                <a:pt x="0" y="18748"/>
              </a:moveTo>
              <a:lnTo>
                <a:pt x="516693" y="18748"/>
              </a:lnTo>
            </a:path>
          </a:pathLst>
        </a:custGeom>
        <a:noFill/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/>
      </dsp:spPr>
      <dsp:style>
        <a:lnRef idx="1">
          <a:schemeClr val="accent6"/>
        </a:lnRef>
        <a:fillRef idx="0">
          <a:schemeClr val="accent6"/>
        </a:fillRef>
        <a:effectRef idx="0">
          <a:schemeClr val="accent6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9800000">
        <a:off x="5059573" y="2537604"/>
        <a:ext cx="25834" cy="25834"/>
      </dsp:txXfrm>
    </dsp:sp>
    <dsp:sp modelId="{FDB6F263-1385-4C77-B982-8B8D11889B16}">
      <dsp:nvSpPr>
        <dsp:cNvPr id="0" name=""/>
        <dsp:cNvSpPr/>
      </dsp:nvSpPr>
      <dsp:spPr>
        <a:xfrm>
          <a:off x="5181582" y="1137775"/>
          <a:ext cx="1711430" cy="1711430"/>
        </a:xfrm>
        <a:prstGeom prst="ellipse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bg1"/>
              </a:solidFill>
              <a:latin typeface="Arial Black" pitchFamily="34" charset="0"/>
            </a:rPr>
            <a:t>принцип направленности с жизнью</a:t>
          </a:r>
          <a:endParaRPr lang="ru-RU" sz="1400" kern="1200" dirty="0">
            <a:solidFill>
              <a:schemeClr val="bg1"/>
            </a:solidFill>
            <a:latin typeface="Arial Black" pitchFamily="34" charset="0"/>
          </a:endParaRPr>
        </a:p>
      </dsp:txBody>
      <dsp:txXfrm>
        <a:off x="5181582" y="1137775"/>
        <a:ext cx="1711430" cy="1711430"/>
      </dsp:txXfrm>
    </dsp:sp>
    <dsp:sp modelId="{1531B33E-F44F-4222-AF6C-19CC45CC9A8E}">
      <dsp:nvSpPr>
        <dsp:cNvPr id="0" name=""/>
        <dsp:cNvSpPr/>
      </dsp:nvSpPr>
      <dsp:spPr>
        <a:xfrm rot="1800000">
          <a:off x="4814144" y="3645835"/>
          <a:ext cx="516693" cy="37497"/>
        </a:xfrm>
        <a:custGeom>
          <a:avLst/>
          <a:gdLst/>
          <a:ahLst/>
          <a:cxnLst/>
          <a:rect l="0" t="0" r="0" b="0"/>
          <a:pathLst>
            <a:path>
              <a:moveTo>
                <a:pt x="0" y="18748"/>
              </a:moveTo>
              <a:lnTo>
                <a:pt x="516693" y="18748"/>
              </a:lnTo>
            </a:path>
          </a:pathLst>
        </a:custGeom>
        <a:noFill/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/>
      </dsp:spPr>
      <dsp:style>
        <a:lnRef idx="1">
          <a:schemeClr val="accent6"/>
        </a:lnRef>
        <a:fillRef idx="0">
          <a:schemeClr val="accent6"/>
        </a:fillRef>
        <a:effectRef idx="0">
          <a:schemeClr val="accent6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800000">
        <a:off x="5059573" y="3651666"/>
        <a:ext cx="25834" cy="25834"/>
      </dsp:txXfrm>
    </dsp:sp>
    <dsp:sp modelId="{F4EA3257-DCCC-4B41-B01E-E2F42FC35296}">
      <dsp:nvSpPr>
        <dsp:cNvPr id="0" name=""/>
        <dsp:cNvSpPr/>
      </dsp:nvSpPr>
      <dsp:spPr>
        <a:xfrm>
          <a:off x="5181582" y="3365899"/>
          <a:ext cx="1711430" cy="1711430"/>
        </a:xfrm>
        <a:prstGeom prst="ellipse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bg1"/>
              </a:solidFill>
              <a:latin typeface="Arial Black" pitchFamily="34" charset="0"/>
            </a:rPr>
            <a:t>принцип </a:t>
          </a:r>
          <a:r>
            <a:rPr lang="ru-RU" sz="1400" kern="1200" dirty="0" err="1" smtClean="0">
              <a:solidFill>
                <a:schemeClr val="bg1"/>
              </a:solidFill>
              <a:latin typeface="Arial Black" pitchFamily="34" charset="0"/>
            </a:rPr>
            <a:t>гуманизации</a:t>
          </a:r>
          <a:endParaRPr lang="ru-RU" sz="1400" kern="1200" dirty="0">
            <a:solidFill>
              <a:schemeClr val="bg1"/>
            </a:solidFill>
            <a:latin typeface="Arial Black" pitchFamily="34" charset="0"/>
          </a:endParaRPr>
        </a:p>
      </dsp:txBody>
      <dsp:txXfrm>
        <a:off x="5181582" y="3365899"/>
        <a:ext cx="1711430" cy="1711430"/>
      </dsp:txXfrm>
    </dsp:sp>
    <dsp:sp modelId="{8926F1A0-772F-47B1-ABE8-6AF844D20EE4}">
      <dsp:nvSpPr>
        <dsp:cNvPr id="0" name=""/>
        <dsp:cNvSpPr/>
      </dsp:nvSpPr>
      <dsp:spPr>
        <a:xfrm rot="5400000">
          <a:off x="3849338" y="4202866"/>
          <a:ext cx="516693" cy="37497"/>
        </a:xfrm>
        <a:custGeom>
          <a:avLst/>
          <a:gdLst/>
          <a:ahLst/>
          <a:cxnLst/>
          <a:rect l="0" t="0" r="0" b="0"/>
          <a:pathLst>
            <a:path>
              <a:moveTo>
                <a:pt x="0" y="18748"/>
              </a:moveTo>
              <a:lnTo>
                <a:pt x="516693" y="18748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5400000">
        <a:off x="4094767" y="4208697"/>
        <a:ext cx="25834" cy="25834"/>
      </dsp:txXfrm>
    </dsp:sp>
    <dsp:sp modelId="{0A673F43-345E-429B-8CB0-A1B783EEC86A}">
      <dsp:nvSpPr>
        <dsp:cNvPr id="0" name=""/>
        <dsp:cNvSpPr/>
      </dsp:nvSpPr>
      <dsp:spPr>
        <a:xfrm>
          <a:off x="3251969" y="4479962"/>
          <a:ext cx="1711430" cy="1711430"/>
        </a:xfrm>
        <a:prstGeom prst="ellipse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bg1"/>
              </a:solidFill>
              <a:latin typeface="Arial Black" pitchFamily="34" charset="0"/>
            </a:rPr>
            <a:t>принцип единства воспитательных воздействий</a:t>
          </a:r>
          <a:endParaRPr lang="ru-RU" sz="1400" kern="1200" dirty="0">
            <a:solidFill>
              <a:schemeClr val="bg1"/>
            </a:solidFill>
            <a:latin typeface="Arial Black" pitchFamily="34" charset="0"/>
          </a:endParaRPr>
        </a:p>
      </dsp:txBody>
      <dsp:txXfrm>
        <a:off x="3251969" y="4479962"/>
        <a:ext cx="1711430" cy="1711430"/>
      </dsp:txXfrm>
    </dsp:sp>
    <dsp:sp modelId="{78C5979E-377E-4CE5-B529-8199BA9BD65F}">
      <dsp:nvSpPr>
        <dsp:cNvPr id="0" name=""/>
        <dsp:cNvSpPr/>
      </dsp:nvSpPr>
      <dsp:spPr>
        <a:xfrm rot="9000000">
          <a:off x="2884531" y="3645835"/>
          <a:ext cx="516693" cy="37497"/>
        </a:xfrm>
        <a:custGeom>
          <a:avLst/>
          <a:gdLst/>
          <a:ahLst/>
          <a:cxnLst/>
          <a:rect l="0" t="0" r="0" b="0"/>
          <a:pathLst>
            <a:path>
              <a:moveTo>
                <a:pt x="0" y="18748"/>
              </a:moveTo>
              <a:lnTo>
                <a:pt x="516693" y="18748"/>
              </a:lnTo>
            </a:path>
          </a:pathLst>
        </a:custGeom>
        <a:noFill/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/>
      </dsp:spPr>
      <dsp:style>
        <a:lnRef idx="1">
          <a:schemeClr val="accent6"/>
        </a:lnRef>
        <a:fillRef idx="0">
          <a:schemeClr val="accent6"/>
        </a:fillRef>
        <a:effectRef idx="0">
          <a:schemeClr val="accent6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9000000">
        <a:off x="3129961" y="3651666"/>
        <a:ext cx="25834" cy="25834"/>
      </dsp:txXfrm>
    </dsp:sp>
    <dsp:sp modelId="{51E91354-FFD1-47D2-A656-453C632BA4C5}">
      <dsp:nvSpPr>
        <dsp:cNvPr id="0" name=""/>
        <dsp:cNvSpPr/>
      </dsp:nvSpPr>
      <dsp:spPr>
        <a:xfrm>
          <a:off x="1322357" y="3365899"/>
          <a:ext cx="1711430" cy="1711430"/>
        </a:xfrm>
        <a:prstGeom prst="ellipse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bg1"/>
              </a:solidFill>
              <a:latin typeface="Arial Black" pitchFamily="34" charset="0"/>
            </a:rPr>
            <a:t>принцип личностного подхода</a:t>
          </a:r>
          <a:endParaRPr lang="ru-RU" sz="1400" kern="1200" dirty="0">
            <a:solidFill>
              <a:schemeClr val="bg1"/>
            </a:solidFill>
            <a:latin typeface="Arial Black" pitchFamily="34" charset="0"/>
          </a:endParaRPr>
        </a:p>
      </dsp:txBody>
      <dsp:txXfrm>
        <a:off x="1322357" y="3365899"/>
        <a:ext cx="1711430" cy="1711430"/>
      </dsp:txXfrm>
    </dsp:sp>
    <dsp:sp modelId="{425BC7B7-B518-4A37-919F-4B2342F07A4F}">
      <dsp:nvSpPr>
        <dsp:cNvPr id="0" name=""/>
        <dsp:cNvSpPr/>
      </dsp:nvSpPr>
      <dsp:spPr>
        <a:xfrm rot="12600000">
          <a:off x="2884531" y="2531772"/>
          <a:ext cx="516693" cy="37497"/>
        </a:xfrm>
        <a:custGeom>
          <a:avLst/>
          <a:gdLst/>
          <a:ahLst/>
          <a:cxnLst/>
          <a:rect l="0" t="0" r="0" b="0"/>
          <a:pathLst>
            <a:path>
              <a:moveTo>
                <a:pt x="0" y="18748"/>
              </a:moveTo>
              <a:lnTo>
                <a:pt x="516693" y="18748"/>
              </a:lnTo>
            </a:path>
          </a:pathLst>
        </a:custGeom>
        <a:noFill/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/>
      </dsp:spPr>
      <dsp:style>
        <a:lnRef idx="1">
          <a:schemeClr val="accent6"/>
        </a:lnRef>
        <a:fillRef idx="0">
          <a:schemeClr val="accent6"/>
        </a:fillRef>
        <a:effectRef idx="0">
          <a:schemeClr val="accent6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2600000">
        <a:off x="3129961" y="2537604"/>
        <a:ext cx="25834" cy="25834"/>
      </dsp:txXfrm>
    </dsp:sp>
    <dsp:sp modelId="{A275DABC-CE28-4AD0-80CC-1E412C5EEAEB}">
      <dsp:nvSpPr>
        <dsp:cNvPr id="0" name=""/>
        <dsp:cNvSpPr/>
      </dsp:nvSpPr>
      <dsp:spPr>
        <a:xfrm>
          <a:off x="1322357" y="1137775"/>
          <a:ext cx="1711430" cy="1711430"/>
        </a:xfrm>
        <a:prstGeom prst="ellipse">
          <a:avLst/>
        </a:prstGeom>
        <a:solidFill>
          <a:schemeClr val="accent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3">
          <a:schemeClr val="l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bg1"/>
              </a:solidFill>
              <a:latin typeface="Arial Black" pitchFamily="34" charset="0"/>
            </a:rPr>
            <a:t>принцип опоры на положительное</a:t>
          </a:r>
          <a:endParaRPr lang="ru-RU" sz="1400" kern="1200" dirty="0">
            <a:solidFill>
              <a:schemeClr val="bg1"/>
            </a:solidFill>
            <a:latin typeface="Arial Black" pitchFamily="34" charset="0"/>
          </a:endParaRPr>
        </a:p>
      </dsp:txBody>
      <dsp:txXfrm>
        <a:off x="1322357" y="1137775"/>
        <a:ext cx="1711430" cy="171143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D7920A8-0BFF-4768-B786-0ADA585EAA79}">
      <dsp:nvSpPr>
        <dsp:cNvPr id="0" name=""/>
        <dsp:cNvSpPr/>
      </dsp:nvSpPr>
      <dsp:spPr>
        <a:xfrm>
          <a:off x="889" y="316918"/>
          <a:ext cx="3468998" cy="2081399"/>
        </a:xfrm>
        <a:prstGeom prst="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accent2">
                  <a:lumMod val="75000"/>
                </a:schemeClr>
              </a:solidFill>
              <a:latin typeface="Arial Black" pitchFamily="34" charset="0"/>
            </a:rPr>
            <a:t>1 группа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 Black" pitchFamily="34" charset="0"/>
            </a:rPr>
            <a:t>методы формирования сознания личности (взглядов, оценок) – единство сознания и поведения</a:t>
          </a:r>
          <a:endParaRPr lang="ru-RU" sz="1600" kern="1200" dirty="0">
            <a:latin typeface="Arial Black" pitchFamily="34" charset="0"/>
          </a:endParaRPr>
        </a:p>
      </dsp:txBody>
      <dsp:txXfrm>
        <a:off x="889" y="316918"/>
        <a:ext cx="3468998" cy="2081399"/>
      </dsp:txXfrm>
    </dsp:sp>
    <dsp:sp modelId="{F98AC2F1-F6E6-4B64-BFCB-7703E19CABFE}">
      <dsp:nvSpPr>
        <dsp:cNvPr id="0" name=""/>
        <dsp:cNvSpPr/>
      </dsp:nvSpPr>
      <dsp:spPr>
        <a:xfrm>
          <a:off x="3816787" y="316918"/>
          <a:ext cx="3468998" cy="2081399"/>
        </a:xfrm>
        <a:prstGeom prst="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accent2">
                  <a:lumMod val="75000"/>
                </a:schemeClr>
              </a:solidFill>
              <a:latin typeface="Arial Black" pitchFamily="34" charset="0"/>
            </a:rPr>
            <a:t>2 группа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 Black" pitchFamily="34" charset="0"/>
            </a:rPr>
            <a:t>методы организации деятельности, опыта поведения – формирование личности в деятельности</a:t>
          </a:r>
          <a:endParaRPr lang="ru-RU" sz="1600" kern="1200" dirty="0">
            <a:latin typeface="Arial Black" pitchFamily="34" charset="0"/>
          </a:endParaRPr>
        </a:p>
      </dsp:txBody>
      <dsp:txXfrm>
        <a:off x="3816787" y="316918"/>
        <a:ext cx="3468998" cy="2081399"/>
      </dsp:txXfrm>
    </dsp:sp>
    <dsp:sp modelId="{6CAB2C29-05B9-4757-ABAB-47ADEE18C8D3}">
      <dsp:nvSpPr>
        <dsp:cNvPr id="0" name=""/>
        <dsp:cNvSpPr/>
      </dsp:nvSpPr>
      <dsp:spPr>
        <a:xfrm>
          <a:off x="889" y="2745217"/>
          <a:ext cx="3468998" cy="2081399"/>
        </a:xfrm>
        <a:prstGeom prst="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accent2">
                  <a:lumMod val="75000"/>
                </a:schemeClr>
              </a:solidFill>
              <a:latin typeface="Arial Black" pitchFamily="34" charset="0"/>
            </a:rPr>
            <a:t>3 группа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 Black" pitchFamily="34" charset="0"/>
            </a:rPr>
            <a:t>методы стимулирования деятельности и поведения отражают </a:t>
          </a:r>
          <a:r>
            <a:rPr lang="ru-RU" sz="1600" kern="1200" dirty="0" err="1" smtClean="0">
              <a:latin typeface="Arial Black" pitchFamily="34" charset="0"/>
            </a:rPr>
            <a:t>потребностно-мотивационный</a:t>
          </a:r>
          <a:r>
            <a:rPr lang="ru-RU" sz="1600" kern="1200" dirty="0" smtClean="0">
              <a:latin typeface="Arial Black" pitchFamily="34" charset="0"/>
            </a:rPr>
            <a:t> компонент</a:t>
          </a:r>
          <a:endParaRPr lang="ru-RU" sz="1600" kern="1200" dirty="0">
            <a:latin typeface="Arial Black" pitchFamily="34" charset="0"/>
          </a:endParaRPr>
        </a:p>
      </dsp:txBody>
      <dsp:txXfrm>
        <a:off x="889" y="2745217"/>
        <a:ext cx="3468998" cy="2081399"/>
      </dsp:txXfrm>
    </dsp:sp>
    <dsp:sp modelId="{8A97B674-FD37-4CD7-9028-3506B00B1478}">
      <dsp:nvSpPr>
        <dsp:cNvPr id="0" name=""/>
        <dsp:cNvSpPr/>
      </dsp:nvSpPr>
      <dsp:spPr>
        <a:xfrm>
          <a:off x="3816787" y="2745217"/>
          <a:ext cx="3468998" cy="2081399"/>
        </a:xfrm>
        <a:prstGeom prst="rect">
          <a:avLst/>
        </a:prstGeom>
        <a:gradFill rotWithShape="1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accent2">
                  <a:lumMod val="75000"/>
                </a:schemeClr>
              </a:solidFill>
              <a:latin typeface="Arial Black" pitchFamily="34" charset="0"/>
            </a:rPr>
            <a:t>4 группа 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 Black" pitchFamily="34" charset="0"/>
            </a:rPr>
            <a:t>методы контроля, самоконтроля самооценки</a:t>
          </a:r>
          <a:endParaRPr lang="ru-RU" sz="1600" kern="1200" dirty="0">
            <a:latin typeface="Arial Black" pitchFamily="34" charset="0"/>
          </a:endParaRPr>
        </a:p>
      </dsp:txBody>
      <dsp:txXfrm>
        <a:off x="3816787" y="2745217"/>
        <a:ext cx="3468998" cy="2081399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36A26EF-DF32-4585-898A-B614BE036299}">
      <dsp:nvSpPr>
        <dsp:cNvPr id="0" name=""/>
        <dsp:cNvSpPr/>
      </dsp:nvSpPr>
      <dsp:spPr>
        <a:xfrm>
          <a:off x="819" y="350893"/>
          <a:ext cx="3196920" cy="191815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Arial Black" pitchFamily="34" charset="0"/>
            </a:rPr>
            <a:t>Виды деятельности (труд, игра)</a:t>
          </a:r>
          <a:endParaRPr lang="ru-RU" sz="1800" kern="1200" dirty="0">
            <a:latin typeface="Arial Black" pitchFamily="34" charset="0"/>
          </a:endParaRPr>
        </a:p>
      </dsp:txBody>
      <dsp:txXfrm>
        <a:off x="819" y="350893"/>
        <a:ext cx="3196920" cy="1918152"/>
      </dsp:txXfrm>
    </dsp:sp>
    <dsp:sp modelId="{CA0BA265-BFCE-404D-88EA-A289D21DB8E5}">
      <dsp:nvSpPr>
        <dsp:cNvPr id="0" name=""/>
        <dsp:cNvSpPr/>
      </dsp:nvSpPr>
      <dsp:spPr>
        <a:xfrm>
          <a:off x="3517432" y="350893"/>
          <a:ext cx="3196920" cy="191815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Arial Black" pitchFamily="34" charset="0"/>
            </a:rPr>
            <a:t>Предметы, вещи, игрушки, ЭВМ</a:t>
          </a:r>
          <a:endParaRPr lang="ru-RU" sz="1800" kern="1200" dirty="0">
            <a:latin typeface="Arial Black" pitchFamily="34" charset="0"/>
          </a:endParaRPr>
        </a:p>
      </dsp:txBody>
      <dsp:txXfrm>
        <a:off x="3517432" y="350893"/>
        <a:ext cx="3196920" cy="1918152"/>
      </dsp:txXfrm>
    </dsp:sp>
    <dsp:sp modelId="{87E032D4-3149-417E-9065-2C60E5AB0700}">
      <dsp:nvSpPr>
        <dsp:cNvPr id="0" name=""/>
        <dsp:cNvSpPr/>
      </dsp:nvSpPr>
      <dsp:spPr>
        <a:xfrm>
          <a:off x="819" y="2588738"/>
          <a:ext cx="3196920" cy="191815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Arial Black" pitchFamily="34" charset="0"/>
            </a:rPr>
            <a:t>Конкретные мероприятия и формы воспитательной работы (вечера, собрания)</a:t>
          </a:r>
          <a:endParaRPr lang="ru-RU" sz="1800" kern="1200" dirty="0">
            <a:latin typeface="Arial Black" pitchFamily="34" charset="0"/>
          </a:endParaRPr>
        </a:p>
      </dsp:txBody>
      <dsp:txXfrm>
        <a:off x="819" y="2588738"/>
        <a:ext cx="3196920" cy="1918152"/>
      </dsp:txXfrm>
    </dsp:sp>
    <dsp:sp modelId="{5E991791-FA97-450F-BFA5-9A5B9AA38573}">
      <dsp:nvSpPr>
        <dsp:cNvPr id="0" name=""/>
        <dsp:cNvSpPr/>
      </dsp:nvSpPr>
      <dsp:spPr>
        <a:xfrm>
          <a:off x="3517432" y="2588738"/>
          <a:ext cx="3196920" cy="191815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Arial Black" pitchFamily="34" charset="0"/>
            </a:rPr>
            <a:t>Произведения и явления духовной и материальной культуры (искусство, общественная жизнь)</a:t>
          </a:r>
          <a:endParaRPr lang="ru-RU" sz="1800" kern="1200" dirty="0">
            <a:latin typeface="Arial Black" pitchFamily="34" charset="0"/>
          </a:endParaRPr>
        </a:p>
      </dsp:txBody>
      <dsp:txXfrm>
        <a:off x="3517432" y="2588738"/>
        <a:ext cx="3196920" cy="19181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77D2F3-E504-4623-BBDA-394423D74C7D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68AE1E-BF8E-4983-A23A-64446352A4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8AE1E-BF8E-4983-A23A-64446352A446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6D7FAD6-8E50-4D41-B02D-AAA6D80E73C8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009A128-E744-4400-929C-6D8E4AABC85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Прямоугольник 85"/>
          <p:cNvSpPr/>
          <p:nvPr userDrawn="1"/>
        </p:nvSpPr>
        <p:spPr>
          <a:xfrm>
            <a:off x="714348" y="285728"/>
            <a:ext cx="8215370" cy="63579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6642556"/>
            <a:ext cx="1500165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kern="1200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© Фокина Лидия Петровна </a:t>
            </a:r>
            <a:endParaRPr lang="ru-RU" sz="800" kern="1200" dirty="0">
              <a:solidFill>
                <a:schemeClr val="accent5">
                  <a:lumMod val="40000"/>
                  <a:lumOff val="60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pSp>
        <p:nvGrpSpPr>
          <p:cNvPr id="8" name="Группа 7"/>
          <p:cNvGrpSpPr/>
          <p:nvPr userDrawn="1"/>
        </p:nvGrpSpPr>
        <p:grpSpPr>
          <a:xfrm rot="10800000">
            <a:off x="357158" y="6147194"/>
            <a:ext cx="821538" cy="250033"/>
            <a:chOff x="2714612" y="1428736"/>
            <a:chExt cx="2857520" cy="785818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9" name="Овал 8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Овал 10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Скругленный прямоугольник 12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" name="Группа 13"/>
          <p:cNvGrpSpPr/>
          <p:nvPr userDrawn="1"/>
        </p:nvGrpSpPr>
        <p:grpSpPr>
          <a:xfrm rot="10800000">
            <a:off x="357158" y="5436391"/>
            <a:ext cx="821538" cy="250033"/>
            <a:chOff x="2714612" y="1428736"/>
            <a:chExt cx="2857520" cy="785818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5" name="Овал 14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Овал 17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Скругленный прямоугольник 18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7" name="Группа 86"/>
          <p:cNvGrpSpPr/>
          <p:nvPr userDrawn="1"/>
        </p:nvGrpSpPr>
        <p:grpSpPr>
          <a:xfrm rot="10800000">
            <a:off x="357158" y="4725588"/>
            <a:ext cx="821538" cy="250033"/>
            <a:chOff x="2714612" y="1428736"/>
            <a:chExt cx="2857520" cy="785818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88" name="Овал 87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Овал 88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Овал 89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1" name="Овал 90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Скругленный прямоугольник 91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3" name="Группа 92"/>
          <p:cNvGrpSpPr/>
          <p:nvPr userDrawn="1"/>
        </p:nvGrpSpPr>
        <p:grpSpPr>
          <a:xfrm rot="10800000">
            <a:off x="357158" y="4014785"/>
            <a:ext cx="821538" cy="250033"/>
            <a:chOff x="2714612" y="1428736"/>
            <a:chExt cx="2857520" cy="785818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94" name="Овал 93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Овал 94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Овал 95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Овал 96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Скругленный прямоугольник 97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9" name="Группа 98"/>
          <p:cNvGrpSpPr/>
          <p:nvPr userDrawn="1"/>
        </p:nvGrpSpPr>
        <p:grpSpPr>
          <a:xfrm rot="10800000">
            <a:off x="357158" y="3303982"/>
            <a:ext cx="821538" cy="250033"/>
            <a:chOff x="2714612" y="1428736"/>
            <a:chExt cx="2857520" cy="785818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00" name="Овал 99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Овал 100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Овал 101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Овал 102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Скругленный прямоугольник 103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5" name="Группа 104"/>
          <p:cNvGrpSpPr/>
          <p:nvPr userDrawn="1"/>
        </p:nvGrpSpPr>
        <p:grpSpPr>
          <a:xfrm rot="10800000">
            <a:off x="357158" y="2593179"/>
            <a:ext cx="821538" cy="250033"/>
            <a:chOff x="2714612" y="1428736"/>
            <a:chExt cx="2857520" cy="785818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06" name="Овал 105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Овал 106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Овал 107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9" name="Овал 108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0" name="Скругленный прямоугольник 109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11" name="Группа 110"/>
          <p:cNvGrpSpPr/>
          <p:nvPr userDrawn="1"/>
        </p:nvGrpSpPr>
        <p:grpSpPr>
          <a:xfrm rot="10800000">
            <a:off x="357158" y="1882376"/>
            <a:ext cx="821538" cy="250033"/>
            <a:chOff x="2714612" y="1428736"/>
            <a:chExt cx="2857520" cy="785818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12" name="Овал 111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Овал 112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Овал 113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5" name="Овал 114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6" name="Скругленный прямоугольник 115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17" name="Группа 116"/>
          <p:cNvGrpSpPr/>
          <p:nvPr userDrawn="1"/>
        </p:nvGrpSpPr>
        <p:grpSpPr>
          <a:xfrm rot="10800000">
            <a:off x="357158" y="1171573"/>
            <a:ext cx="821538" cy="250033"/>
            <a:chOff x="2714612" y="1428736"/>
            <a:chExt cx="2857520" cy="785818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18" name="Овал 117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Овал 118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0" name="Овал 119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1" name="Овал 120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2" name="Скругленный прямоугольник 121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3" name="Группа 122"/>
          <p:cNvGrpSpPr/>
          <p:nvPr userDrawn="1"/>
        </p:nvGrpSpPr>
        <p:grpSpPr>
          <a:xfrm rot="10800000">
            <a:off x="357158" y="460770"/>
            <a:ext cx="821538" cy="250033"/>
            <a:chOff x="2714612" y="1428736"/>
            <a:chExt cx="2857520" cy="785818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24" name="Овал 123"/>
            <p:cNvSpPr/>
            <p:nvPr/>
          </p:nvSpPr>
          <p:spPr>
            <a:xfrm>
              <a:off x="4786314" y="1428736"/>
              <a:ext cx="785818" cy="785818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5" name="Овал 124"/>
            <p:cNvSpPr/>
            <p:nvPr/>
          </p:nvSpPr>
          <p:spPr>
            <a:xfrm>
              <a:off x="2714612" y="1428736"/>
              <a:ext cx="785818" cy="785818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6" name="Овал 125"/>
            <p:cNvSpPr/>
            <p:nvPr/>
          </p:nvSpPr>
          <p:spPr>
            <a:xfrm>
              <a:off x="4929190" y="1571612"/>
              <a:ext cx="500066" cy="500066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7" name="Овал 126"/>
            <p:cNvSpPr/>
            <p:nvPr/>
          </p:nvSpPr>
          <p:spPr>
            <a:xfrm>
              <a:off x="2857488" y="1571612"/>
              <a:ext cx="500066" cy="500066"/>
            </a:xfrm>
            <a:prstGeom prst="ellips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39700" h="139700" prst="divo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8" name="Скругленный прямоугольник 127"/>
            <p:cNvSpPr/>
            <p:nvPr/>
          </p:nvSpPr>
          <p:spPr>
            <a:xfrm>
              <a:off x="3071802" y="1571612"/>
              <a:ext cx="2143140" cy="500066"/>
            </a:xfrm>
            <a:prstGeom prst="roundRect">
              <a:avLst/>
            </a:prstGeom>
            <a:grp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  <a:softEdge rad="63500"/>
            </a:effectLst>
            <a:scene3d>
              <a:camera prst="perspectiveFront"/>
              <a:lightRig rig="balanced" dir="t">
                <a:rot lat="0" lon="0" rev="8700000"/>
              </a:lightRig>
            </a:scene3d>
            <a:sp3d>
              <a:bevelT w="190500" h="38100" prst="divot"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6"/>
          <p:cNvGrpSpPr/>
          <p:nvPr/>
        </p:nvGrpSpPr>
        <p:grpSpPr>
          <a:xfrm>
            <a:off x="1214414" y="428604"/>
            <a:ext cx="7500990" cy="4252821"/>
            <a:chOff x="1555602" y="-7824"/>
            <a:chExt cx="6599782" cy="5490883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555602" y="-7824"/>
              <a:ext cx="6599782" cy="50729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6000" b="1" dirty="0" smtClean="0">
                  <a:solidFill>
                    <a:srgbClr val="FF0000"/>
                  </a:solidFill>
                  <a:latin typeface="Arial Black" pitchFamily="34" charset="0"/>
                </a:rPr>
                <a:t>«Сущность воспитания детей  дошкольного возраста»</a:t>
              </a:r>
              <a:endParaRPr lang="ru-RU" sz="6000" dirty="0">
                <a:solidFill>
                  <a:srgbClr val="FF0000"/>
                </a:solidFill>
                <a:latin typeface="Arial Black" pitchFamily="34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2187089" y="5085184"/>
              <a:ext cx="5084704" cy="3978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endParaRPr lang="ru-RU" dirty="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728" y="1357298"/>
            <a:ext cx="7286676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Воспитание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 – это целенаправленная содержательная профессиональная  деятельность педагога, действующая максимальному развитию личности ребенка, вхождению ребенка в контекст современной культуры, становлению его как  субъекта и стратега собственной жизни, достойной человека </a:t>
            </a:r>
          </a:p>
          <a:p>
            <a:pPr algn="r"/>
            <a:r>
              <a:rPr lang="ru-RU" sz="2000" dirty="0" smtClean="0">
                <a:solidFill>
                  <a:srgbClr val="FF0000"/>
                </a:solidFill>
                <a:latin typeface="Arial Black" pitchFamily="34" charset="0"/>
              </a:rPr>
              <a:t>(</a:t>
            </a:r>
            <a:r>
              <a:rPr lang="ru-RU" sz="2000" dirty="0" err="1" smtClean="0">
                <a:solidFill>
                  <a:srgbClr val="FF0000"/>
                </a:solidFill>
                <a:latin typeface="Arial Black" pitchFamily="34" charset="0"/>
              </a:rPr>
              <a:t>П.И.Пидкасистый</a:t>
            </a:r>
            <a:r>
              <a:rPr lang="ru-RU" sz="2000" dirty="0" smtClean="0">
                <a:solidFill>
                  <a:srgbClr val="FF0000"/>
                </a:solidFill>
                <a:latin typeface="Arial Black" pitchFamily="34" charset="0"/>
              </a:rPr>
              <a:t>) </a:t>
            </a:r>
          </a:p>
          <a:p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57290" y="500043"/>
            <a:ext cx="75009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Arial Black" pitchFamily="34" charset="0"/>
              </a:rPr>
              <a:t>Сущность понятия воспитания как целенаправленного развития личности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28728" y="1500174"/>
            <a:ext cx="72866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Arial Black" pitchFamily="34" charset="0"/>
              </a:rPr>
              <a:t>Сущность воспитания заключается в таком взаимодействии, что воспитатель намеренно стремится повлиять на воспитуемого: «чем человек как человек может и должен быть» </a:t>
            </a:r>
          </a:p>
          <a:p>
            <a:pPr algn="r"/>
            <a:r>
              <a:rPr lang="ru-RU" dirty="0" smtClean="0">
                <a:latin typeface="Arial Black" pitchFamily="34" charset="0"/>
              </a:rPr>
              <a:t>(К.Д. Ушинский)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214414" y="3214686"/>
            <a:ext cx="77153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Воспитание - многофакторный процесс</a:t>
            </a:r>
          </a:p>
          <a:p>
            <a:endParaRPr lang="ru-RU" dirty="0" smtClean="0">
              <a:latin typeface="Arial Black" pitchFamily="34" charset="0"/>
            </a:endParaRPr>
          </a:p>
          <a:p>
            <a:endParaRPr lang="ru-RU" dirty="0" smtClean="0">
              <a:latin typeface="Arial Black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latin typeface="Arial Black" pitchFamily="34" charset="0"/>
              </a:rPr>
              <a:t>жизненный мир и иерархия общественных ценностей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latin typeface="Arial Black" pitchFamily="34" charset="0"/>
              </a:rPr>
              <a:t> семья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latin typeface="Arial Black" pitchFamily="34" charset="0"/>
              </a:rPr>
              <a:t> школа 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latin typeface="Arial Black" pitchFamily="34" charset="0"/>
              </a:rPr>
              <a:t> детские и молодежные организации 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latin typeface="Arial Black" pitchFamily="34" charset="0"/>
              </a:rPr>
              <a:t> повседневная и профессиональная деятельность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latin typeface="Arial Black" pitchFamily="34" charset="0"/>
              </a:rPr>
              <a:t> искусство 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latin typeface="Arial Black" pitchFamily="34" charset="0"/>
              </a:rPr>
              <a:t> средства массовой информации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latin typeface="Arial Black" pitchFamily="34" charset="0"/>
              </a:rPr>
              <a:t>природная среда</a:t>
            </a:r>
          </a:p>
          <a:p>
            <a:pPr>
              <a:buFont typeface="Wingdings" pitchFamily="2" charset="2"/>
              <a:buChar char="v"/>
            </a:pPr>
            <a:endParaRPr lang="ru-RU" dirty="0" smtClean="0">
              <a:latin typeface="Arial Black" pitchFamily="34" charset="0"/>
            </a:endParaRPr>
          </a:p>
        </p:txBody>
      </p:sp>
      <p:sp>
        <p:nvSpPr>
          <p:cNvPr id="7" name="Прямоугольная выноска 6"/>
          <p:cNvSpPr/>
          <p:nvPr/>
        </p:nvSpPr>
        <p:spPr>
          <a:xfrm>
            <a:off x="2428860" y="3571876"/>
            <a:ext cx="5143536" cy="428628"/>
          </a:xfrm>
          <a:prstGeom prst="wedgeRectCallou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 Black" pitchFamily="34" charset="0"/>
              </a:rPr>
              <a:t>на воспитание оказывают влияние: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85852" y="500042"/>
            <a:ext cx="7572428" cy="7755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Arial Black" pitchFamily="34" charset="0"/>
              </a:rPr>
              <a:t>Выделяют две основные группы воспитательных факторов:</a:t>
            </a:r>
            <a:r>
              <a:rPr lang="ru-RU" sz="2400" dirty="0" smtClean="0"/>
              <a:t> </a:t>
            </a:r>
          </a:p>
          <a:p>
            <a:endParaRPr lang="ru-RU" dirty="0" smtClean="0"/>
          </a:p>
          <a:p>
            <a:pPr algn="ctr"/>
            <a:endParaRPr lang="ru-RU" dirty="0" smtClean="0">
              <a:latin typeface="Arial Black" pitchFamily="34" charset="0"/>
            </a:endParaRPr>
          </a:p>
          <a:p>
            <a:pPr algn="ctr"/>
            <a:endParaRPr lang="ru-RU" dirty="0" smtClean="0">
              <a:latin typeface="Arial Black" pitchFamily="34" charset="0"/>
            </a:endParaRPr>
          </a:p>
          <a:p>
            <a:pPr algn="ctr"/>
            <a:endParaRPr lang="ru-RU" dirty="0" smtClean="0">
              <a:latin typeface="Arial Black" pitchFamily="34" charset="0"/>
            </a:endParaRPr>
          </a:p>
          <a:p>
            <a:pPr algn="ctr"/>
            <a:endParaRPr lang="ru-RU" dirty="0" smtClean="0">
              <a:latin typeface="Arial Black" pitchFamily="34" charset="0"/>
            </a:endParaRPr>
          </a:p>
          <a:p>
            <a:pPr lvl="0">
              <a:buFont typeface="Wingdings" pitchFamily="2" charset="2"/>
              <a:buChar char="v"/>
            </a:pPr>
            <a:r>
              <a:rPr lang="ru-RU" dirty="0" smtClean="0">
                <a:latin typeface="Arial Black" pitchFamily="34" charset="0"/>
              </a:rPr>
              <a:t> генетическая наследственность и состояние здоровья человека</a:t>
            </a:r>
          </a:p>
          <a:p>
            <a:pPr lvl="0">
              <a:buFont typeface="Wingdings" pitchFamily="2" charset="2"/>
              <a:buChar char="v"/>
            </a:pPr>
            <a:endParaRPr lang="ru-RU" dirty="0" smtClean="0">
              <a:latin typeface="Arial Black" pitchFamily="34" charset="0"/>
            </a:endParaRPr>
          </a:p>
          <a:p>
            <a:pPr lvl="0">
              <a:buFont typeface="Wingdings" pitchFamily="2" charset="2"/>
              <a:buChar char="v"/>
            </a:pPr>
            <a:r>
              <a:rPr lang="ru-RU" dirty="0" smtClean="0">
                <a:latin typeface="Arial Black" pitchFamily="34" charset="0"/>
              </a:rPr>
              <a:t> социальная и культурная принадлежность семьи, оказывающая влияние на его непосредственное окружение</a:t>
            </a:r>
          </a:p>
          <a:p>
            <a:pPr lvl="0">
              <a:buFont typeface="Wingdings" pitchFamily="2" charset="2"/>
              <a:buChar char="v"/>
            </a:pPr>
            <a:endParaRPr lang="ru-RU" dirty="0" smtClean="0">
              <a:latin typeface="Arial Black" pitchFamily="34" charset="0"/>
            </a:endParaRPr>
          </a:p>
          <a:p>
            <a:pPr lvl="0">
              <a:buFont typeface="Wingdings" pitchFamily="2" charset="2"/>
              <a:buChar char="v"/>
            </a:pPr>
            <a:r>
              <a:rPr lang="ru-RU" dirty="0" smtClean="0">
                <a:latin typeface="Arial Black" pitchFamily="34" charset="0"/>
              </a:rPr>
              <a:t> обстоятельства биографии</a:t>
            </a:r>
          </a:p>
          <a:p>
            <a:pPr lvl="0">
              <a:buFont typeface="Wingdings" pitchFamily="2" charset="2"/>
              <a:buChar char="v"/>
            </a:pPr>
            <a:endParaRPr lang="ru-RU" dirty="0" smtClean="0">
              <a:latin typeface="Arial Black" pitchFamily="34" charset="0"/>
            </a:endParaRPr>
          </a:p>
          <a:p>
            <a:pPr lvl="0">
              <a:buFont typeface="Wingdings" pitchFamily="2" charset="2"/>
              <a:buChar char="v"/>
            </a:pPr>
            <a:r>
              <a:rPr lang="ru-RU" dirty="0" smtClean="0">
                <a:latin typeface="Arial Black" pitchFamily="34" charset="0"/>
              </a:rPr>
              <a:t> культурная традиция, профессиональный и социальный статус</a:t>
            </a:r>
          </a:p>
          <a:p>
            <a:pPr lvl="0">
              <a:buFont typeface="Wingdings" pitchFamily="2" charset="2"/>
              <a:buChar char="v"/>
            </a:pPr>
            <a:endParaRPr lang="ru-RU" dirty="0" smtClean="0">
              <a:latin typeface="Arial Black" pitchFamily="34" charset="0"/>
            </a:endParaRPr>
          </a:p>
          <a:p>
            <a:pPr lvl="0">
              <a:buFont typeface="Wingdings" pitchFamily="2" charset="2"/>
              <a:buChar char="v"/>
            </a:pPr>
            <a:r>
              <a:rPr lang="ru-RU" dirty="0" smtClean="0">
                <a:latin typeface="Arial Black" pitchFamily="34" charset="0"/>
              </a:rPr>
              <a:t> особенности страны и исторической эпохи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</a:p>
          <a:p>
            <a:endParaRPr lang="ru-RU" dirty="0" smtClean="0">
              <a:latin typeface="Times New Roman"/>
            </a:endParaRPr>
          </a:p>
          <a:p>
            <a:endParaRPr lang="ru-RU" dirty="0" smtClean="0">
              <a:latin typeface="Times New Roman"/>
            </a:endParaRPr>
          </a:p>
          <a:p>
            <a:endParaRPr lang="ru-RU" dirty="0" smtClean="0">
              <a:latin typeface="Times New Roman"/>
            </a:endParaRPr>
          </a:p>
          <a:p>
            <a:endParaRPr lang="ru-RU" dirty="0" smtClean="0">
              <a:latin typeface="Times New Roman"/>
            </a:endParaRPr>
          </a:p>
          <a:p>
            <a:endParaRPr lang="ru-RU" dirty="0" smtClean="0">
              <a:latin typeface="Times New Roman"/>
            </a:endParaRPr>
          </a:p>
          <a:p>
            <a:endParaRPr lang="ru-RU" dirty="0" smtClean="0">
              <a:latin typeface="Times New Roman"/>
            </a:endParaRPr>
          </a:p>
        </p:txBody>
      </p:sp>
      <p:sp>
        <p:nvSpPr>
          <p:cNvPr id="3" name="Прямоугольная выноска 2"/>
          <p:cNvSpPr/>
          <p:nvPr/>
        </p:nvSpPr>
        <p:spPr>
          <a:xfrm>
            <a:off x="1428728" y="1643050"/>
            <a:ext cx="7072362" cy="612648"/>
          </a:xfrm>
          <a:prstGeom prst="wedgeRectCallou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Arial Black" pitchFamily="34" charset="0"/>
              </a:rPr>
              <a:t>группа объективных факторов воспитания: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728" y="1071546"/>
            <a:ext cx="728667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endParaRPr lang="ru-RU" dirty="0" smtClean="0">
              <a:latin typeface="Arial Black" pitchFamily="34" charset="0"/>
            </a:endParaRPr>
          </a:p>
          <a:p>
            <a:pPr marL="0" lvl="1">
              <a:buFont typeface="Wingdings" pitchFamily="2" charset="2"/>
              <a:buChar char="v"/>
            </a:pPr>
            <a:endParaRPr lang="ru-RU" dirty="0" smtClean="0">
              <a:latin typeface="Arial Black" pitchFamily="34" charset="0"/>
            </a:endParaRPr>
          </a:p>
          <a:p>
            <a:pPr marL="0" lvl="1">
              <a:buFont typeface="Wingdings" pitchFamily="2" charset="2"/>
              <a:buChar char="v"/>
            </a:pPr>
            <a:endParaRPr lang="ru-RU" dirty="0" smtClean="0">
              <a:latin typeface="Arial Black" pitchFamily="34" charset="0"/>
            </a:endParaRPr>
          </a:p>
          <a:p>
            <a:pPr marL="0" lvl="1">
              <a:buFont typeface="Wingdings" pitchFamily="2" charset="2"/>
              <a:buChar char="v"/>
            </a:pPr>
            <a:r>
              <a:rPr lang="ru-RU" dirty="0" smtClean="0">
                <a:latin typeface="Arial Black" pitchFamily="34" charset="0"/>
              </a:rPr>
              <a:t>психические особенности, мировоззрение, ценностные ориентации, внутренние потребности и интересы как воспитателя, так и воспитуемого</a:t>
            </a:r>
          </a:p>
          <a:p>
            <a:pPr marL="0" lvl="1">
              <a:buFont typeface="Wingdings" pitchFamily="2" charset="2"/>
              <a:buChar char="v"/>
            </a:pPr>
            <a:endParaRPr lang="ru-RU" dirty="0" smtClean="0">
              <a:latin typeface="Arial Black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latin typeface="Arial Black" pitchFamily="34" charset="0"/>
              </a:rPr>
              <a:t> система отношений с социумом</a:t>
            </a:r>
          </a:p>
          <a:p>
            <a:pPr>
              <a:buFont typeface="Wingdings" pitchFamily="2" charset="2"/>
              <a:buChar char="v"/>
            </a:pPr>
            <a:endParaRPr lang="ru-RU" dirty="0" smtClean="0">
              <a:latin typeface="Arial Black" pitchFamily="34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latin typeface="Arial Black" pitchFamily="34" charset="0"/>
              </a:rPr>
              <a:t> организованные воспитательные воздействия на человека со стороны отдельных людей, групп, объединений и всего сообщества</a:t>
            </a:r>
          </a:p>
        </p:txBody>
      </p:sp>
      <p:sp>
        <p:nvSpPr>
          <p:cNvPr id="3" name="Прямоугольная выноска 2"/>
          <p:cNvSpPr/>
          <p:nvPr/>
        </p:nvSpPr>
        <p:spPr>
          <a:xfrm>
            <a:off x="1500166" y="785794"/>
            <a:ext cx="6572296" cy="500066"/>
          </a:xfrm>
          <a:prstGeom prst="wedgeRectCallou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Arial Black" pitchFamily="34" charset="0"/>
              </a:rPr>
              <a:t>группа субъективных факторов: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428604"/>
            <a:ext cx="771530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>
              <a:latin typeface="Times New Roman"/>
            </a:endParaRPr>
          </a:p>
          <a:p>
            <a:endParaRPr lang="ru-RU" dirty="0" smtClean="0">
              <a:latin typeface="Times New Roman"/>
            </a:endParaRPr>
          </a:p>
          <a:p>
            <a:endParaRPr lang="ru-RU" dirty="0" smtClean="0">
              <a:latin typeface="Times New Roman"/>
            </a:endParaRPr>
          </a:p>
          <a:p>
            <a:endParaRPr lang="ru-RU" dirty="0" smtClean="0">
              <a:latin typeface="Times New Roman"/>
            </a:endParaRPr>
          </a:p>
          <a:p>
            <a:endParaRPr lang="ru-RU" dirty="0" smtClean="0">
              <a:latin typeface="Times New Roman"/>
            </a:endParaRPr>
          </a:p>
          <a:p>
            <a:endParaRPr lang="ru-RU" dirty="0" smtClean="0">
              <a:latin typeface="Times New Roman"/>
            </a:endParaRPr>
          </a:p>
          <a:p>
            <a:endParaRPr lang="ru-RU" dirty="0" smtClean="0">
              <a:latin typeface="Times New Roman"/>
            </a:endParaRPr>
          </a:p>
          <a:p>
            <a:endParaRPr lang="ru-RU" dirty="0" smtClean="0">
              <a:latin typeface="Times New Roman"/>
            </a:endParaRPr>
          </a:p>
          <a:p>
            <a:endParaRPr lang="ru-RU" dirty="0" smtClean="0">
              <a:latin typeface="Times New Roman"/>
            </a:endParaRPr>
          </a:p>
          <a:p>
            <a:endParaRPr lang="ru-RU" dirty="0" smtClean="0">
              <a:latin typeface="Times New Roman"/>
            </a:endParaRPr>
          </a:p>
          <a:p>
            <a:endParaRPr lang="ru-RU" dirty="0" smtClean="0">
              <a:latin typeface="Times New Roman"/>
            </a:endParaRPr>
          </a:p>
          <a:p>
            <a:endParaRPr lang="ru-RU" dirty="0" smtClean="0">
              <a:latin typeface="Times New Roman"/>
            </a:endParaRPr>
          </a:p>
          <a:p>
            <a:endParaRPr lang="ru-RU" dirty="0" smtClean="0">
              <a:latin typeface="Times New Roman"/>
            </a:endParaRP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latin typeface="Arial Black" pitchFamily="34" charset="0"/>
              </a:rPr>
              <a:t>по облику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latin typeface="Arial Black" pitchFamily="34" charset="0"/>
              </a:rPr>
              <a:t> речи 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latin typeface="Arial Black" pitchFamily="34" charset="0"/>
              </a:rPr>
              <a:t> манере поведения в целом и характерным отдельным поступкам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latin typeface="Arial Black" pitchFamily="34" charset="0"/>
              </a:rPr>
              <a:t> по ценностным ориентациям 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>
                <a:latin typeface="Arial Black" pitchFamily="34" charset="0"/>
              </a:rPr>
              <a:t> по отношению к деятельности и стилю общения</a:t>
            </a:r>
          </a:p>
          <a:p>
            <a:endParaRPr lang="ru-RU" dirty="0"/>
          </a:p>
        </p:txBody>
      </p:sp>
      <p:sp>
        <p:nvSpPr>
          <p:cNvPr id="3" name="Прямоугольная выноска 2"/>
          <p:cNvSpPr/>
          <p:nvPr/>
        </p:nvSpPr>
        <p:spPr>
          <a:xfrm>
            <a:off x="1428728" y="3214686"/>
            <a:ext cx="7358114" cy="612648"/>
          </a:xfrm>
          <a:prstGeom prst="wedgeRectCallou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002060"/>
                </a:solidFill>
                <a:latin typeface="Arial Black" pitchFamily="34" charset="0"/>
              </a:rPr>
              <a:t>О воспитанности человека можно судить по многочисленным показателям: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357290" y="571480"/>
            <a:ext cx="7358114" cy="185738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dirty="0" smtClean="0">
              <a:solidFill>
                <a:srgbClr val="FF0000"/>
              </a:solidFill>
              <a:latin typeface="Arial Black" pitchFamily="34" charset="0"/>
            </a:endParaRPr>
          </a:p>
          <a:p>
            <a:pPr algn="ctr"/>
            <a:r>
              <a:rPr lang="ru-RU" sz="2000" dirty="0" smtClean="0">
                <a:solidFill>
                  <a:srgbClr val="FF0000"/>
                </a:solidFill>
                <a:latin typeface="Arial Black" pitchFamily="34" charset="0"/>
              </a:rPr>
              <a:t>Цели воспитания </a:t>
            </a:r>
            <a:r>
              <a:rPr lang="ru-RU" sz="2000" dirty="0" smtClean="0">
                <a:latin typeface="Arial Black" pitchFamily="34" charset="0"/>
              </a:rPr>
              <a:t>- это ожидаемые изменения в человеке (или группе людей), осуществленные под воздействием специально подготовленных и планомерно проведенных воспитательных акций и действий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00166" y="428604"/>
            <a:ext cx="7143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Arial Black" pitchFamily="34" charset="0"/>
              </a:rPr>
              <a:t>виды воспитания</a:t>
            </a:r>
            <a:endParaRPr lang="ru-RU" sz="2400" dirty="0">
              <a:solidFill>
                <a:srgbClr val="FF0000"/>
              </a:solidFill>
              <a:latin typeface="Arial Black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214546" y="1285860"/>
          <a:ext cx="5643602" cy="4907280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5643602"/>
              </a:tblGrid>
              <a:tr h="5000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умственное воспитание </a:t>
                      </a:r>
                    </a:p>
                    <a:p>
                      <a:pPr algn="ctr"/>
                      <a:endParaRPr lang="ru-RU" sz="200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нравственное воспитание</a:t>
                      </a:r>
                    </a:p>
                    <a:p>
                      <a:pPr algn="ctr"/>
                      <a:endParaRPr lang="ru-RU" sz="200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эстетическое воспитание </a:t>
                      </a:r>
                    </a:p>
                    <a:p>
                      <a:pPr algn="ctr"/>
                      <a:endParaRPr lang="ru-RU" sz="200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экологическое воспитание </a:t>
                      </a:r>
                    </a:p>
                    <a:p>
                      <a:pPr algn="ctr"/>
                      <a:endParaRPr lang="ru-RU" sz="200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физическое воспитание </a:t>
                      </a:r>
                    </a:p>
                    <a:p>
                      <a:pPr algn="ctr"/>
                      <a:endParaRPr lang="ru-RU" sz="200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трудовое воспитание </a:t>
                      </a:r>
                    </a:p>
                    <a:p>
                      <a:pPr algn="ctr"/>
                      <a:endParaRPr lang="ru-RU" sz="200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Arial Black" pitchFamily="34" charset="0"/>
                        </a:rPr>
                        <a:t>экономическое воспитание </a:t>
                      </a:r>
                    </a:p>
                    <a:p>
                      <a:pPr algn="ctr"/>
                      <a:endParaRPr lang="ru-RU" sz="2000" dirty="0">
                        <a:solidFill>
                          <a:schemeClr val="tx1"/>
                        </a:solidFill>
                        <a:latin typeface="Arial Black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14480" y="357166"/>
            <a:ext cx="35004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 Black" pitchFamily="34" charset="0"/>
              </a:rPr>
              <a:t>ВОСПИТАНИЕ</a:t>
            </a:r>
            <a:endParaRPr lang="ru-RU" sz="28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20" name="Выноска 3 (граница и черта) 19"/>
          <p:cNvSpPr/>
          <p:nvPr/>
        </p:nvSpPr>
        <p:spPr>
          <a:xfrm>
            <a:off x="4071934" y="1643050"/>
            <a:ext cx="2143140" cy="1000132"/>
          </a:xfrm>
          <a:prstGeom prst="accentBorderCallout3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 Black" pitchFamily="34" charset="0"/>
              </a:rPr>
              <a:t>Становление личности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21" name="Выноска 3 (граница и черта) 20"/>
          <p:cNvSpPr/>
          <p:nvPr/>
        </p:nvSpPr>
        <p:spPr>
          <a:xfrm>
            <a:off x="1214414" y="1643050"/>
            <a:ext cx="2143140" cy="969838"/>
          </a:xfrm>
          <a:prstGeom prst="accentBorderCallout3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 Black" pitchFamily="34" charset="0"/>
              </a:rPr>
              <a:t>Социализация личности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22" name="Выноска 3 (граница и черта) 21"/>
          <p:cNvSpPr/>
          <p:nvPr/>
        </p:nvSpPr>
        <p:spPr>
          <a:xfrm>
            <a:off x="2357422" y="2714620"/>
            <a:ext cx="2500330" cy="1000132"/>
          </a:xfrm>
          <a:prstGeom prst="accentBorderCallout3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 Black" pitchFamily="34" charset="0"/>
              </a:rPr>
              <a:t>Формирование личности</a:t>
            </a:r>
            <a:endParaRPr lang="ru-RU" dirty="0">
              <a:latin typeface="Arial Black" pitchFamily="34" charset="0"/>
            </a:endParaRPr>
          </a:p>
        </p:txBody>
      </p:sp>
      <p:cxnSp>
        <p:nvCxnSpPr>
          <p:cNvPr id="24" name="Скругленная соединительная линия 23"/>
          <p:cNvCxnSpPr/>
          <p:nvPr/>
        </p:nvCxnSpPr>
        <p:spPr>
          <a:xfrm rot="16200000" flipH="1">
            <a:off x="3637024" y="506326"/>
            <a:ext cx="976978" cy="1393041"/>
          </a:xfrm>
          <a:prstGeom prst="curvedConnector3">
            <a:avLst>
              <a:gd name="adj1" fmla="val 50000"/>
            </a:avLst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Скругленная соединительная линия 25"/>
          <p:cNvCxnSpPr/>
          <p:nvPr/>
        </p:nvCxnSpPr>
        <p:spPr>
          <a:xfrm rot="5400000">
            <a:off x="2351139" y="649201"/>
            <a:ext cx="976978" cy="1107289"/>
          </a:xfrm>
          <a:prstGeom prst="curvedConnector3">
            <a:avLst>
              <a:gd name="adj1" fmla="val 50000"/>
            </a:avLst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Скругленная соединительная линия 31"/>
          <p:cNvCxnSpPr/>
          <p:nvPr/>
        </p:nvCxnSpPr>
        <p:spPr>
          <a:xfrm rot="16200000" flipH="1">
            <a:off x="2403377" y="1668533"/>
            <a:ext cx="2086949" cy="35719"/>
          </a:xfrm>
          <a:prstGeom prst="curvedConnector3">
            <a:avLst>
              <a:gd name="adj1" fmla="val 50000"/>
            </a:avLst>
          </a:prstGeom>
          <a:ln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Прямоугольник с одним вырезанным углом 41"/>
          <p:cNvSpPr/>
          <p:nvPr/>
        </p:nvSpPr>
        <p:spPr>
          <a:xfrm>
            <a:off x="3428992" y="4286256"/>
            <a:ext cx="5072098" cy="2214578"/>
          </a:xfrm>
          <a:prstGeom prst="snip1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Arial Black" pitchFamily="34" charset="0"/>
              </a:rPr>
              <a:t>В современном понимании </a:t>
            </a:r>
            <a:r>
              <a:rPr lang="ru-RU" sz="2000" dirty="0" smtClean="0">
                <a:solidFill>
                  <a:srgbClr val="FF0000"/>
                </a:solidFill>
                <a:latin typeface="Arial Black" pitchFamily="34" charset="0"/>
              </a:rPr>
              <a:t>процесс воспитания </a:t>
            </a:r>
            <a:r>
              <a:rPr lang="ru-RU" sz="2000" dirty="0" smtClean="0">
                <a:latin typeface="Arial Black" pitchFamily="34" charset="0"/>
              </a:rPr>
              <a:t>– это эффективное взаимодействие (сотрудничество) воспитателей и воспитанников, направленное на достижение заданной цели </a:t>
            </a:r>
            <a:endParaRPr lang="ru-RU" sz="20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со стрелкой вниз 2"/>
          <p:cNvSpPr/>
          <p:nvPr/>
        </p:nvSpPr>
        <p:spPr>
          <a:xfrm>
            <a:off x="1285852" y="1785926"/>
            <a:ext cx="3857652" cy="842962"/>
          </a:xfrm>
          <a:prstGeom prst="downArrowCallou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FF0000"/>
                </a:solidFill>
                <a:latin typeface="Arial Black" pitchFamily="34" charset="0"/>
              </a:rPr>
              <a:t>ОСОБЕННОСТИ ВОСПИТАНИЯ</a:t>
            </a:r>
            <a:endParaRPr lang="ru-RU" sz="2000" dirty="0">
              <a:solidFill>
                <a:srgbClr val="FF0000"/>
              </a:solidFill>
              <a:latin typeface="Arial Black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357290" y="2857496"/>
          <a:ext cx="3643338" cy="3474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43338"/>
              </a:tblGrid>
              <a:tr h="34008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 Black" pitchFamily="34" charset="0"/>
                        </a:rPr>
                        <a:t>Процесс целенаправленный</a:t>
                      </a:r>
                      <a:endParaRPr lang="ru-RU" sz="2000" dirty="0">
                        <a:latin typeface="Arial Black" pitchFamily="34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4008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 Black" pitchFamily="34" charset="0"/>
                        </a:rPr>
                        <a:t>Многофакторный </a:t>
                      </a:r>
                      <a:endParaRPr lang="ru-RU" sz="2000" dirty="0">
                        <a:latin typeface="Arial Black" pitchFamily="34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4008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 Black" pitchFamily="34" charset="0"/>
                        </a:rPr>
                        <a:t>Динамичный </a:t>
                      </a:r>
                      <a:endParaRPr lang="ru-RU" sz="2000" dirty="0">
                        <a:latin typeface="Arial Black" pitchFamily="34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4008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 Black" pitchFamily="34" charset="0"/>
                        </a:rPr>
                        <a:t>Длительный </a:t>
                      </a:r>
                      <a:endParaRPr lang="ru-RU" sz="2000" dirty="0">
                        <a:latin typeface="Arial Black" pitchFamily="34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4008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 Black" pitchFamily="34" charset="0"/>
                        </a:rPr>
                        <a:t>Непрерывный </a:t>
                      </a:r>
                      <a:endParaRPr lang="ru-RU" sz="2000" dirty="0">
                        <a:latin typeface="Arial Black" pitchFamily="34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4008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 Black" pitchFamily="34" charset="0"/>
                        </a:rPr>
                        <a:t>Комплексный </a:t>
                      </a:r>
                      <a:endParaRPr lang="ru-RU" sz="2000" dirty="0">
                        <a:latin typeface="Arial Black" pitchFamily="34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4008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 Black" pitchFamily="34" charset="0"/>
                        </a:rPr>
                        <a:t>Вариативный </a:t>
                      </a:r>
                      <a:endParaRPr lang="ru-RU" sz="2000" dirty="0">
                        <a:latin typeface="Arial Black" pitchFamily="34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34008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Arial Black" pitchFamily="34" charset="0"/>
                        </a:rPr>
                        <a:t>Двусторонний характер</a:t>
                      </a:r>
                      <a:endParaRPr lang="ru-RU" sz="2000" dirty="0">
                        <a:latin typeface="Arial Black" pitchFamily="34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Выноска со стрелкой вниз 6"/>
          <p:cNvSpPr/>
          <p:nvPr/>
        </p:nvSpPr>
        <p:spPr>
          <a:xfrm>
            <a:off x="5429256" y="357166"/>
            <a:ext cx="3428992" cy="914400"/>
          </a:xfrm>
          <a:prstGeom prst="downArrow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FF0000"/>
                </a:solidFill>
                <a:latin typeface="Arial Black" pitchFamily="34" charset="0"/>
              </a:rPr>
              <a:t>СТОРОНЫ ВОСПИТАНИЯ</a:t>
            </a:r>
            <a:endParaRPr lang="ru-RU" sz="20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1" name="Выгнутая вправо стрелка 10"/>
          <p:cNvSpPr/>
          <p:nvPr/>
        </p:nvSpPr>
        <p:spPr>
          <a:xfrm>
            <a:off x="7858148" y="1000108"/>
            <a:ext cx="1143040" cy="2071702"/>
          </a:xfrm>
          <a:prstGeom prst="curvedLef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Выгнутая вправо стрелка 11"/>
          <p:cNvSpPr/>
          <p:nvPr/>
        </p:nvSpPr>
        <p:spPr>
          <a:xfrm>
            <a:off x="7715272" y="1071546"/>
            <a:ext cx="1214446" cy="1071570"/>
          </a:xfrm>
          <a:prstGeom prst="curvedLeftArrow">
            <a:avLst>
              <a:gd name="adj1" fmla="val 25000"/>
              <a:gd name="adj2" fmla="val 47353"/>
              <a:gd name="adj3" fmla="val 2500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Прямоугольник с двумя вырезанными противолежащими углами 13"/>
          <p:cNvSpPr/>
          <p:nvPr/>
        </p:nvSpPr>
        <p:spPr>
          <a:xfrm>
            <a:off x="5572132" y="1428736"/>
            <a:ext cx="2071702" cy="642942"/>
          </a:xfrm>
          <a:prstGeom prst="snip2DiagRect">
            <a:avLst/>
          </a:prstGeom>
          <a:solidFill>
            <a:schemeClr val="tx2">
              <a:lumMod val="20000"/>
              <a:lumOff val="80000"/>
            </a:schemeClr>
          </a:solidFill>
          <a:ln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 Black" pitchFamily="34" charset="0"/>
                <a:cs typeface="Times New Roman" pitchFamily="18" charset="0"/>
              </a:rPr>
              <a:t>содержательная</a:t>
            </a:r>
            <a:endParaRPr lang="ru-RU" sz="1400" dirty="0">
              <a:solidFill>
                <a:schemeClr val="tx1"/>
              </a:solidFill>
              <a:latin typeface="Arial Black" pitchFamily="34" charset="0"/>
              <a:cs typeface="Times New Roman" pitchFamily="18" charset="0"/>
            </a:endParaRPr>
          </a:p>
        </p:txBody>
      </p:sp>
      <p:sp>
        <p:nvSpPr>
          <p:cNvPr id="15" name="Прямоугольник с двумя вырезанными противолежащими углами 14"/>
          <p:cNvSpPr/>
          <p:nvPr/>
        </p:nvSpPr>
        <p:spPr>
          <a:xfrm>
            <a:off x="5715008" y="2285992"/>
            <a:ext cx="2143140" cy="642942"/>
          </a:xfrm>
          <a:prstGeom prst="snip2DiagRect">
            <a:avLst/>
          </a:prstGeom>
          <a:solidFill>
            <a:schemeClr val="tx2">
              <a:lumMod val="20000"/>
              <a:lumOff val="80000"/>
            </a:schemeClr>
          </a:solidFill>
          <a:ln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Arial Black" pitchFamily="34" charset="0"/>
              </a:rPr>
              <a:t>процессуальная</a:t>
            </a:r>
            <a:endParaRPr lang="ru-RU" sz="14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3" name="Выноска 1 12"/>
          <p:cNvSpPr/>
          <p:nvPr/>
        </p:nvSpPr>
        <p:spPr>
          <a:xfrm>
            <a:off x="6215074" y="4714884"/>
            <a:ext cx="2571768" cy="857256"/>
          </a:xfrm>
          <a:prstGeom prst="borderCallout1">
            <a:avLst>
              <a:gd name="adj1" fmla="val 42987"/>
              <a:gd name="adj2" fmla="val -948"/>
              <a:gd name="adj3" fmla="val 174406"/>
              <a:gd name="adj4" fmla="val -47772"/>
            </a:avLst>
          </a:prstGeom>
          <a:solidFill>
            <a:schemeClr val="bg1"/>
          </a:solidFill>
          <a:scene3d>
            <a:camera prst="obliqueBottom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 воспитателя к воспитаннику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(прямая связь)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Выноска 1 15"/>
          <p:cNvSpPr/>
          <p:nvPr/>
        </p:nvSpPr>
        <p:spPr>
          <a:xfrm>
            <a:off x="6215074" y="5715016"/>
            <a:ext cx="2571768" cy="857256"/>
          </a:xfrm>
          <a:prstGeom prst="borderCallout1">
            <a:avLst>
              <a:gd name="adj1" fmla="val 47709"/>
              <a:gd name="adj2" fmla="val -2666"/>
              <a:gd name="adj3" fmla="val 61574"/>
              <a:gd name="adj4" fmla="val -45646"/>
            </a:avLst>
          </a:prstGeom>
          <a:solidFill>
            <a:schemeClr val="bg1"/>
          </a:solidFill>
          <a:scene3d>
            <a:camera prst="obliqueBottomRight"/>
            <a:lightRig rig="threePt" dir="t"/>
          </a:scene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 воспитанника к воспитателю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(обратная связь)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Выноска с четырьмя стрелками 9"/>
          <p:cNvSpPr/>
          <p:nvPr/>
        </p:nvSpPr>
        <p:spPr>
          <a:xfrm>
            <a:off x="2928926" y="1714488"/>
            <a:ext cx="3643338" cy="2571768"/>
          </a:xfrm>
          <a:prstGeom prst="quadArrowCallou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Black" pitchFamily="34" charset="0"/>
              </a:rPr>
              <a:t>эффективность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Black" pitchFamily="34" charset="0"/>
              </a:rPr>
              <a:t>воспитания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Black" pitchFamily="34" charset="0"/>
              </a:rPr>
              <a:t>зависит от:</a:t>
            </a:r>
            <a:endParaRPr lang="ru-RU" sz="1600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500826" y="2500306"/>
            <a:ext cx="2428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Arial Black" pitchFamily="34" charset="0"/>
              </a:rPr>
              <a:t>сложившихся</a:t>
            </a:r>
          </a:p>
          <a:p>
            <a:r>
              <a:rPr lang="ru-RU" sz="1600" b="1" dirty="0" smtClean="0">
                <a:latin typeface="Arial Black" pitchFamily="34" charset="0"/>
              </a:rPr>
              <a:t>воспитательных </a:t>
            </a:r>
          </a:p>
          <a:p>
            <a:r>
              <a:rPr lang="ru-RU" sz="1600" b="1" dirty="0" smtClean="0">
                <a:latin typeface="Arial Black" pitchFamily="34" charset="0"/>
              </a:rPr>
              <a:t>отношений</a:t>
            </a:r>
            <a:endParaRPr lang="ru-RU" sz="1600" b="1" dirty="0">
              <a:latin typeface="Arial Black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44927" y="428604"/>
            <a:ext cx="289534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 smtClean="0">
                <a:latin typeface="Arial Black" pitchFamily="34" charset="0"/>
              </a:rPr>
              <a:t>соответствия цели </a:t>
            </a:r>
          </a:p>
          <a:p>
            <a:pPr algn="ctr"/>
            <a:r>
              <a:rPr lang="ru-RU" sz="1600" dirty="0" smtClean="0">
                <a:latin typeface="Arial Black" pitchFamily="34" charset="0"/>
              </a:rPr>
              <a:t>и организации </a:t>
            </a:r>
          </a:p>
          <a:p>
            <a:pPr algn="ctr"/>
            <a:r>
              <a:rPr lang="ru-RU" sz="1600" dirty="0" smtClean="0">
                <a:latin typeface="Arial Black" pitchFamily="34" charset="0"/>
              </a:rPr>
              <a:t>действий, помогающих</a:t>
            </a:r>
          </a:p>
          <a:p>
            <a:pPr algn="ctr"/>
            <a:r>
              <a:rPr lang="ru-RU" sz="1600" dirty="0" smtClean="0">
                <a:latin typeface="Arial Black" pitchFamily="34" charset="0"/>
              </a:rPr>
              <a:t>достигнуть цели</a:t>
            </a:r>
            <a:endParaRPr lang="ru-RU" sz="1600" dirty="0">
              <a:latin typeface="Arial Black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73961" y="4429132"/>
            <a:ext cx="276069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 smtClean="0">
                <a:latin typeface="Arial Black" pitchFamily="34" charset="0"/>
              </a:rPr>
              <a:t>совокупного действия</a:t>
            </a:r>
          </a:p>
          <a:p>
            <a:pPr algn="ctr"/>
            <a:r>
              <a:rPr lang="ru-RU" sz="1600" dirty="0" smtClean="0">
                <a:latin typeface="Arial Black" pitchFamily="34" charset="0"/>
              </a:rPr>
              <a:t> объективных и </a:t>
            </a:r>
          </a:p>
          <a:p>
            <a:pPr algn="ctr"/>
            <a:r>
              <a:rPr lang="ru-RU" sz="1600" dirty="0" smtClean="0">
                <a:latin typeface="Arial Black" pitchFamily="34" charset="0"/>
              </a:rPr>
              <a:t>субъективных</a:t>
            </a:r>
          </a:p>
          <a:p>
            <a:pPr algn="ctr"/>
            <a:r>
              <a:rPr lang="ru-RU" sz="1600" dirty="0" smtClean="0">
                <a:latin typeface="Arial Black" pitchFamily="34" charset="0"/>
              </a:rPr>
              <a:t>действий</a:t>
            </a:r>
            <a:endParaRPr lang="ru-RU" sz="1600" dirty="0">
              <a:latin typeface="Arial Black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71538" y="2000240"/>
            <a:ext cx="221457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Arial Black" pitchFamily="34" charset="0"/>
              </a:rPr>
              <a:t>соответствия </a:t>
            </a:r>
          </a:p>
          <a:p>
            <a:pPr algn="ctr"/>
            <a:r>
              <a:rPr lang="ru-RU" sz="1600" b="1" dirty="0" smtClean="0">
                <a:latin typeface="Arial Black" pitchFamily="34" charset="0"/>
              </a:rPr>
              <a:t>социальной практики и характера</a:t>
            </a:r>
          </a:p>
          <a:p>
            <a:pPr algn="ctr"/>
            <a:r>
              <a:rPr lang="ru-RU" sz="1600" b="1" dirty="0" smtClean="0">
                <a:latin typeface="Arial Black" pitchFamily="34" charset="0"/>
              </a:rPr>
              <a:t>(направленности, содержания)</a:t>
            </a:r>
          </a:p>
          <a:p>
            <a:pPr algn="ctr"/>
            <a:r>
              <a:rPr lang="ru-RU" sz="1600" b="1" dirty="0" smtClean="0">
                <a:latin typeface="Arial Black" pitchFamily="34" charset="0"/>
              </a:rPr>
              <a:t>воспитательного влияния на воспитанников</a:t>
            </a:r>
            <a:endParaRPr lang="ru-RU" sz="1600" b="1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4480" y="428604"/>
            <a:ext cx="6643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Arial Black" pitchFamily="34" charset="0"/>
              </a:rPr>
              <a:t>ФАКТОРЫ РАЗВИТИЯ</a:t>
            </a:r>
            <a:endParaRPr lang="ru-RU" sz="24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3" name="Блок-схема: документ 2"/>
          <p:cNvSpPr/>
          <p:nvPr/>
        </p:nvSpPr>
        <p:spPr>
          <a:xfrm>
            <a:off x="2071670" y="1142984"/>
            <a:ext cx="2286016" cy="928694"/>
          </a:xfrm>
          <a:prstGeom prst="flowChartDocumen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 Black" pitchFamily="34" charset="0"/>
              </a:rPr>
              <a:t>субъективные факторы</a:t>
            </a:r>
            <a:endParaRPr lang="ru-RU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4" name="Блок-схема: документ 3"/>
          <p:cNvSpPr/>
          <p:nvPr/>
        </p:nvSpPr>
        <p:spPr>
          <a:xfrm>
            <a:off x="5357818" y="1142984"/>
            <a:ext cx="2428892" cy="857256"/>
          </a:xfrm>
          <a:prstGeom prst="flowChartDocumen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 Black" pitchFamily="34" charset="0"/>
              </a:rPr>
              <a:t>объективные </a:t>
            </a:r>
          </a:p>
          <a:p>
            <a:pPr algn="ctr"/>
            <a:r>
              <a:rPr lang="ru-RU" dirty="0" smtClean="0">
                <a:solidFill>
                  <a:schemeClr val="bg1"/>
                </a:solidFill>
                <a:latin typeface="Arial Black" pitchFamily="34" charset="0"/>
              </a:rPr>
              <a:t>факторы</a:t>
            </a:r>
            <a:endParaRPr lang="ru-RU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14480" y="2428868"/>
            <a:ext cx="2786082" cy="321471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воспитатели и воспитанники, взаимодействие между ними, сложившиеся отношения, психологический климат</a:t>
            </a:r>
            <a:endParaRPr lang="ru-RU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286380" y="2500306"/>
            <a:ext cx="2714644" cy="314327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 Black" pitchFamily="34" charset="0"/>
              </a:rPr>
              <a:t>выражаются  через условия воспитания  (материально-технические, социальные, санитарно - гигиенические) </a:t>
            </a:r>
            <a:endParaRPr lang="ru-RU" dirty="0">
              <a:solidFill>
                <a:schemeClr val="tx1"/>
              </a:solidFill>
              <a:latin typeface="Arial Black" pitchFamily="34" charset="0"/>
            </a:endParaRPr>
          </a:p>
        </p:txBody>
      </p:sp>
      <p:sp>
        <p:nvSpPr>
          <p:cNvPr id="7" name="Выгнутая вправо стрелка 6"/>
          <p:cNvSpPr/>
          <p:nvPr/>
        </p:nvSpPr>
        <p:spPr>
          <a:xfrm>
            <a:off x="7786710" y="1357298"/>
            <a:ext cx="785818" cy="1571636"/>
          </a:xfrm>
          <a:prstGeom prst="curvedLeftArrow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Выгнутая влево стрелка 7"/>
          <p:cNvSpPr/>
          <p:nvPr/>
        </p:nvSpPr>
        <p:spPr>
          <a:xfrm>
            <a:off x="1142976" y="1357298"/>
            <a:ext cx="928694" cy="1500198"/>
          </a:xfrm>
          <a:prstGeom prst="curvedRightArrow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5918" y="571480"/>
            <a:ext cx="65008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800" dirty="0">
              <a:solidFill>
                <a:srgbClr val="FF0000"/>
              </a:solidFill>
              <a:latin typeface="Arial Black" pitchFamily="34" charset="0"/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714348" y="285728"/>
          <a:ext cx="8215370" cy="6215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85852" y="428604"/>
            <a:ext cx="75009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Arial Black" pitchFamily="34" charset="0"/>
              </a:rPr>
              <a:t>Классификация методов</a:t>
            </a:r>
          </a:p>
          <a:p>
            <a:pPr algn="ctr"/>
            <a:r>
              <a:rPr lang="ru-RU" sz="2400" dirty="0" smtClean="0">
                <a:solidFill>
                  <a:srgbClr val="FF0000"/>
                </a:solidFill>
                <a:latin typeface="Arial Black" pitchFamily="34" charset="0"/>
              </a:rPr>
              <a:t>воспитания (</a:t>
            </a:r>
            <a:r>
              <a:rPr lang="ru-RU" sz="2400" dirty="0" err="1" smtClean="0">
                <a:solidFill>
                  <a:srgbClr val="FF0000"/>
                </a:solidFill>
                <a:latin typeface="Arial Black" pitchFamily="34" charset="0"/>
              </a:rPr>
              <a:t>Ю.К.Бабанский</a:t>
            </a:r>
            <a:r>
              <a:rPr lang="ru-RU" sz="2400" dirty="0" smtClean="0">
                <a:solidFill>
                  <a:srgbClr val="FF0000"/>
                </a:solidFill>
                <a:latin typeface="Arial Black" pitchFamily="34" charset="0"/>
              </a:rPr>
              <a:t>)</a:t>
            </a:r>
            <a:endParaRPr lang="ru-RU" sz="2400" dirty="0">
              <a:solidFill>
                <a:srgbClr val="FF0000"/>
              </a:solidFill>
              <a:latin typeface="Arial Black" pitchFamily="34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1428728" y="1357298"/>
          <a:ext cx="7286676" cy="5143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00166" y="428604"/>
            <a:ext cx="7286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Arial Black" pitchFamily="34" charset="0"/>
              </a:rPr>
              <a:t>СРЕДСТВА ВОСПИТАНИЯ</a:t>
            </a:r>
            <a:endParaRPr lang="ru-RU" sz="2400" dirty="0">
              <a:solidFill>
                <a:srgbClr val="FF0000"/>
              </a:solidFill>
              <a:latin typeface="Arial Black" pitchFamily="34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1643042" y="1071546"/>
          <a:ext cx="6715172" cy="48577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57290" y="357166"/>
            <a:ext cx="74295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Arial Black" pitchFamily="34" charset="0"/>
              </a:rPr>
              <a:t>1 группа методов</a:t>
            </a:r>
            <a:endParaRPr lang="ru-RU" sz="2400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500166" y="1643050"/>
            <a:ext cx="3786214" cy="192882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dirty="0" smtClean="0"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  <a:p>
            <a:pPr lvl="0" algn="ctr"/>
            <a:r>
              <a:rPr lang="ru-RU" dirty="0" smtClean="0">
                <a:latin typeface="Arial Black" pitchFamily="34" charset="0"/>
              </a:rPr>
              <a:t>методы формирования сознания личности (взглядов, оценок) – единство сознания и поведения</a:t>
            </a:r>
            <a:endParaRPr lang="ru-RU" dirty="0">
              <a:latin typeface="Arial Black" pitchFamily="34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rot="5400000" flipH="1" flipV="1">
            <a:off x="5036349" y="1893085"/>
            <a:ext cx="1785948" cy="128588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5286380" y="3357564"/>
            <a:ext cx="1571635" cy="2857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16200000" flipH="1">
            <a:off x="5143504" y="3500438"/>
            <a:ext cx="928694" cy="64294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10800000" flipV="1">
            <a:off x="3143242" y="3428999"/>
            <a:ext cx="2071700" cy="203598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5400000">
            <a:off x="3857621" y="4071941"/>
            <a:ext cx="2143140" cy="71438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10800000" flipV="1">
            <a:off x="1142976" y="3500438"/>
            <a:ext cx="4071965" cy="121444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V="1">
            <a:off x="5286380" y="2714620"/>
            <a:ext cx="2357454" cy="64294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1" name="Овал 20"/>
          <p:cNvSpPr/>
          <p:nvPr/>
        </p:nvSpPr>
        <p:spPr>
          <a:xfrm>
            <a:off x="5929322" y="1285860"/>
            <a:ext cx="1571636" cy="9144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 Black" pitchFamily="34" charset="0"/>
              </a:rPr>
              <a:t> 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рассказ</a:t>
            </a: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22" name="Овал 21"/>
          <p:cNvSpPr/>
          <p:nvPr/>
        </p:nvSpPr>
        <p:spPr>
          <a:xfrm>
            <a:off x="6929454" y="2428868"/>
            <a:ext cx="2000264" cy="1057276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объяснение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6429388" y="3571876"/>
            <a:ext cx="1343028" cy="9144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лекция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5357818" y="4286256"/>
            <a:ext cx="1343028" cy="9144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диспут</a:t>
            </a:r>
            <a:r>
              <a:rPr lang="ru-RU" sz="1400" dirty="0" smtClean="0">
                <a:latin typeface="Arial Black" pitchFamily="34" charset="0"/>
              </a:rPr>
              <a:t> </a:t>
            </a:r>
            <a:endParaRPr lang="ru-RU" sz="1400" dirty="0">
              <a:latin typeface="Arial Black" pitchFamily="34" charset="0"/>
            </a:endParaRPr>
          </a:p>
        </p:txBody>
      </p:sp>
      <p:sp>
        <p:nvSpPr>
          <p:cNvPr id="25" name="Овал 24"/>
          <p:cNvSpPr/>
          <p:nvPr/>
        </p:nvSpPr>
        <p:spPr>
          <a:xfrm>
            <a:off x="4071934" y="5000636"/>
            <a:ext cx="1343028" cy="9144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беседа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2571736" y="5143512"/>
            <a:ext cx="1414466" cy="9144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пример</a:t>
            </a: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27" name="Овал 26"/>
          <p:cNvSpPr/>
          <p:nvPr/>
        </p:nvSpPr>
        <p:spPr>
          <a:xfrm>
            <a:off x="1142976" y="4286256"/>
            <a:ext cx="1785950" cy="1128714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внушение</a:t>
            </a:r>
            <a:r>
              <a:rPr lang="ru-RU" dirty="0" smtClean="0"/>
              <a:t> 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500166" y="1643050"/>
            <a:ext cx="3786214" cy="192882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dirty="0" smtClean="0">
                <a:latin typeface="Arial Black" pitchFamily="34" charset="0"/>
              </a:rPr>
              <a:t>методы организации деятельности, опыта поведения – формирование личности в деятельности</a:t>
            </a:r>
            <a:endParaRPr lang="ru-RU" dirty="0">
              <a:latin typeface="Arial Black" pitchFamily="34" charset="0"/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 rot="5400000" flipH="1" flipV="1">
            <a:off x="4893472" y="1893084"/>
            <a:ext cx="1928825" cy="142876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" name="Прямая со стрелкой 3"/>
          <p:cNvCxnSpPr/>
          <p:nvPr/>
        </p:nvCxnSpPr>
        <p:spPr>
          <a:xfrm>
            <a:off x="5072066" y="3571876"/>
            <a:ext cx="1785950" cy="714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>
            <a:off x="5072066" y="3571876"/>
            <a:ext cx="1143008" cy="8572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rot="5400000">
            <a:off x="3125381" y="3589735"/>
            <a:ext cx="1893107" cy="18573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rot="5400000">
            <a:off x="3893339" y="4321975"/>
            <a:ext cx="1928826" cy="4286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10800000" flipV="1">
            <a:off x="1714482" y="3571877"/>
            <a:ext cx="3357585" cy="135732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V="1">
            <a:off x="5072066" y="2714620"/>
            <a:ext cx="2571768" cy="8572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0" name="Овал 9"/>
          <p:cNvSpPr/>
          <p:nvPr/>
        </p:nvSpPr>
        <p:spPr>
          <a:xfrm>
            <a:off x="5929322" y="1214422"/>
            <a:ext cx="1857388" cy="985838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общественное мнение 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6572264" y="3429000"/>
            <a:ext cx="1343028" cy="9144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демонстрация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5857884" y="4286256"/>
            <a:ext cx="1343028" cy="1128714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инструктаж 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4071934" y="4714884"/>
            <a:ext cx="1643074" cy="120015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педагогические ситуации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2428860" y="4714884"/>
            <a:ext cx="1557342" cy="142876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воспитывающие ситуации</a:t>
            </a:r>
            <a:r>
              <a:rPr lang="ru-RU" dirty="0" smtClean="0"/>
              <a:t> </a:t>
            </a:r>
            <a:endParaRPr lang="ru-RU" dirty="0"/>
          </a:p>
        </p:txBody>
      </p:sp>
      <p:sp>
        <p:nvSpPr>
          <p:cNvPr id="15" name="Овал 14"/>
          <p:cNvSpPr/>
          <p:nvPr/>
        </p:nvSpPr>
        <p:spPr>
          <a:xfrm>
            <a:off x="1214414" y="3857628"/>
            <a:ext cx="1643074" cy="1143008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упражнение 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7215206" y="2285992"/>
            <a:ext cx="1643074" cy="100013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упражнения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500166" y="357166"/>
            <a:ext cx="7143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Arial Black" pitchFamily="34" charset="0"/>
              </a:rPr>
              <a:t>2 группа методов</a:t>
            </a:r>
            <a:endParaRPr lang="ru-RU" sz="2400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Скругленный прямоугольник 11"/>
          <p:cNvSpPr/>
          <p:nvPr/>
        </p:nvSpPr>
        <p:spPr>
          <a:xfrm>
            <a:off x="1500166" y="1643050"/>
            <a:ext cx="3786214" cy="192882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dirty="0" smtClean="0">
                <a:latin typeface="Arial Black" pitchFamily="34" charset="0"/>
              </a:rPr>
              <a:t>методы стимулирования деятельности и поведения отражают </a:t>
            </a:r>
            <a:r>
              <a:rPr lang="ru-RU" dirty="0" err="1" smtClean="0">
                <a:latin typeface="Arial Black" pitchFamily="34" charset="0"/>
              </a:rPr>
              <a:t>потребностно-мотивационный</a:t>
            </a:r>
            <a:r>
              <a:rPr lang="ru-RU" dirty="0" smtClean="0">
                <a:latin typeface="Arial Black" pitchFamily="34" charset="0"/>
              </a:rPr>
              <a:t> компонент</a:t>
            </a:r>
            <a:endParaRPr lang="ru-RU" dirty="0">
              <a:latin typeface="Arial Black" pitchFamily="34" charset="0"/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rot="5400000" flipH="1" flipV="1">
            <a:off x="5000629" y="1857365"/>
            <a:ext cx="1785949" cy="13573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5400000">
            <a:off x="3464711" y="4179099"/>
            <a:ext cx="2500330" cy="10001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5214942" y="3429000"/>
            <a:ext cx="1643074" cy="12144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10800000" flipV="1">
            <a:off x="1714480" y="3500438"/>
            <a:ext cx="3429024" cy="14287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V="1">
            <a:off x="5143504" y="2786058"/>
            <a:ext cx="2428892" cy="7143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Овал 19"/>
          <p:cNvSpPr/>
          <p:nvPr/>
        </p:nvSpPr>
        <p:spPr>
          <a:xfrm>
            <a:off x="5857884" y="857232"/>
            <a:ext cx="1643074" cy="15001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поощрение (одобрение)</a:t>
            </a:r>
            <a:endParaRPr lang="ru-RU" dirty="0"/>
          </a:p>
        </p:txBody>
      </p:sp>
      <p:sp>
        <p:nvSpPr>
          <p:cNvPr id="23" name="Овал 22"/>
          <p:cNvSpPr/>
          <p:nvPr/>
        </p:nvSpPr>
        <p:spPr>
          <a:xfrm>
            <a:off x="5929322" y="4143380"/>
            <a:ext cx="1643074" cy="12001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соревнования</a:t>
            </a:r>
            <a:endParaRPr lang="ru-RU" dirty="0"/>
          </a:p>
        </p:txBody>
      </p:sp>
      <p:sp>
        <p:nvSpPr>
          <p:cNvPr id="24" name="Овал 23"/>
          <p:cNvSpPr/>
          <p:nvPr/>
        </p:nvSpPr>
        <p:spPr>
          <a:xfrm>
            <a:off x="3857620" y="4929198"/>
            <a:ext cx="1557342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познавательные игры  </a:t>
            </a:r>
            <a:endParaRPr lang="ru-RU" dirty="0"/>
          </a:p>
        </p:txBody>
      </p:sp>
      <p:sp>
        <p:nvSpPr>
          <p:cNvPr id="25" name="Овал 24"/>
          <p:cNvSpPr/>
          <p:nvPr/>
        </p:nvSpPr>
        <p:spPr>
          <a:xfrm>
            <a:off x="1428728" y="4429132"/>
            <a:ext cx="1643074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эмоциональное воздействие</a:t>
            </a:r>
            <a:endParaRPr lang="ru-RU" dirty="0"/>
          </a:p>
        </p:txBody>
      </p:sp>
      <p:sp>
        <p:nvSpPr>
          <p:cNvPr id="26" name="Овал 25"/>
          <p:cNvSpPr/>
          <p:nvPr/>
        </p:nvSpPr>
        <p:spPr>
          <a:xfrm>
            <a:off x="7072330" y="2428868"/>
            <a:ext cx="1557342" cy="12858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наказание (осуждение)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1643042" y="357166"/>
            <a:ext cx="6929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Arial Black" pitchFamily="34" charset="0"/>
              </a:rPr>
              <a:t>3 группа методов</a:t>
            </a:r>
            <a:endParaRPr lang="ru-RU" sz="2400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500166" y="1643050"/>
            <a:ext cx="3786214" cy="19288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dirty="0" smtClean="0">
                <a:latin typeface="Arial Black" pitchFamily="34" charset="0"/>
              </a:rPr>
              <a:t>методы контроля, самоконтроля самооценки</a:t>
            </a:r>
            <a:endParaRPr lang="ru-RU" sz="2400" dirty="0">
              <a:latin typeface="Arial Black" pitchFamily="34" charset="0"/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 flipV="1">
            <a:off x="5286380" y="1643050"/>
            <a:ext cx="1285884" cy="9286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/>
          <p:nvPr/>
        </p:nvCxnSpPr>
        <p:spPr>
          <a:xfrm>
            <a:off x="5072066" y="2928934"/>
            <a:ext cx="2071702" cy="1143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 rot="16200000" flipH="1">
            <a:off x="3929058" y="4071942"/>
            <a:ext cx="2357454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10800000" flipV="1">
            <a:off x="2357422" y="2714620"/>
            <a:ext cx="2714644" cy="26432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вал 9"/>
          <p:cNvSpPr/>
          <p:nvPr/>
        </p:nvSpPr>
        <p:spPr>
          <a:xfrm>
            <a:off x="5929322" y="785794"/>
            <a:ext cx="1714512" cy="150019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  педагогическое наблюдение   </a:t>
            </a:r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>
            <a:off x="5715008" y="3000372"/>
            <a:ext cx="3071834" cy="17716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выявление причин отклоняющегося поведения посредством бесед </a:t>
            </a:r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4214810" y="4714884"/>
            <a:ext cx="2000264" cy="16430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диагностика  </a:t>
            </a:r>
            <a:endParaRPr lang="ru-RU" dirty="0"/>
          </a:p>
        </p:txBody>
      </p:sp>
      <p:sp>
        <p:nvSpPr>
          <p:cNvPr id="15" name="Овал 14"/>
          <p:cNvSpPr/>
          <p:nvPr/>
        </p:nvSpPr>
        <p:spPr>
          <a:xfrm>
            <a:off x="1643042" y="4643446"/>
            <a:ext cx="1785950" cy="15716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опросники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285852" y="357166"/>
            <a:ext cx="75009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dirty="0" smtClean="0">
                <a:solidFill>
                  <a:srgbClr val="FF0000"/>
                </a:solidFill>
                <a:latin typeface="Arial Black" pitchFamily="34" charset="0"/>
              </a:rPr>
              <a:t>4 группа методов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728" y="1714488"/>
            <a:ext cx="71438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ru-RU" sz="2400" dirty="0" smtClean="0">
                <a:latin typeface="Arial Black" pitchFamily="34" charset="0"/>
              </a:rPr>
              <a:t> </a:t>
            </a:r>
          </a:p>
          <a:p>
            <a:pPr indent="457200" algn="ctr"/>
            <a:r>
              <a:rPr lang="ru-RU" sz="2400" dirty="0" smtClean="0">
                <a:solidFill>
                  <a:srgbClr val="002060"/>
                </a:solidFill>
                <a:latin typeface="Arial Black" pitchFamily="34" charset="0"/>
              </a:rPr>
              <a:t>В целом каждая воспитательная система несет на себе отпечаток времени, существующей общественной формации, социальных отношений и многого другого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71604" y="1000108"/>
            <a:ext cx="707236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ctr"/>
            <a:r>
              <a:rPr lang="ru-RU" sz="2400" dirty="0" smtClean="0">
                <a:latin typeface="Arial Black" pitchFamily="34" charset="0"/>
              </a:rPr>
              <a:t>В целях и задачах воспитания просматривается идеал человека данной исторической эпохи и стремление к его достижению. </a:t>
            </a:r>
          </a:p>
          <a:p>
            <a:pPr indent="457200" algn="ctr"/>
            <a:endParaRPr lang="ru-RU" sz="2400" dirty="0" smtClean="0">
              <a:latin typeface="Arial Black" pitchFamily="34" charset="0"/>
            </a:endParaRPr>
          </a:p>
          <a:p>
            <a:pPr indent="457200" algn="ctr"/>
            <a:r>
              <a:rPr lang="ru-RU" sz="2400" dirty="0" smtClean="0">
                <a:latin typeface="Arial Black" pitchFamily="34" charset="0"/>
              </a:rPr>
              <a:t>Главным для каждой воспитательной системы является ориентация на воспитание человека, готового жить и работать в современном для него обществе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Мо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8080"/>
      </a:accent1>
      <a:accent2>
        <a:srgbClr val="990000"/>
      </a:accent2>
      <a:accent3>
        <a:srgbClr val="FFFF00"/>
      </a:accent3>
      <a:accent4>
        <a:srgbClr val="006600"/>
      </a:accent4>
      <a:accent5>
        <a:srgbClr val="0000FF"/>
      </a:accent5>
      <a:accent6>
        <a:srgbClr val="FF0000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612</TotalTime>
  <Words>619</Words>
  <Application>Microsoft Office PowerPoint</Application>
  <PresentationFormat>Экран (4:3)</PresentationFormat>
  <Paragraphs>184</Paragraphs>
  <Slides>20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Компьюниум</cp:lastModifiedBy>
  <cp:revision>63</cp:revision>
  <dcterms:created xsi:type="dcterms:W3CDTF">2014-11-22T17:16:34Z</dcterms:created>
  <dcterms:modified xsi:type="dcterms:W3CDTF">2017-10-18T14:29:33Z</dcterms:modified>
</cp:coreProperties>
</file>