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87" autoAdjust="0"/>
    <p:restoredTop sz="86323" autoAdjust="0"/>
  </p:normalViewPr>
  <p:slideViewPr>
    <p:cSldViewPr>
      <p:cViewPr varScale="1">
        <p:scale>
          <a:sx n="74" d="100"/>
          <a:sy n="74" d="100"/>
        </p:scale>
        <p:origin x="-1890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BEB95-EE7C-4CC2-9FAA-8F69D7E855F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DCF03-520F-456F-95F8-BC0C475E2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271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DCF03-520F-456F-95F8-BC0C475E246B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59793-19D9-4D69-A451-9F4B8B0B9B2C}" type="datetimeFigureOut">
              <a:rPr lang="ru-RU" smtClean="0"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ACB7A-84DF-4E55-84B0-ECBE1A18CA6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allforchildren.ru/pictures/mmframe.php" TargetMode="External"/><Relationship Id="rId3" Type="http://schemas.openxmlformats.org/officeDocument/2006/relationships/hyperlink" Target="http://xvatit.com/club/group/92/photo/photo/5150/54672/" TargetMode="External"/><Relationship Id="rId7" Type="http://schemas.openxmlformats.org/officeDocument/2006/relationships/hyperlink" Target="http://podarizhizn.ipb.su/index.php?showtopic=320&amp;st=43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rogs.ws/kino/print:page,1,149204-masha-i-medved-pervyj-raz-v-pervyj-klass-11.html" TargetMode="External"/><Relationship Id="rId5" Type="http://schemas.openxmlformats.org/officeDocument/2006/relationships/hyperlink" Target="http://pic.mob.ua/image/asha_i_medved-deti-multfilmy-10915.html" TargetMode="External"/><Relationship Id="rId4" Type="http://schemas.openxmlformats.org/officeDocument/2006/relationships/hyperlink" Target="http://post.kards.qip.ru/compose/edit/2634/9857493/9/1/index.htm" TargetMode="External"/><Relationship Id="rId9" Type="http://schemas.openxmlformats.org/officeDocument/2006/relationships/hyperlink" Target="http://www.pesni.net/text/Iz-multfilma-Masha-i-medved/Novogodnyaya-pesny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x_837f18d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14290"/>
            <a:ext cx="7603208" cy="62008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6093296"/>
            <a:ext cx="8352928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Автор: </a:t>
            </a:r>
            <a:r>
              <a:rPr lang="ru-RU" b="1" i="1" dirty="0" err="1" smtClean="0">
                <a:solidFill>
                  <a:srgbClr val="7030A0"/>
                </a:solidFill>
              </a:rPr>
              <a:t>Тарасенкова</a:t>
            </a:r>
            <a:r>
              <a:rPr lang="ru-RU" b="1" i="1" dirty="0" smtClean="0">
                <a:solidFill>
                  <a:srgbClr val="7030A0"/>
                </a:solidFill>
              </a:rPr>
              <a:t> Светлана Васильевна, учитель русского языка и литературы МБОУ Павловская СШ.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5390" y="0"/>
            <a:ext cx="77932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Имя существительное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x_96da8ca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0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D60093"/>
                </a:solidFill>
              </a:rPr>
              <a:t>Сегодня </a:t>
            </a:r>
            <a:r>
              <a:rPr lang="ru-RU" sz="2400" b="1" i="1" dirty="0" smtClean="0">
                <a:solidFill>
                  <a:srgbClr val="D60093"/>
                </a:solidFill>
              </a:rPr>
              <a:t>вы повторяете тему «Имя существительное». А давайте повторим её вместе!!! Помогут нам в этом мой лучший друг Медведь и все обитатели нашего леса!</a:t>
            </a:r>
            <a:endParaRPr lang="ru-RU" sz="2400" b="1" i="1" dirty="0">
              <a:solidFill>
                <a:srgbClr val="D6009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x_bfdbed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9293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589240"/>
            <a:ext cx="9144000" cy="175432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341902"/>
                </a:solidFill>
              </a:rPr>
              <a:t>Для начала успокойтесь, соберитесь и вспомните всё, что узнали об этой замечательной части речи. А мы с Мишкой приготовим для вас несколько заданий!!!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mm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2908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1412776"/>
            <a:ext cx="31683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1"/>
                </a:solidFill>
              </a:rPr>
              <a:t>Вот и первое задание!</a:t>
            </a:r>
          </a:p>
          <a:p>
            <a:endParaRPr lang="ru-RU" sz="2000" b="1" i="1" dirty="0" smtClean="0">
              <a:solidFill>
                <a:schemeClr val="bg1"/>
              </a:solidFill>
            </a:endParaRPr>
          </a:p>
          <a:p>
            <a:r>
              <a:rPr lang="ru-RU" sz="2000" b="1" i="1" dirty="0" smtClean="0">
                <a:solidFill>
                  <a:schemeClr val="bg1"/>
                </a:solidFill>
              </a:rPr>
              <a:t>Ответьте на вопросы:</a:t>
            </a:r>
          </a:p>
          <a:p>
            <a:endParaRPr lang="ru-RU" sz="2000" b="1" i="1" dirty="0" smtClean="0">
              <a:solidFill>
                <a:schemeClr val="bg1"/>
              </a:solidFill>
            </a:endParaRPr>
          </a:p>
          <a:p>
            <a:pPr marL="342900" indent="-342900"/>
            <a:r>
              <a:rPr lang="ru-RU" sz="2000" b="1" i="1" dirty="0" smtClean="0">
                <a:solidFill>
                  <a:schemeClr val="bg1"/>
                </a:solidFill>
              </a:rPr>
              <a:t>1.Что обозначают существительные?</a:t>
            </a:r>
          </a:p>
          <a:p>
            <a:pPr marL="342900" indent="-342900"/>
            <a:endParaRPr lang="ru-RU" sz="2000" b="1" i="1" dirty="0" smtClean="0">
              <a:solidFill>
                <a:schemeClr val="bg1"/>
              </a:solidFill>
            </a:endParaRPr>
          </a:p>
          <a:p>
            <a:r>
              <a:rPr lang="ru-RU" sz="2000" b="1" i="1" dirty="0" smtClean="0">
                <a:solidFill>
                  <a:schemeClr val="bg1"/>
                </a:solidFill>
              </a:rPr>
              <a:t>2. На какие вопросы отвечают?</a:t>
            </a:r>
          </a:p>
          <a:p>
            <a:endParaRPr lang="ru-RU" sz="2000" b="1" i="1" dirty="0" smtClean="0">
              <a:solidFill>
                <a:schemeClr val="bg1"/>
              </a:solidFill>
            </a:endParaRPr>
          </a:p>
          <a:p>
            <a:r>
              <a:rPr lang="ru-RU" sz="2000" b="1" i="1" dirty="0" smtClean="0">
                <a:solidFill>
                  <a:schemeClr val="bg1"/>
                </a:solidFill>
              </a:rPr>
              <a:t>3. Перечислите морфологические признаки существительного.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mm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4008" y="1556792"/>
            <a:ext cx="30243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Определите склонение всех существительных в этих предложениях: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sz="1400" b="1" dirty="0" smtClean="0"/>
          </a:p>
          <a:p>
            <a:endParaRPr lang="en-US" sz="1400" b="1" dirty="0" smtClean="0"/>
          </a:p>
          <a:p>
            <a:r>
              <a:rPr lang="ru-RU" b="1" i="1" dirty="0" smtClean="0">
                <a:solidFill>
                  <a:srgbClr val="D60093"/>
                </a:solidFill>
              </a:rPr>
              <a:t>Солнечные зайчики прыгают по лужам, </a:t>
            </a:r>
          </a:p>
          <a:p>
            <a:r>
              <a:rPr lang="ru-RU" b="1" i="1" dirty="0" smtClean="0">
                <a:solidFill>
                  <a:srgbClr val="D60093"/>
                </a:solidFill>
              </a:rPr>
              <a:t>Ручеёк сверкает лентой голубой.</a:t>
            </a:r>
          </a:p>
          <a:p>
            <a:r>
              <a:rPr lang="ru-RU" b="1" i="1" dirty="0" smtClean="0">
                <a:solidFill>
                  <a:srgbClr val="D60093"/>
                </a:solidFill>
              </a:rPr>
              <a:t>Капли разлетаются брызгами веснушек</a:t>
            </a:r>
          </a:p>
          <a:p>
            <a:r>
              <a:rPr lang="ru-RU" b="1" i="1" dirty="0" smtClean="0">
                <a:solidFill>
                  <a:srgbClr val="D60093"/>
                </a:solidFill>
              </a:rPr>
              <a:t>Только дружбу крепкую не разлить водой.</a:t>
            </a:r>
          </a:p>
          <a:p>
            <a:endParaRPr lang="ru-RU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m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3968" y="836712"/>
            <a:ext cx="324036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Определите род, число и падеж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</a:rPr>
              <a:t>любых 5 – 6 существительных в этих предложениях: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endParaRPr lang="en-US" sz="1600" dirty="0" smtClean="0"/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Зверя по следам любого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Узнавать умею я!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И жирафа, и корову,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И жука, и воробья! </a:t>
            </a:r>
          </a:p>
          <a:p>
            <a:endParaRPr lang="ru-RU" sz="1600" b="1" i="1" dirty="0" smtClean="0">
              <a:solidFill>
                <a:srgbClr val="D60093"/>
              </a:solidFill>
            </a:endParaRP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Чьи это следы петляют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Около лесных дорог?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Это по лесу гуляют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Нособраз и дикорог! </a:t>
            </a:r>
          </a:p>
          <a:p>
            <a:endParaRPr lang="ru-RU" sz="1600" b="1" i="1" dirty="0" smtClean="0">
              <a:solidFill>
                <a:srgbClr val="D60093"/>
              </a:solidFill>
            </a:endParaRP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Нет, не то! Постойте, что-тo…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Не другой ли зверь ходил?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А! Это след от крокомота!..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Или это бегедил? </a:t>
            </a:r>
          </a:p>
          <a:p>
            <a:endParaRPr lang="ru-RU" sz="1600" b="1" i="1" dirty="0" smtClean="0">
              <a:solidFill>
                <a:srgbClr val="D60093"/>
              </a:solidFill>
            </a:endParaRP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Нет, конечно!.. Да, конечно!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Будь уверен, не гадай.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По поляне ходят снежной </a:t>
            </a:r>
          </a:p>
          <a:p>
            <a:r>
              <a:rPr lang="ru-RU" sz="1600" b="1" i="1" dirty="0" smtClean="0">
                <a:solidFill>
                  <a:srgbClr val="D60093"/>
                </a:solidFill>
              </a:rPr>
              <a:t>Попукан и пелигай!</a:t>
            </a:r>
            <a:endParaRPr lang="ru-RU" sz="1600" b="1" i="1" dirty="0">
              <a:solidFill>
                <a:srgbClr val="D6009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mm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6016" y="1268760"/>
            <a:ext cx="316835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D60093"/>
                </a:solidFill>
              </a:rPr>
              <a:t>Определите синтаксическую роль всех существительных .</a:t>
            </a:r>
          </a:p>
          <a:p>
            <a:endParaRPr lang="en-US" sz="1600" b="1" dirty="0" smtClean="0">
              <a:solidFill>
                <a:srgbClr val="D60093"/>
              </a:solidFill>
            </a:endParaRPr>
          </a:p>
          <a:p>
            <a:endParaRPr lang="ru-RU" sz="1400" dirty="0" smtClean="0"/>
          </a:p>
          <a:p>
            <a:endParaRPr lang="en-US" sz="1400" dirty="0" smtClean="0"/>
          </a:p>
          <a:p>
            <a:r>
              <a:rPr lang="ru-RU" b="1" i="1" dirty="0" smtClean="0">
                <a:solidFill>
                  <a:srgbClr val="FF0000"/>
                </a:solidFill>
              </a:rPr>
              <a:t>Под смех ребячьих стаек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На речке лёд не тает,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А люди пробегают,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Пряча нос в воротники.</a:t>
            </a:r>
            <a:endParaRPr lang="en-US" b="1" i="1" dirty="0" smtClean="0">
              <a:solidFill>
                <a:srgbClr val="FF0000"/>
              </a:solidFill>
            </a:endParaRPr>
          </a:p>
          <a:p>
            <a:endParaRPr lang="en-US" b="1" i="1" dirty="0" smtClean="0">
              <a:solidFill>
                <a:srgbClr val="FF0000"/>
              </a:solidFill>
            </a:endParaRPr>
          </a:p>
          <a:p>
            <a:endParaRPr lang="en-US" b="1" i="1" dirty="0" smtClean="0">
              <a:solidFill>
                <a:srgbClr val="FF0000"/>
              </a:solidFill>
            </a:endParaRPr>
          </a:p>
          <a:p>
            <a:endParaRPr lang="ru-RU" b="1" i="1" dirty="0" smtClean="0">
              <a:solidFill>
                <a:srgbClr val="FF0000"/>
              </a:solidFill>
            </a:endParaRPr>
          </a:p>
          <a:p>
            <a:endParaRPr lang="ru-RU" b="1" i="1" dirty="0" smtClean="0">
              <a:solidFill>
                <a:srgbClr val="FF0000"/>
              </a:solidFill>
            </a:endParaRPr>
          </a:p>
          <a:p>
            <a:r>
              <a:rPr lang="ru-RU" b="1" i="1" dirty="0" smtClean="0">
                <a:solidFill>
                  <a:srgbClr val="FF0000"/>
                </a:solidFill>
              </a:rPr>
              <a:t>Всем дома не сидится,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И смех, как снег, искрится,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Когда играют в салочки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Весёлые коньки</a:t>
            </a:r>
            <a:r>
              <a:rPr lang="ru-RU" b="1" i="1" dirty="0" smtClean="0"/>
              <a:t>.</a:t>
            </a:r>
            <a:endParaRPr lang="ru-RU" b="1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mm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9632" y="2636912"/>
            <a:ext cx="44644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D60093"/>
                </a:solidFill>
              </a:rPr>
              <a:t>В снежинках, словно в звёздах,</a:t>
            </a:r>
          </a:p>
          <a:p>
            <a:r>
              <a:rPr lang="ru-RU" sz="2400" b="1" i="1" dirty="0" smtClean="0">
                <a:solidFill>
                  <a:srgbClr val="D60093"/>
                </a:solidFill>
              </a:rPr>
              <a:t>Серебряным стал воздух,</a:t>
            </a:r>
          </a:p>
          <a:p>
            <a:r>
              <a:rPr lang="ru-RU" sz="2400" b="1" i="1" dirty="0" smtClean="0">
                <a:solidFill>
                  <a:srgbClr val="D60093"/>
                </a:solidFill>
              </a:rPr>
              <a:t>Но вопреки морозу,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Своей лени </a:t>
            </a:r>
            <a:r>
              <a:rPr lang="ru-RU" sz="2400" b="1" i="1" dirty="0" smtClean="0">
                <a:solidFill>
                  <a:srgbClr val="D60093"/>
                </a:solidFill>
              </a:rPr>
              <a:t>вопреки, -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Беги к друзьям </a:t>
            </a:r>
            <a:r>
              <a:rPr lang="ru-RU" sz="2400" b="1" i="1" dirty="0" smtClean="0">
                <a:solidFill>
                  <a:srgbClr val="D60093"/>
                </a:solidFill>
              </a:rPr>
              <a:t>на речку,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Шнуруй коньки </a:t>
            </a:r>
            <a:r>
              <a:rPr lang="ru-RU" sz="2400" b="1" i="1" dirty="0" smtClean="0">
                <a:solidFill>
                  <a:srgbClr val="D60093"/>
                </a:solidFill>
              </a:rPr>
              <a:t>покрепче,</a:t>
            </a:r>
          </a:p>
          <a:p>
            <a:r>
              <a:rPr lang="ru-RU" sz="2400" b="1" i="1" dirty="0" smtClean="0">
                <a:solidFill>
                  <a:srgbClr val="D60093"/>
                </a:solidFill>
              </a:rPr>
              <a:t>На льду ведь трудно сделать</a:t>
            </a:r>
          </a:p>
          <a:p>
            <a:r>
              <a:rPr lang="ru-RU" sz="2400" b="1" i="1" dirty="0" smtClean="0">
                <a:solidFill>
                  <a:srgbClr val="D60093"/>
                </a:solidFill>
              </a:rPr>
              <a:t>Только </a:t>
            </a:r>
            <a:r>
              <a:rPr lang="ru-RU" sz="2400" b="1" i="1" dirty="0" smtClean="0">
                <a:solidFill>
                  <a:srgbClr val="002060"/>
                </a:solidFill>
              </a:rPr>
              <a:t>первые шаги</a:t>
            </a:r>
            <a:r>
              <a:rPr lang="ru-RU" sz="2400" b="1" i="1" dirty="0" smtClean="0"/>
              <a:t>.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mm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1196752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Разберите по составу выделенные существительные.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69269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Задание № 6.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3717032"/>
            <a:ext cx="36724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Пусть м</a:t>
            </a:r>
            <a:r>
              <a:rPr lang="ru-RU" b="1" i="1" dirty="0" smtClean="0">
                <a:solidFill>
                  <a:srgbClr val="FF0000"/>
                </a:solidFill>
              </a:rPr>
              <a:t>узыка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играет,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Пусть смех не замолкает,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ru-RU" b="1" i="1" dirty="0" smtClean="0">
                <a:solidFill>
                  <a:srgbClr val="FF0000"/>
                </a:solidFill>
              </a:rPr>
              <a:t>глазах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детей сияют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Веселья </a:t>
            </a:r>
            <a:r>
              <a:rPr lang="ru-RU" b="1" i="1" dirty="0" smtClean="0">
                <a:solidFill>
                  <a:srgbClr val="FF0000"/>
                </a:solidFill>
              </a:rPr>
              <a:t>огоньки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Пусть </a:t>
            </a:r>
            <a:r>
              <a:rPr lang="ru-RU" b="1" i="1" dirty="0" smtClean="0">
                <a:solidFill>
                  <a:srgbClr val="FF0000"/>
                </a:solidFill>
              </a:rPr>
              <a:t>радость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не погаснет,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На льду сегодня </a:t>
            </a:r>
            <a:r>
              <a:rPr lang="ru-RU" b="1" i="1" dirty="0" smtClean="0">
                <a:solidFill>
                  <a:srgbClr val="FF0000"/>
                </a:solidFill>
              </a:rPr>
              <a:t>праздник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И всё быстрей вперёд летят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Весёлые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коньки.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mm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83768" y="188640"/>
            <a:ext cx="374441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                 Задание седьмое.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620688"/>
            <a:ext cx="864096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       Подберите однокоренные слова ко всем существительным в предложениях.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11760" y="980728"/>
            <a:ext cx="388843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660066"/>
                </a:solidFill>
              </a:rPr>
              <a:t>Тут у нас столпотворенье,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Это я столпотворю,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Это варится варенье,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То есть, я его варю. </a:t>
            </a:r>
          </a:p>
          <a:p>
            <a:endParaRPr lang="ru-RU" b="1" i="1" dirty="0" smtClean="0">
              <a:solidFill>
                <a:srgbClr val="660066"/>
              </a:solidFill>
            </a:endParaRPr>
          </a:p>
          <a:p>
            <a:r>
              <a:rPr lang="ru-RU" b="1" i="1" dirty="0" smtClean="0">
                <a:solidFill>
                  <a:srgbClr val="660066"/>
                </a:solidFill>
              </a:rPr>
              <a:t>Что на грядке уродится,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Что на дереве растёт,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Всё для дела пригодится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И в варенье попадёт. </a:t>
            </a:r>
          </a:p>
          <a:p>
            <a:endParaRPr lang="ru-RU" b="1" i="1" dirty="0" smtClean="0">
              <a:solidFill>
                <a:srgbClr val="660066"/>
              </a:solidFill>
            </a:endParaRPr>
          </a:p>
          <a:p>
            <a:r>
              <a:rPr lang="ru-RU" b="1" i="1" dirty="0" smtClean="0">
                <a:solidFill>
                  <a:srgbClr val="660066"/>
                </a:solidFill>
              </a:rPr>
              <a:t>Наберу-ка я кореньев,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Сыроежек натащу,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Даже шишечным вареньем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Я Медведя угощу. </a:t>
            </a:r>
          </a:p>
          <a:p>
            <a:endParaRPr lang="ru-RU" b="1" i="1" dirty="0" smtClean="0">
              <a:solidFill>
                <a:srgbClr val="660066"/>
              </a:solidFill>
            </a:endParaRPr>
          </a:p>
          <a:p>
            <a:r>
              <a:rPr lang="ru-RU" b="1" i="1" dirty="0" smtClean="0">
                <a:solidFill>
                  <a:srgbClr val="660066"/>
                </a:solidFill>
              </a:rPr>
              <a:t>Ох, сегодня настроенье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У меня варенное!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Ты варись, моё варенье 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Необыкновенное!</a:t>
            </a:r>
            <a:endParaRPr lang="ru-RU" b="1" i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mm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36096" y="98072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Задание №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8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6016" y="1556792"/>
            <a:ext cx="3888432" cy="156966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Произведите фонетический разбор выделенных существительных.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3573016"/>
            <a:ext cx="35283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B050"/>
                </a:solidFill>
              </a:rPr>
              <a:t>К нам на праздничную </a:t>
            </a:r>
            <a:r>
              <a:rPr lang="ru-RU" b="1" i="1" dirty="0" smtClean="0">
                <a:solidFill>
                  <a:srgbClr val="FF0000"/>
                </a:solidFill>
              </a:rPr>
              <a:t>ёлку</a:t>
            </a:r>
          </a:p>
          <a:p>
            <a:r>
              <a:rPr lang="ru-RU" b="1" i="1" dirty="0" smtClean="0">
                <a:solidFill>
                  <a:srgbClr val="00B050"/>
                </a:solidFill>
              </a:rPr>
              <a:t>Ждём </a:t>
            </a:r>
            <a:r>
              <a:rPr lang="ru-RU" b="1" i="1" dirty="0" smtClean="0">
                <a:solidFill>
                  <a:srgbClr val="FF0000"/>
                </a:solidFill>
              </a:rPr>
              <a:t>гостей</a:t>
            </a:r>
            <a:r>
              <a:rPr lang="ru-RU" b="1" i="1" dirty="0" smtClean="0">
                <a:solidFill>
                  <a:srgbClr val="00B050"/>
                </a:solidFill>
              </a:rPr>
              <a:t> из разных мест.</a:t>
            </a:r>
          </a:p>
          <a:p>
            <a:r>
              <a:rPr lang="ru-RU" b="1" i="1" dirty="0" smtClean="0">
                <a:solidFill>
                  <a:srgbClr val="00B050"/>
                </a:solidFill>
              </a:rPr>
              <a:t>Все не сердятся нисколько,</a:t>
            </a:r>
          </a:p>
          <a:p>
            <a:r>
              <a:rPr lang="ru-RU" b="1" i="1" dirty="0" smtClean="0">
                <a:solidFill>
                  <a:srgbClr val="00B050"/>
                </a:solidFill>
              </a:rPr>
              <a:t>Никого никто не ест.</a:t>
            </a:r>
          </a:p>
          <a:p>
            <a:endParaRPr lang="ru-RU" b="1" i="1" dirty="0" smtClean="0">
              <a:solidFill>
                <a:srgbClr val="00B050"/>
              </a:solidFill>
            </a:endParaRPr>
          </a:p>
          <a:p>
            <a:r>
              <a:rPr lang="ru-RU" b="1" i="1" dirty="0" smtClean="0">
                <a:solidFill>
                  <a:srgbClr val="00B050"/>
                </a:solidFill>
              </a:rPr>
              <a:t>Даже </a:t>
            </a:r>
            <a:r>
              <a:rPr lang="ru-RU" b="1" i="1" dirty="0" smtClean="0">
                <a:solidFill>
                  <a:srgbClr val="FF0000"/>
                </a:solidFill>
              </a:rPr>
              <a:t>снег</a:t>
            </a:r>
            <a:r>
              <a:rPr lang="ru-RU" b="1" i="1" dirty="0" smtClean="0">
                <a:solidFill>
                  <a:srgbClr val="00B050"/>
                </a:solidFill>
              </a:rPr>
              <a:t> бежит вприпрыжку,</a:t>
            </a:r>
          </a:p>
          <a:p>
            <a:r>
              <a:rPr lang="ru-RU" b="1" i="1" dirty="0" smtClean="0">
                <a:solidFill>
                  <a:srgbClr val="00B050"/>
                </a:solidFill>
              </a:rPr>
              <a:t>А не просто так идёт.</a:t>
            </a:r>
          </a:p>
          <a:p>
            <a:r>
              <a:rPr lang="ru-RU" b="1" i="1" dirty="0" smtClean="0">
                <a:solidFill>
                  <a:srgbClr val="00B050"/>
                </a:solidFill>
              </a:rPr>
              <a:t>Открывается, как </a:t>
            </a:r>
            <a:r>
              <a:rPr lang="ru-RU" b="1" i="1" dirty="0" smtClean="0">
                <a:solidFill>
                  <a:srgbClr val="FF0000"/>
                </a:solidFill>
              </a:rPr>
              <a:t>книжка</a:t>
            </a:r>
            <a:r>
              <a:rPr lang="ru-RU" b="1" i="1" dirty="0" smtClean="0">
                <a:solidFill>
                  <a:srgbClr val="00B050"/>
                </a:solidFill>
              </a:rPr>
              <a:t>,</a:t>
            </a:r>
          </a:p>
          <a:p>
            <a:r>
              <a:rPr lang="ru-RU" b="1" i="1" dirty="0" smtClean="0">
                <a:solidFill>
                  <a:srgbClr val="00B050"/>
                </a:solidFill>
              </a:rPr>
              <a:t>Наш весёлый Новый год.</a:t>
            </a:r>
            <a:endParaRPr lang="ru-RU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mm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764704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</a:t>
            </a:r>
            <a:r>
              <a:rPr lang="ru-RU" sz="2400" b="1" dirty="0" smtClean="0">
                <a:solidFill>
                  <a:srgbClr val="7030A0"/>
                </a:solidFill>
              </a:rPr>
              <a:t>Задание девятое</a:t>
            </a: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          (последнее).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056" y="188640"/>
            <a:ext cx="3168352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Поставьте выделенные существительные в нужном падеже</a:t>
            </a:r>
            <a:r>
              <a:rPr lang="ru-RU" sz="1400" b="1" dirty="0" smtClean="0">
                <a:solidFill>
                  <a:schemeClr val="bg1"/>
                </a:solidFill>
              </a:rPr>
              <a:t>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8064" y="1412776"/>
            <a:ext cx="35283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Белый снег искрится ярко,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И </a:t>
            </a:r>
            <a:r>
              <a:rPr lang="ru-RU" sz="2000" b="1" i="1" dirty="0" smtClean="0">
                <a:solidFill>
                  <a:srgbClr val="FF0000"/>
                </a:solidFill>
              </a:rPr>
              <a:t>подарках</a:t>
            </a:r>
            <a:r>
              <a:rPr lang="ru-RU" sz="2000" b="1" i="1" dirty="0" smtClean="0">
                <a:solidFill>
                  <a:srgbClr val="7030A0"/>
                </a:solidFill>
              </a:rPr>
              <a:t> каждый ждёт,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Потому что без </a:t>
            </a:r>
            <a:r>
              <a:rPr lang="ru-RU" sz="2000" b="1" i="1" dirty="0" smtClean="0">
                <a:solidFill>
                  <a:srgbClr val="FF0000"/>
                </a:solidFill>
              </a:rPr>
              <a:t>подарок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Не бывает Новый год.</a:t>
            </a:r>
          </a:p>
          <a:p>
            <a:endParaRPr lang="ru-RU" sz="2000" b="1" i="1" dirty="0" smtClean="0">
              <a:solidFill>
                <a:srgbClr val="7030A0"/>
              </a:solidFill>
            </a:endParaRP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С нетерпеньем ждём мы праздник,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Чтоб </a:t>
            </a:r>
            <a:r>
              <a:rPr lang="ru-RU" sz="2000" b="1" i="1" dirty="0" smtClean="0">
                <a:solidFill>
                  <a:srgbClr val="FF0000"/>
                </a:solidFill>
              </a:rPr>
              <a:t>подарками</a:t>
            </a:r>
            <a:r>
              <a:rPr lang="ru-RU" sz="2000" b="1" i="1" dirty="0" smtClean="0">
                <a:solidFill>
                  <a:srgbClr val="7030A0"/>
                </a:solidFill>
              </a:rPr>
              <a:t> получить,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Но приятнее гораздо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Самому его дарить!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12bd209696e269f9b0b5d986bc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476672"/>
            <a:ext cx="48245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Вы просто молодцы!!! Даже у меня так не получается!  Теперь мне совершенно ясно, что тему «Имя существительное» вы знаете отлично!</a:t>
            </a:r>
            <a:endParaRPr lang="ru-RU" sz="2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d4dc6498f8d8a7bf26b54c63e6f17d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92080" y="260648"/>
            <a:ext cx="288031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Пока!!!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9" y="4005063"/>
            <a:ext cx="371477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Приходите ещё!!!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71296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</a:t>
            </a:r>
            <a:r>
              <a:rPr lang="ru-RU" b="1" dirty="0" smtClean="0">
                <a:solidFill>
                  <a:srgbClr val="002060"/>
                </a:solidFill>
              </a:rPr>
              <a:t>Интернет – источники: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196752"/>
            <a:ext cx="85689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http://xvatit.com/club/group/92/photo/photo/5150/54672/</a:t>
            </a:r>
            <a:r>
              <a:rPr lang="en-US" dirty="0" smtClean="0"/>
              <a:t>   </a:t>
            </a:r>
            <a:r>
              <a:rPr lang="ru-RU" dirty="0" smtClean="0"/>
              <a:t>Маша за партой с яблоками.</a:t>
            </a:r>
          </a:p>
          <a:p>
            <a:r>
              <a:rPr lang="en-US" dirty="0" smtClean="0">
                <a:hlinkClick r:id="rId4"/>
              </a:rPr>
              <a:t>http://post.kards.qip.ru/compose/edit/2634/9857493/9/1/index.htm</a:t>
            </a:r>
            <a:r>
              <a:rPr lang="ru-RU" dirty="0" smtClean="0"/>
              <a:t>  прощание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http://pic.mob.ua/image/asha_i_medved-deti-multfilmy-10915.html</a:t>
            </a:r>
            <a:r>
              <a:rPr lang="en-US" dirty="0" smtClean="0"/>
              <a:t>   </a:t>
            </a:r>
            <a:r>
              <a:rPr lang="ru-RU" dirty="0" smtClean="0"/>
              <a:t>Маша в ведёрке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http://progs.ws/kino/print:page,1,149204-masha-i-medved-pervyj-raz-v-pervyj-klass-11.html</a:t>
            </a:r>
            <a:r>
              <a:rPr lang="en-US" dirty="0" smtClean="0"/>
              <a:t>  </a:t>
            </a:r>
            <a:r>
              <a:rPr lang="ru-RU" dirty="0" smtClean="0"/>
              <a:t>Маша за партой с портфелем.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http://podarizhizn.ipb.su/index.php?showtopic=320&amp;st=435</a:t>
            </a:r>
            <a:r>
              <a:rPr lang="en-US" dirty="0" smtClean="0"/>
              <a:t>   </a:t>
            </a:r>
            <a:r>
              <a:rPr lang="ru-RU" dirty="0" smtClean="0"/>
              <a:t>иллюстрация на титульном листе.</a:t>
            </a:r>
            <a:endParaRPr lang="en-US" dirty="0" smtClean="0"/>
          </a:p>
          <a:p>
            <a:r>
              <a:rPr lang="en-US" dirty="0" smtClean="0">
                <a:hlinkClick r:id="rId8"/>
              </a:rPr>
              <a:t>http://allforchildren.ru/pictures/mmframe.php</a:t>
            </a:r>
            <a:r>
              <a:rPr lang="en-US" dirty="0" smtClean="0"/>
              <a:t>    </a:t>
            </a:r>
            <a:r>
              <a:rPr lang="ru-RU" dirty="0" smtClean="0"/>
              <a:t>рамки для заданий «Маша и Медведь»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9"/>
              </a:rPr>
              <a:t>http://www.pesni.net/text/Iz-multfilma-Masha-i-medved/Novogodnyaya-pesnya</a:t>
            </a:r>
            <a:r>
              <a:rPr lang="en-US" dirty="0" smtClean="0"/>
              <a:t>   </a:t>
            </a:r>
            <a:r>
              <a:rPr lang="ru-RU" dirty="0" smtClean="0"/>
              <a:t>песенки из мультфильма «Маша и Медведь».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652</Words>
  <Application>Microsoft Office PowerPoint</Application>
  <PresentationFormat>Экран (4:3)</PresentationFormat>
  <Paragraphs>150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Toshiba</dc:creator>
  <cp:lastModifiedBy>Света</cp:lastModifiedBy>
  <cp:revision>4</cp:revision>
  <dcterms:created xsi:type="dcterms:W3CDTF">2012-11-01T16:09:05Z</dcterms:created>
  <dcterms:modified xsi:type="dcterms:W3CDTF">2017-10-22T10:27:55Z</dcterms:modified>
</cp:coreProperties>
</file>