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0" r:id="rId7"/>
    <p:sldId id="261" r:id="rId8"/>
    <p:sldId id="285" r:id="rId9"/>
    <p:sldId id="263" r:id="rId10"/>
    <p:sldId id="280" r:id="rId11"/>
    <p:sldId id="265" r:id="rId12"/>
    <p:sldId id="281" r:id="rId13"/>
    <p:sldId id="286" r:id="rId14"/>
    <p:sldId id="296" r:id="rId15"/>
    <p:sldId id="290" r:id="rId16"/>
    <p:sldId id="293" r:id="rId17"/>
    <p:sldId id="294" r:id="rId18"/>
    <p:sldId id="295" r:id="rId19"/>
    <p:sldId id="287" r:id="rId20"/>
    <p:sldId id="266" r:id="rId21"/>
    <p:sldId id="282" r:id="rId22"/>
    <p:sldId id="276" r:id="rId23"/>
    <p:sldId id="270" r:id="rId24"/>
    <p:sldId id="291" r:id="rId25"/>
    <p:sldId id="271" r:id="rId26"/>
    <p:sldId id="274" r:id="rId27"/>
    <p:sldId id="264" r:id="rId28"/>
    <p:sldId id="284" r:id="rId29"/>
    <p:sldId id="292"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3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C4583221-7BD0-43E4-B545-7AC7BC03D36D}" type="datetimeFigureOut">
              <a:rPr lang="ru-RU" smtClean="0"/>
              <a:pPr/>
              <a:t>29.04.2012</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F173DAD-60E6-4C5B-B33A-D273B5B6274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C4583221-7BD0-43E4-B545-7AC7BC03D36D}" type="datetimeFigureOut">
              <a:rPr lang="ru-RU" smtClean="0"/>
              <a:pPr/>
              <a:t>29.04.2012</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BF173DAD-60E6-4C5B-B33A-D273B5B6274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C4583221-7BD0-43E4-B545-7AC7BC03D36D}" type="datetimeFigureOut">
              <a:rPr lang="ru-RU" smtClean="0"/>
              <a:pPr/>
              <a:t>29.04.2012</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BF173DAD-60E6-4C5B-B33A-D273B5B6274E}"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C4583221-7BD0-43E4-B545-7AC7BC03D36D}" type="datetimeFigureOut">
              <a:rPr lang="ru-RU" smtClean="0"/>
              <a:pPr/>
              <a:t>29.04.2012</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BF173DAD-60E6-4C5B-B33A-D273B5B6274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C4583221-7BD0-43E4-B545-7AC7BC03D36D}" type="datetimeFigureOut">
              <a:rPr lang="ru-RU" smtClean="0"/>
              <a:pPr/>
              <a:t>29.04.2012</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BF173DAD-60E6-4C5B-B33A-D273B5B6274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4583221-7BD0-43E4-B545-7AC7BC03D36D}" type="datetimeFigureOut">
              <a:rPr lang="ru-RU" smtClean="0"/>
              <a:pPr/>
              <a:t>29.04.2012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F173DAD-60E6-4C5B-B33A-D273B5B6274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C4583221-7BD0-43E4-B545-7AC7BC03D36D}" type="datetimeFigureOut">
              <a:rPr lang="ru-RU" smtClean="0"/>
              <a:pPr/>
              <a:t>29.04.2012</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BF173DAD-60E6-4C5B-B33A-D273B5B6274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C4583221-7BD0-43E4-B545-7AC7BC03D36D}" type="datetimeFigureOut">
              <a:rPr lang="ru-RU" smtClean="0"/>
              <a:pPr/>
              <a:t>29.04.2012</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BF173DAD-60E6-4C5B-B33A-D273B5B6274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C4583221-7BD0-43E4-B545-7AC7BC03D36D}" type="datetimeFigureOut">
              <a:rPr lang="ru-RU" smtClean="0"/>
              <a:pPr/>
              <a:t>29.04.2012</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BF173DAD-60E6-4C5B-B33A-D273B5B6274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4583221-7BD0-43E4-B545-7AC7BC03D36D}" type="datetimeFigureOut">
              <a:rPr lang="ru-RU" smtClean="0"/>
              <a:pPr/>
              <a:t>29.04.2012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173DAD-60E6-4C5B-B33A-D273B5B6274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4583221-7BD0-43E4-B545-7AC7BC03D36D}" type="datetimeFigureOut">
              <a:rPr lang="ru-RU" smtClean="0"/>
              <a:pPr/>
              <a:t>29.04.2012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F173DAD-60E6-4C5B-B33A-D273B5B6274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4583221-7BD0-43E4-B545-7AC7BC03D36D}" type="datetimeFigureOut">
              <a:rPr lang="ru-RU" smtClean="0"/>
              <a:pPr/>
              <a:t>29.04.2012</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F173DAD-60E6-4C5B-B33A-D273B5B6274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714356"/>
            <a:ext cx="7929618" cy="2714644"/>
          </a:xfrm>
          <a:ln>
            <a:solidFill>
              <a:schemeClr val="tx1"/>
            </a:solidFill>
          </a:ln>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
            </a:r>
            <a:br>
              <a:rPr lang="ru-RU" b="1" dirty="0" smtClean="0"/>
            </a:br>
            <a:r>
              <a:rPr lang="en-US" b="1" dirty="0" smtClean="0">
                <a:solidFill>
                  <a:srgbClr val="C00000"/>
                </a:solidFill>
              </a:rPr>
              <a:t>PECULIAR </a:t>
            </a:r>
            <a:r>
              <a:rPr lang="en-US" b="1" dirty="0">
                <a:solidFill>
                  <a:srgbClr val="C00000"/>
                </a:solidFill>
              </a:rPr>
              <a:t>FEATURES OF LEGAL TERMINOLOGY IN LEGAL TRANSLATION</a:t>
            </a:r>
            <a:r>
              <a:rPr lang="ru-RU" dirty="0"/>
              <a:t/>
            </a:r>
            <a:br>
              <a:rPr lang="ru-RU" dirty="0"/>
            </a:br>
            <a:endParaRPr lang="ru-RU" dirty="0"/>
          </a:p>
        </p:txBody>
      </p:sp>
      <p:sp>
        <p:nvSpPr>
          <p:cNvPr id="3" name="Подзаголовок 2"/>
          <p:cNvSpPr>
            <a:spLocks noGrp="1"/>
          </p:cNvSpPr>
          <p:nvPr>
            <p:ph type="subTitle" idx="1"/>
          </p:nvPr>
        </p:nvSpPr>
        <p:spPr>
          <a:xfrm>
            <a:off x="357158" y="4214818"/>
            <a:ext cx="7643866" cy="2143140"/>
          </a:xfrm>
        </p:spPr>
        <p:txBody>
          <a:bodyPr>
            <a:normAutofit/>
          </a:bodyPr>
          <a:lstStyle/>
          <a:p>
            <a:r>
              <a:rPr lang="en-US" sz="3600" b="1" dirty="0" smtClean="0">
                <a:solidFill>
                  <a:schemeClr val="accent5">
                    <a:lumMod val="60000"/>
                    <a:lumOff val="40000"/>
                  </a:schemeClr>
                </a:solidFill>
              </a:rPr>
              <a:t>Yelena Ter-Semyonova,</a:t>
            </a:r>
          </a:p>
          <a:p>
            <a:r>
              <a:rPr lang="en-US" sz="3600" b="1" dirty="0" smtClean="0">
                <a:solidFill>
                  <a:schemeClr val="accent5">
                    <a:lumMod val="60000"/>
                    <a:lumOff val="40000"/>
                  </a:schemeClr>
                </a:solidFill>
              </a:rPr>
              <a:t>Magtymguly Turkmen State University</a:t>
            </a:r>
            <a:endParaRPr lang="ru-RU" sz="3600" b="1"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800" b="1" dirty="0" smtClean="0"/>
              <a:t>Aims and objectives:</a:t>
            </a:r>
            <a:endParaRPr lang="ru-RU" sz="4800" b="1" dirty="0"/>
          </a:p>
        </p:txBody>
      </p:sp>
      <p:sp>
        <p:nvSpPr>
          <p:cNvPr id="3" name="Содержимое 2"/>
          <p:cNvSpPr>
            <a:spLocks noGrp="1"/>
          </p:cNvSpPr>
          <p:nvPr>
            <p:ph idx="1"/>
          </p:nvPr>
        </p:nvSpPr>
        <p:spPr>
          <a:ln>
            <a:noFill/>
          </a:ln>
        </p:spPr>
        <p:txBody>
          <a:bodyPr>
            <a:normAutofit/>
          </a:bodyPr>
          <a:lstStyle/>
          <a:p>
            <a:r>
              <a:rPr lang="en-US" sz="4000" b="1" i="1" dirty="0" smtClean="0"/>
              <a:t>My presentation is an attempt to provide a general overview of peculiar lexical, grammatical and syntactic features of legal English translation.  </a:t>
            </a:r>
            <a:endParaRPr lang="ru-RU" sz="4000"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357167"/>
            <a:ext cx="9144000" cy="5768996"/>
          </a:xfrm>
        </p:spPr>
        <p:txBody>
          <a:bodyPr>
            <a:noAutofit/>
          </a:bodyPr>
          <a:lstStyle/>
          <a:p>
            <a:pPr>
              <a:buNone/>
            </a:pPr>
            <a:r>
              <a:rPr lang="en-US" sz="4000" b="1" dirty="0"/>
              <a:t>Common features which distinctly characterize the modern legal English, in general, are referred to by the term </a:t>
            </a:r>
            <a:r>
              <a:rPr lang="en-US" sz="4000" b="1" i="1" dirty="0" smtClean="0">
                <a:solidFill>
                  <a:srgbClr val="C00000"/>
                </a:solidFill>
              </a:rPr>
              <a:t>legalese</a:t>
            </a:r>
            <a:r>
              <a:rPr lang="en-US" sz="4000" b="1" i="1" dirty="0" smtClean="0"/>
              <a:t>.</a:t>
            </a:r>
          </a:p>
          <a:p>
            <a:pPr>
              <a:buNone/>
            </a:pPr>
            <a:r>
              <a:rPr lang="en-US" sz="4000" b="1" i="1" dirty="0" smtClean="0"/>
              <a:t> </a:t>
            </a:r>
            <a:r>
              <a:rPr lang="en-US" sz="4000" b="1" dirty="0" smtClean="0">
                <a:solidFill>
                  <a:srgbClr val="C00000"/>
                </a:solidFill>
              </a:rPr>
              <a:t>Legalese</a:t>
            </a:r>
            <a:r>
              <a:rPr lang="en-US" sz="4000" b="1" i="1" dirty="0" smtClean="0"/>
              <a:t> </a:t>
            </a:r>
            <a:r>
              <a:rPr lang="en-US" sz="4000" b="1" i="1" dirty="0"/>
              <a:t>is </a:t>
            </a:r>
            <a:r>
              <a:rPr lang="en-US" sz="4000" b="1" i="1" dirty="0">
                <a:solidFill>
                  <a:srgbClr val="C00000"/>
                </a:solidFill>
              </a:rPr>
              <a:t>“the specialized language of the legal profession” </a:t>
            </a:r>
            <a:r>
              <a:rPr lang="en-US" sz="4000" b="1" i="1" dirty="0"/>
              <a:t>(</a:t>
            </a:r>
            <a:r>
              <a:rPr lang="en-US" sz="4000" b="1" i="1" dirty="0">
                <a:solidFill>
                  <a:srgbClr val="92D050"/>
                </a:solidFill>
              </a:rPr>
              <a:t>Merriam Webster Dictionary</a:t>
            </a:r>
            <a:r>
              <a:rPr lang="en-US" sz="4000" b="1" i="1" dirty="0"/>
              <a:t>), and more specifically, </a:t>
            </a:r>
            <a:r>
              <a:rPr lang="en-US" sz="4000" b="1" i="1" dirty="0">
                <a:solidFill>
                  <a:srgbClr val="C00000"/>
                </a:solidFill>
              </a:rPr>
              <a:t>“the language of legal documents”</a:t>
            </a:r>
            <a:r>
              <a:rPr lang="en-US" sz="4000" b="1" i="1" dirty="0"/>
              <a:t> (</a:t>
            </a:r>
            <a:r>
              <a:rPr lang="en-US" sz="4000" b="1" i="1" dirty="0">
                <a:solidFill>
                  <a:srgbClr val="92D050"/>
                </a:solidFill>
              </a:rPr>
              <a:t>Harper 2001–2010</a:t>
            </a:r>
            <a:r>
              <a:rPr lang="en-US" sz="4000" b="1" i="1" dirty="0"/>
              <a:t>). </a:t>
            </a:r>
            <a:endParaRPr lang="ru-RU"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500034" y="357166"/>
            <a:ext cx="8215370" cy="6072230"/>
          </a:xfrm>
        </p:spPr>
        <p:txBody>
          <a:bodyPr>
            <a:normAutofit/>
          </a:bodyPr>
          <a:lstStyle/>
          <a:p>
            <a:r>
              <a:rPr lang="en-US" sz="4800" dirty="0" smtClean="0">
                <a:solidFill>
                  <a:schemeClr val="tx1"/>
                </a:solidFill>
              </a:rPr>
              <a:t>There are three major features of legalese:</a:t>
            </a:r>
            <a:r>
              <a:rPr lang="en-US" dirty="0" smtClean="0"/>
              <a:t/>
            </a:r>
            <a:br>
              <a:rPr lang="en-US" dirty="0" smtClean="0"/>
            </a:br>
            <a:r>
              <a:rPr lang="ru-RU" dirty="0" smtClean="0"/>
              <a:t/>
            </a:r>
            <a:br>
              <a:rPr lang="ru-RU" dirty="0" smtClean="0"/>
            </a:br>
            <a:r>
              <a:rPr lang="en-US" sz="5400" b="1" dirty="0" smtClean="0">
                <a:solidFill>
                  <a:srgbClr val="C00000"/>
                </a:solidFill>
              </a:rPr>
              <a:t>1</a:t>
            </a:r>
            <a:r>
              <a:rPr lang="en-US" sz="5400" b="1" dirty="0" smtClean="0">
                <a:solidFill>
                  <a:srgbClr val="C00000"/>
                </a:solidFill>
              </a:rPr>
              <a:t>. clarity</a:t>
            </a:r>
            <a:br>
              <a:rPr lang="en-US" sz="5400" b="1" dirty="0" smtClean="0">
                <a:solidFill>
                  <a:srgbClr val="C00000"/>
                </a:solidFill>
              </a:rPr>
            </a:br>
            <a:r>
              <a:rPr lang="en-US" sz="5400" b="1" dirty="0" smtClean="0">
                <a:solidFill>
                  <a:srgbClr val="C00000"/>
                </a:solidFill>
              </a:rPr>
              <a:t>2. accuracy </a:t>
            </a:r>
            <a:br>
              <a:rPr lang="en-US" sz="5400" b="1" dirty="0" smtClean="0">
                <a:solidFill>
                  <a:srgbClr val="C00000"/>
                </a:solidFill>
              </a:rPr>
            </a:br>
            <a:r>
              <a:rPr lang="en-US" sz="5400" b="1" dirty="0" smtClean="0">
                <a:solidFill>
                  <a:srgbClr val="C00000"/>
                </a:solidFill>
              </a:rPr>
              <a:t>3. objectivity</a:t>
            </a:r>
            <a:endParaRPr lang="ru-RU" sz="5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7200" b="1" dirty="0" smtClean="0">
                <a:solidFill>
                  <a:srgbClr val="C00000"/>
                </a:solidFill>
              </a:rPr>
              <a:t>1. Clarity</a:t>
            </a:r>
            <a:endParaRPr lang="ru-RU" sz="7200" b="1" dirty="0">
              <a:solidFill>
                <a:srgbClr val="C00000"/>
              </a:solidFill>
            </a:endParaRPr>
          </a:p>
        </p:txBody>
      </p:sp>
      <p:sp>
        <p:nvSpPr>
          <p:cNvPr id="3" name="Содержимое 2"/>
          <p:cNvSpPr>
            <a:spLocks noGrp="1"/>
          </p:cNvSpPr>
          <p:nvPr>
            <p:ph idx="1"/>
          </p:nvPr>
        </p:nvSpPr>
        <p:spPr>
          <a:xfrm>
            <a:off x="500034" y="1571612"/>
            <a:ext cx="8186766" cy="4883196"/>
          </a:xfrm>
        </p:spPr>
        <p:txBody>
          <a:bodyPr/>
          <a:lstStyle/>
          <a:p>
            <a:endParaRPr lang="ru-RU" dirty="0"/>
          </a:p>
          <a:p>
            <a:r>
              <a:rPr lang="en-US" sz="3600" b="1" dirty="0"/>
              <a:t> </a:t>
            </a:r>
            <a:r>
              <a:rPr lang="en-US" sz="4400" b="1" dirty="0">
                <a:solidFill>
                  <a:schemeClr val="accent1">
                    <a:lumMod val="75000"/>
                  </a:schemeClr>
                </a:solidFill>
              </a:rPr>
              <a:t>“the quality of being clear and easy to understand” </a:t>
            </a:r>
            <a:r>
              <a:rPr lang="en-US" sz="4400" b="1" dirty="0"/>
              <a:t>as in </a:t>
            </a:r>
            <a:r>
              <a:rPr lang="en-US" sz="4400" b="1" i="1" dirty="0">
                <a:solidFill>
                  <a:schemeClr val="accent1">
                    <a:lumMod val="75000"/>
                  </a:schemeClr>
                </a:solidFill>
              </a:rPr>
              <a:t>“There has been a call for greater clarity in this area of the law” </a:t>
            </a:r>
            <a:endParaRPr lang="en-US" sz="4400" b="1" i="1" dirty="0" smtClean="0">
              <a:solidFill>
                <a:schemeClr val="accent1">
                  <a:lumMod val="75000"/>
                </a:schemeClr>
              </a:solidFill>
            </a:endParaRPr>
          </a:p>
          <a:p>
            <a:pPr>
              <a:buNone/>
            </a:pPr>
            <a:r>
              <a:rPr lang="en-US" sz="3600" b="1" i="1" dirty="0" smtClean="0"/>
              <a:t>(</a:t>
            </a:r>
            <a:r>
              <a:rPr lang="en-US" sz="3600" b="1" i="1" dirty="0">
                <a:solidFill>
                  <a:srgbClr val="92D050"/>
                </a:solidFill>
              </a:rPr>
              <a:t>Cambridge Dictionary </a:t>
            </a:r>
            <a:r>
              <a:rPr lang="en-US" sz="3600" b="1" i="1" dirty="0" smtClean="0">
                <a:solidFill>
                  <a:srgbClr val="92D050"/>
                </a:solidFill>
              </a:rPr>
              <a:t>Online</a:t>
            </a:r>
            <a:r>
              <a:rPr lang="ru-RU" sz="3600" b="1" i="1" dirty="0" smtClean="0"/>
              <a:t>)</a:t>
            </a:r>
            <a:endParaRPr lang="ru-RU" sz="36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en-US" sz="7200" b="1" dirty="0" smtClean="0">
                <a:solidFill>
                  <a:srgbClr val="C00000"/>
                </a:solidFill>
              </a:rPr>
              <a:t>2. Accuracy</a:t>
            </a:r>
            <a:endParaRPr lang="ru-RU" sz="7200" b="1" dirty="0">
              <a:solidFill>
                <a:srgbClr val="C00000"/>
              </a:solidFill>
            </a:endParaRPr>
          </a:p>
        </p:txBody>
      </p:sp>
      <p:sp>
        <p:nvSpPr>
          <p:cNvPr id="5" name="Содержимое 4"/>
          <p:cNvSpPr>
            <a:spLocks noGrp="1"/>
          </p:cNvSpPr>
          <p:nvPr>
            <p:ph idx="1"/>
          </p:nvPr>
        </p:nvSpPr>
        <p:spPr/>
        <p:txBody>
          <a:bodyPr/>
          <a:lstStyle/>
          <a:p>
            <a:endParaRPr lang="ru-RU" dirty="0"/>
          </a:p>
          <a:p>
            <a:r>
              <a:rPr lang="en-US" dirty="0"/>
              <a:t> </a:t>
            </a:r>
            <a:r>
              <a:rPr lang="en-US" sz="3600" b="1" dirty="0"/>
              <a:t>Accuracy means </a:t>
            </a:r>
            <a:r>
              <a:rPr lang="en-US" sz="3600" b="1" dirty="0">
                <a:solidFill>
                  <a:schemeClr val="accent1">
                    <a:lumMod val="75000"/>
                  </a:schemeClr>
                </a:solidFill>
              </a:rPr>
              <a:t>“being exact or correct”</a:t>
            </a:r>
            <a:r>
              <a:rPr lang="en-US" sz="3600" b="1" dirty="0"/>
              <a:t> as could be seen in the following example </a:t>
            </a:r>
            <a:r>
              <a:rPr lang="en-US" sz="3600" b="1" i="1" dirty="0">
                <a:solidFill>
                  <a:schemeClr val="accent1">
                    <a:lumMod val="75000"/>
                  </a:schemeClr>
                </a:solidFill>
              </a:rPr>
              <a:t>“We can predict changes with a surprising degree of accuracy</a:t>
            </a:r>
            <a:r>
              <a:rPr lang="en-US" sz="3600" b="1" i="1" dirty="0" smtClean="0">
                <a:solidFill>
                  <a:schemeClr val="accent1">
                    <a:lumMod val="75000"/>
                  </a:schemeClr>
                </a:solidFill>
              </a:rPr>
              <a:t>”</a:t>
            </a:r>
            <a:endParaRPr lang="ru-RU" sz="3600" b="1" i="1" dirty="0" smtClean="0">
              <a:solidFill>
                <a:schemeClr val="accent1">
                  <a:lumMod val="75000"/>
                </a:schemeClr>
              </a:solidFill>
            </a:endParaRPr>
          </a:p>
          <a:p>
            <a:pPr>
              <a:buNone/>
            </a:pPr>
            <a:r>
              <a:rPr lang="en-US" sz="3600" b="1" i="1" dirty="0" smtClean="0"/>
              <a:t> </a:t>
            </a:r>
            <a:r>
              <a:rPr lang="en-US" sz="3600" b="1" i="1" dirty="0" smtClean="0"/>
              <a:t>(</a:t>
            </a:r>
            <a:r>
              <a:rPr lang="en-US" sz="3600" b="1" i="1" dirty="0" smtClean="0">
                <a:solidFill>
                  <a:srgbClr val="92D050"/>
                </a:solidFill>
              </a:rPr>
              <a:t>Cambridge Dictionary Online</a:t>
            </a:r>
            <a:r>
              <a:rPr lang="ru-RU" sz="3600" b="1" i="1" dirty="0" smtClean="0"/>
              <a:t>)</a:t>
            </a:r>
            <a:endParaRPr lang="ru-RU" sz="3600" b="1" dirty="0" smtClean="0"/>
          </a:p>
          <a:p>
            <a:endParaRPr lang="ru-RU" sz="36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7200" b="1" dirty="0" smtClean="0">
                <a:solidFill>
                  <a:srgbClr val="C00000"/>
                </a:solidFill>
              </a:rPr>
              <a:t>3. Objectivity</a:t>
            </a:r>
            <a:endParaRPr lang="ru-RU" sz="7200" b="1" dirty="0">
              <a:solidFill>
                <a:srgbClr val="C00000"/>
              </a:solidFill>
            </a:endParaRPr>
          </a:p>
        </p:txBody>
      </p:sp>
      <p:sp>
        <p:nvSpPr>
          <p:cNvPr id="3" name="Содержимое 2"/>
          <p:cNvSpPr>
            <a:spLocks noGrp="1"/>
          </p:cNvSpPr>
          <p:nvPr>
            <p:ph idx="1"/>
          </p:nvPr>
        </p:nvSpPr>
        <p:spPr>
          <a:xfrm>
            <a:off x="500034" y="1428736"/>
            <a:ext cx="8186766" cy="5026072"/>
          </a:xfrm>
        </p:spPr>
        <p:txBody>
          <a:bodyPr>
            <a:normAutofit lnSpcReduction="10000"/>
          </a:bodyPr>
          <a:lstStyle/>
          <a:p>
            <a:endParaRPr lang="ru-RU" dirty="0"/>
          </a:p>
          <a:p>
            <a:r>
              <a:rPr lang="en-US" dirty="0"/>
              <a:t> </a:t>
            </a:r>
            <a:r>
              <a:rPr lang="en-US" sz="3600" b="1" dirty="0"/>
              <a:t>Accuracy, in its own turn, is closely linked with </a:t>
            </a:r>
            <a:r>
              <a:rPr lang="en-US" sz="3600" b="1" dirty="0" smtClean="0"/>
              <a:t>objectivity</a:t>
            </a:r>
            <a:r>
              <a:rPr lang="en-US" sz="3600" b="1" dirty="0"/>
              <a:t>, the latter meaning </a:t>
            </a:r>
            <a:r>
              <a:rPr lang="en-US" sz="3600" b="1" dirty="0">
                <a:solidFill>
                  <a:schemeClr val="accent1">
                    <a:lumMod val="75000"/>
                  </a:schemeClr>
                </a:solidFill>
              </a:rPr>
              <a:t>“based on real facts and not influenced by personal beliefs or feelings”</a:t>
            </a:r>
            <a:r>
              <a:rPr lang="en-US" sz="3600" b="1" dirty="0"/>
              <a:t>, an example of its usage being </a:t>
            </a:r>
            <a:r>
              <a:rPr lang="en-US" sz="3600" b="1" i="1" dirty="0">
                <a:solidFill>
                  <a:schemeClr val="accent1">
                    <a:lumMod val="75000"/>
                  </a:schemeClr>
                </a:solidFill>
              </a:rPr>
              <a:t>“an objective and impartial report</a:t>
            </a:r>
            <a:r>
              <a:rPr lang="en-US" sz="3600" b="1" i="1" dirty="0" smtClean="0">
                <a:solidFill>
                  <a:schemeClr val="accent1">
                    <a:lumMod val="75000"/>
                  </a:schemeClr>
                </a:solidFill>
              </a:rPr>
              <a:t>”</a:t>
            </a:r>
            <a:endParaRPr lang="ru-RU" sz="3600" b="1" i="1" dirty="0" smtClean="0">
              <a:solidFill>
                <a:schemeClr val="accent1">
                  <a:lumMod val="75000"/>
                </a:schemeClr>
              </a:solidFill>
            </a:endParaRPr>
          </a:p>
          <a:p>
            <a:pPr>
              <a:buNone/>
            </a:pPr>
            <a:r>
              <a:rPr lang="en-US" sz="3600" b="1" i="1" dirty="0" smtClean="0"/>
              <a:t>(</a:t>
            </a:r>
            <a:r>
              <a:rPr lang="en-US" sz="3600" b="1" i="1" dirty="0" smtClean="0">
                <a:solidFill>
                  <a:srgbClr val="92D050"/>
                </a:solidFill>
              </a:rPr>
              <a:t>Cambridge Dictionary Online</a:t>
            </a:r>
            <a:r>
              <a:rPr lang="ru-RU" sz="3600" b="1" i="1" dirty="0" smtClean="0"/>
              <a:t>)</a:t>
            </a:r>
            <a:endParaRPr lang="ru-RU" sz="36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285728"/>
            <a:ext cx="8929718" cy="6169047"/>
          </a:xfrm>
        </p:spPr>
        <p:txBody>
          <a:bodyPr/>
          <a:lstStyle/>
          <a:p>
            <a:r>
              <a:rPr lang="en-US" sz="5400" b="1" dirty="0" smtClean="0">
                <a:solidFill>
                  <a:srgbClr val="FF0000"/>
                </a:solidFill>
              </a:rPr>
              <a:t>English legalese </a:t>
            </a:r>
            <a:r>
              <a:rPr lang="en-US" sz="5400" dirty="0" smtClean="0"/>
              <a:t>has </a:t>
            </a:r>
            <a:r>
              <a:rPr lang="en-US" sz="5400" dirty="0" smtClean="0"/>
              <a:t>developed and is characterized by particular </a:t>
            </a:r>
            <a:r>
              <a:rPr lang="en-US" sz="5400" i="1" dirty="0" smtClean="0">
                <a:solidFill>
                  <a:srgbClr val="FF0000"/>
                </a:solidFill>
              </a:rPr>
              <a:t>lexical, grammatical and, syntactic features</a:t>
            </a:r>
            <a:r>
              <a:rPr lang="en-US" sz="5400" dirty="0" smtClean="0"/>
              <a:t>.</a:t>
            </a:r>
            <a:endParaRPr lang="ru-RU" sz="5400" dirty="0" smtClean="0"/>
          </a:p>
          <a:p>
            <a:r>
              <a:rPr lang="en-US" sz="5400" dirty="0" smtClean="0"/>
              <a:t>Here are some of them:</a:t>
            </a:r>
            <a:endParaRPr lang="ru-RU" sz="5400" dirty="0" smtClean="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7531918" cy="4938728"/>
          </a:xfrm>
        </p:spPr>
        <p:txBody>
          <a:bodyPr>
            <a:noAutofit/>
          </a:bodyPr>
          <a:lstStyle/>
          <a:p>
            <a:r>
              <a:rPr lang="en-US" b="1" dirty="0" smtClean="0">
                <a:solidFill>
                  <a:srgbClr val="FFFF00"/>
                </a:solidFill>
              </a:rPr>
              <a:t/>
            </a:r>
            <a:br>
              <a:rPr lang="en-US" b="1" dirty="0" smtClean="0">
                <a:solidFill>
                  <a:srgbClr val="FFFF00"/>
                </a:solidFill>
              </a:rPr>
            </a:br>
            <a:r>
              <a:rPr lang="en-US" b="1" dirty="0" smtClean="0">
                <a:solidFill>
                  <a:srgbClr val="FFFF00"/>
                </a:solidFill>
              </a:rPr>
              <a:t/>
            </a:r>
            <a:br>
              <a:rPr lang="en-US" b="1" dirty="0" smtClean="0">
                <a:solidFill>
                  <a:srgbClr val="FFFF00"/>
                </a:solidFill>
              </a:rPr>
            </a:br>
            <a:r>
              <a:rPr lang="en-US" b="1" dirty="0" smtClean="0">
                <a:solidFill>
                  <a:srgbClr val="FFFF00"/>
                </a:solidFill>
              </a:rPr>
              <a:t/>
            </a:r>
            <a:br>
              <a:rPr lang="en-US" b="1" dirty="0" smtClean="0">
                <a:solidFill>
                  <a:srgbClr val="FFFF00"/>
                </a:solidFill>
              </a:rPr>
            </a:br>
            <a:r>
              <a:rPr lang="en-US" sz="6600" b="1" dirty="0" smtClean="0">
                <a:solidFill>
                  <a:srgbClr val="FFFF00"/>
                </a:solidFill>
              </a:rPr>
              <a:t>Terms </a:t>
            </a:r>
            <a:r>
              <a:rPr lang="en-US" sz="6600" b="1" dirty="0" smtClean="0">
                <a:solidFill>
                  <a:srgbClr val="FFFF00"/>
                </a:solidFill>
              </a:rPr>
              <a:t>of Latin and Greek origin</a:t>
            </a:r>
            <a:r>
              <a:rPr lang="ru-RU" sz="6600" dirty="0" smtClean="0"/>
              <a:t/>
            </a:r>
            <a:br>
              <a:rPr lang="ru-RU" sz="6600" dirty="0" smtClean="0"/>
            </a:br>
            <a:endParaRPr lang="ru-RU" sz="6600" b="1"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285728"/>
            <a:ext cx="9144000" cy="6169047"/>
          </a:xfrm>
        </p:spPr>
        <p:txBody>
          <a:bodyPr>
            <a:normAutofit fontScale="25000" lnSpcReduction="20000"/>
          </a:bodyPr>
          <a:lstStyle/>
          <a:p>
            <a:r>
              <a:rPr lang="en-US" sz="14400" b="1" dirty="0" smtClean="0"/>
              <a:t>id </a:t>
            </a:r>
            <a:r>
              <a:rPr lang="en-US" sz="14400" b="1" dirty="0" err="1" smtClean="0"/>
              <a:t>est</a:t>
            </a:r>
            <a:r>
              <a:rPr lang="en-US" sz="14400" b="1" dirty="0" smtClean="0"/>
              <a:t> (</a:t>
            </a:r>
            <a:r>
              <a:rPr lang="en-US" sz="14400" b="1" dirty="0" err="1" smtClean="0"/>
              <a:t>i.e</a:t>
            </a:r>
            <a:r>
              <a:rPr lang="en-US" sz="14400" b="1" dirty="0" smtClean="0"/>
              <a:t>)- </a:t>
            </a:r>
            <a:r>
              <a:rPr lang="en-US" sz="14400" dirty="0" smtClean="0"/>
              <a:t>That </a:t>
            </a:r>
            <a:r>
              <a:rPr lang="en-US" sz="14400" dirty="0" smtClean="0"/>
              <a:t>is </a:t>
            </a:r>
            <a:endParaRPr lang="ru-RU" sz="14400" dirty="0" smtClean="0"/>
          </a:p>
          <a:p>
            <a:r>
              <a:rPr lang="en-US" sz="14400" b="1" dirty="0" smtClean="0"/>
              <a:t>in </a:t>
            </a:r>
            <a:r>
              <a:rPr lang="en-US" sz="14400" b="1" dirty="0" smtClean="0"/>
              <a:t>camera- </a:t>
            </a:r>
            <a:r>
              <a:rPr lang="en-US" sz="14400" dirty="0" smtClean="0"/>
              <a:t>In </a:t>
            </a:r>
            <a:r>
              <a:rPr lang="en-US" sz="14400" dirty="0" smtClean="0"/>
              <a:t>private </a:t>
            </a:r>
            <a:endParaRPr lang="ru-RU" sz="14400" dirty="0" smtClean="0"/>
          </a:p>
          <a:p>
            <a:r>
              <a:rPr lang="en-US" sz="14400" b="1" dirty="0" smtClean="0"/>
              <a:t>et </a:t>
            </a:r>
            <a:r>
              <a:rPr lang="en-US" sz="14400" b="1" dirty="0" smtClean="0"/>
              <a:t>cetera- </a:t>
            </a:r>
            <a:r>
              <a:rPr lang="en-US" sz="14400" dirty="0" smtClean="0"/>
              <a:t>Other </a:t>
            </a:r>
            <a:r>
              <a:rPr lang="en-US" sz="14400" dirty="0" smtClean="0"/>
              <a:t>things of that type </a:t>
            </a:r>
            <a:endParaRPr lang="ru-RU" sz="14400" dirty="0" smtClean="0"/>
          </a:p>
          <a:p>
            <a:r>
              <a:rPr lang="en-US" sz="14400" b="1" dirty="0" smtClean="0"/>
              <a:t>de </a:t>
            </a:r>
            <a:r>
              <a:rPr lang="en-US" sz="14400" b="1" dirty="0" smtClean="0"/>
              <a:t>jure- </a:t>
            </a:r>
            <a:r>
              <a:rPr lang="en-US" sz="14400" dirty="0" smtClean="0"/>
              <a:t>Rightful</a:t>
            </a:r>
            <a:r>
              <a:rPr lang="en-US" sz="14400" dirty="0" smtClean="0"/>
              <a:t>, by right </a:t>
            </a:r>
            <a:endParaRPr lang="ru-RU" sz="14400" dirty="0" smtClean="0"/>
          </a:p>
          <a:p>
            <a:r>
              <a:rPr lang="en-US" sz="14400" b="1" dirty="0" smtClean="0"/>
              <a:t>de </a:t>
            </a:r>
            <a:r>
              <a:rPr lang="en-US" sz="14400" b="1" dirty="0" err="1" smtClean="0"/>
              <a:t>lege</a:t>
            </a:r>
            <a:r>
              <a:rPr lang="en-US" sz="14400" b="1" dirty="0" smtClean="0"/>
              <a:t> </a:t>
            </a:r>
            <a:r>
              <a:rPr lang="en-US" sz="14400" b="1" dirty="0" err="1" smtClean="0"/>
              <a:t>ferenda</a:t>
            </a:r>
            <a:r>
              <a:rPr lang="en-US" sz="14400" b="1" dirty="0" smtClean="0"/>
              <a:t>-</a:t>
            </a:r>
            <a:r>
              <a:rPr lang="en-US" sz="14400" dirty="0" smtClean="0"/>
              <a:t>What </a:t>
            </a:r>
            <a:r>
              <a:rPr lang="en-US" sz="14400" dirty="0" smtClean="0"/>
              <a:t>the law ought to be (as opposed to what the law is) </a:t>
            </a:r>
            <a:endParaRPr lang="ru-RU" sz="14400" dirty="0" smtClean="0"/>
          </a:p>
          <a:p>
            <a:r>
              <a:rPr lang="en-US" sz="14400" b="1" dirty="0" smtClean="0"/>
              <a:t>de </a:t>
            </a:r>
            <a:r>
              <a:rPr lang="en-US" sz="14400" b="1" dirty="0" err="1" smtClean="0"/>
              <a:t>lege</a:t>
            </a:r>
            <a:r>
              <a:rPr lang="en-US" sz="14400" b="1" dirty="0" smtClean="0"/>
              <a:t> </a:t>
            </a:r>
            <a:r>
              <a:rPr lang="en-US" sz="14400" b="1" dirty="0" err="1" smtClean="0"/>
              <a:t>lata</a:t>
            </a:r>
            <a:r>
              <a:rPr lang="en-US" sz="14400" b="1" dirty="0" smtClean="0"/>
              <a:t>-</a:t>
            </a:r>
            <a:r>
              <a:rPr lang="en-US" sz="14400" dirty="0" smtClean="0"/>
              <a:t>What </a:t>
            </a:r>
            <a:r>
              <a:rPr lang="en-US" sz="14400" dirty="0" smtClean="0"/>
              <a:t>the law is (as opposed to what the law ought to be) </a:t>
            </a:r>
            <a:endParaRPr lang="ru-RU" sz="14400" dirty="0" smtClean="0"/>
          </a:p>
          <a:p>
            <a:r>
              <a:rPr lang="en-US" sz="14400" b="1" dirty="0" smtClean="0"/>
              <a:t>bona </a:t>
            </a:r>
            <a:r>
              <a:rPr lang="en-US" sz="14400" b="1" dirty="0" smtClean="0"/>
              <a:t>fide-</a:t>
            </a:r>
            <a:r>
              <a:rPr lang="en-US" sz="14400" dirty="0" smtClean="0"/>
              <a:t>Sincere</a:t>
            </a:r>
            <a:r>
              <a:rPr lang="en-US" sz="14400" dirty="0" smtClean="0"/>
              <a:t>, in good faith </a:t>
            </a:r>
            <a:endParaRPr lang="ru-RU" sz="14400" dirty="0" smtClean="0"/>
          </a:p>
          <a:p>
            <a:r>
              <a:rPr lang="en-US" sz="14400" b="1" dirty="0" smtClean="0"/>
              <a:t>ad </a:t>
            </a:r>
            <a:r>
              <a:rPr lang="en-US" sz="14400" b="1" dirty="0" smtClean="0"/>
              <a:t>hoc-</a:t>
            </a:r>
            <a:r>
              <a:rPr lang="en-US" sz="14400" dirty="0" smtClean="0"/>
              <a:t>For this purpose </a:t>
            </a:r>
            <a:endParaRPr lang="ru-RU" sz="14400" dirty="0" smtClean="0"/>
          </a:p>
          <a:p>
            <a:r>
              <a:rPr lang="en-US" sz="14400" b="1" dirty="0" smtClean="0"/>
              <a:t>Affidavit- </a:t>
            </a:r>
            <a:r>
              <a:rPr lang="en-US" sz="14400" dirty="0" smtClean="0"/>
              <a:t>a signed statement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8103422" cy="4652976"/>
          </a:xfrm>
        </p:spPr>
        <p:txBody>
          <a:bodyPr>
            <a:normAutofit/>
          </a:bodyPr>
          <a:lstStyle/>
          <a:p>
            <a:r>
              <a:rPr lang="en-US" sz="6600" b="1" dirty="0" smtClean="0">
                <a:solidFill>
                  <a:srgbClr val="FFFF00"/>
                </a:solidFill>
              </a:rPr>
              <a:t>Technical and Semi technical terms</a:t>
            </a:r>
            <a:endParaRPr lang="ru-RU" sz="6600" b="1" dirty="0">
              <a:solidFill>
                <a:srgbClr val="FFFF00"/>
              </a:solidFill>
            </a:endParaRPr>
          </a:p>
        </p:txBody>
      </p:sp>
      <p:sp>
        <p:nvSpPr>
          <p:cNvPr id="3" name="Содержимое 2"/>
          <p:cNvSpPr>
            <a:spLocks noGrp="1"/>
          </p:cNvSpPr>
          <p:nvPr>
            <p:ph type="subTitle" idx="1"/>
          </p:nvPr>
        </p:nvSpPr>
        <p:spPr>
          <a:xfrm>
            <a:off x="540544" y="2250280"/>
            <a:ext cx="6460348" cy="321464"/>
          </a:xfrm>
        </p:spPr>
        <p:txBody>
          <a:bodyPr>
            <a:normAutofit fontScale="55000" lnSpcReduction="20000"/>
          </a:bodyPr>
          <a:lstStyle/>
          <a:p>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428604"/>
            <a:ext cx="8929718" cy="6026171"/>
          </a:xfrm>
        </p:spPr>
        <p:txBody>
          <a:bodyPr>
            <a:normAutofit fontScale="85000" lnSpcReduction="20000"/>
          </a:bodyPr>
          <a:lstStyle/>
          <a:p>
            <a:pPr algn="ctr">
              <a:buNone/>
            </a:pPr>
            <a:r>
              <a:rPr lang="en-GB" sz="5600" b="1" i="1" dirty="0" smtClean="0">
                <a:solidFill>
                  <a:schemeClr val="accent1">
                    <a:lumMod val="50000"/>
                  </a:schemeClr>
                </a:solidFill>
              </a:rPr>
              <a:t>Claim</a:t>
            </a:r>
            <a:endParaRPr lang="ru-RU" sz="5600" b="1" dirty="0" smtClean="0">
              <a:solidFill>
                <a:schemeClr val="accent1">
                  <a:lumMod val="50000"/>
                </a:schemeClr>
              </a:solidFill>
            </a:endParaRPr>
          </a:p>
          <a:p>
            <a:pPr>
              <a:buNone/>
            </a:pPr>
            <a:endParaRPr lang="ru-RU" dirty="0" smtClean="0"/>
          </a:p>
          <a:p>
            <a:r>
              <a:rPr lang="en-GB" dirty="0" smtClean="0"/>
              <a:t>In </a:t>
            </a:r>
            <a:r>
              <a:rPr lang="en-GB" dirty="0" smtClean="0"/>
              <a:t>common law ‘</a:t>
            </a:r>
            <a:r>
              <a:rPr lang="en-GB" b="1" dirty="0" smtClean="0">
                <a:solidFill>
                  <a:srgbClr val="FF0000"/>
                </a:solidFill>
              </a:rPr>
              <a:t>claim</a:t>
            </a:r>
            <a:r>
              <a:rPr lang="en-GB" dirty="0" smtClean="0"/>
              <a:t>’ means ‘</a:t>
            </a:r>
            <a:r>
              <a:rPr lang="en-GB" b="1" dirty="0" smtClean="0"/>
              <a:t>a demand for a remedy or assertion of a right, especially the right to take a particular case to court</a:t>
            </a:r>
            <a:r>
              <a:rPr lang="en-GB" dirty="0" smtClean="0"/>
              <a:t>’ (Dictionary of Law, 2003: 83).  In </a:t>
            </a:r>
            <a:r>
              <a:rPr lang="en-GB" dirty="0" smtClean="0"/>
              <a:t>Russian </a:t>
            </a:r>
            <a:r>
              <a:rPr lang="en-GB" dirty="0" smtClean="0"/>
              <a:t>civil law the term has a broader meaning and might relate to situations that can be resolved in court or outside it.  The translator thus has to select a </a:t>
            </a:r>
            <a:r>
              <a:rPr lang="en-GB" dirty="0" smtClean="0"/>
              <a:t>Russian </a:t>
            </a:r>
            <a:r>
              <a:rPr lang="en-GB" dirty="0" smtClean="0"/>
              <a:t>equivalent with the same legal effect from a selection of words with their different semantic fields depending on the context, i.e. </a:t>
            </a:r>
            <a:r>
              <a:rPr lang="ru-RU" b="1" dirty="0" smtClean="0"/>
              <a:t>судебный акт, процесс</a:t>
            </a:r>
            <a:r>
              <a:rPr lang="en-GB" dirty="0" smtClean="0"/>
              <a:t>’ </a:t>
            </a:r>
            <a:r>
              <a:rPr lang="en-GB" dirty="0" smtClean="0"/>
              <a:t>(claim/pleas), </a:t>
            </a:r>
            <a:r>
              <a:rPr lang="en-GB" dirty="0" smtClean="0"/>
              <a:t>‘</a:t>
            </a:r>
            <a:r>
              <a:rPr lang="ru-RU" b="1" dirty="0" smtClean="0"/>
              <a:t>требование; предложение</a:t>
            </a:r>
            <a:r>
              <a:rPr lang="en-GB" dirty="0" smtClean="0"/>
              <a:t>’ </a:t>
            </a:r>
            <a:r>
              <a:rPr lang="en-GB" dirty="0" smtClean="0"/>
              <a:t>(demand), </a:t>
            </a:r>
            <a:r>
              <a:rPr lang="en-GB" dirty="0" smtClean="0"/>
              <a:t>‘</a:t>
            </a:r>
            <a:r>
              <a:rPr lang="ru-RU" b="1" dirty="0" smtClean="0"/>
              <a:t>повод, предлог, оправдание</a:t>
            </a:r>
            <a:r>
              <a:rPr lang="en-GB" dirty="0" smtClean="0"/>
              <a:t>’ </a:t>
            </a:r>
            <a:r>
              <a:rPr lang="en-GB" dirty="0" smtClean="0"/>
              <a:t>(right</a:t>
            </a:r>
            <a:r>
              <a:rPr lang="en-GB" dirty="0" smtClean="0"/>
              <a:t>), ‘</a:t>
            </a:r>
            <a:r>
              <a:rPr lang="ru-RU" b="1" dirty="0" smtClean="0"/>
              <a:t>жалоба, иск</a:t>
            </a:r>
            <a:r>
              <a:rPr lang="en-GB" dirty="0" smtClean="0"/>
              <a:t>’ </a:t>
            </a:r>
            <a:r>
              <a:rPr lang="en-GB" dirty="0" smtClean="0"/>
              <a:t>(complaint), </a:t>
            </a:r>
            <a:r>
              <a:rPr lang="en-GB" dirty="0" smtClean="0"/>
              <a:t>‘</a:t>
            </a:r>
            <a:r>
              <a:rPr lang="ru-RU" b="1" dirty="0" smtClean="0"/>
              <a:t>претензия, заявление</a:t>
            </a:r>
            <a:r>
              <a:rPr lang="en-US" b="1" dirty="0" smtClean="0"/>
              <a:t>, </a:t>
            </a:r>
            <a:r>
              <a:rPr lang="ru-RU" b="1" dirty="0" smtClean="0"/>
              <a:t>сделанное в суде одной из сторон</a:t>
            </a:r>
            <a:r>
              <a:rPr lang="en-GB" dirty="0" smtClean="0"/>
              <a:t>’ </a:t>
            </a:r>
            <a:r>
              <a:rPr lang="en-GB" dirty="0" smtClean="0"/>
              <a:t>(</a:t>
            </a:r>
            <a:r>
              <a:rPr lang="en-GB" dirty="0" smtClean="0"/>
              <a:t>claim).  </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776288"/>
            <a:ext cx="7929618" cy="4510100"/>
          </a:xfrm>
        </p:spPr>
        <p:txBody>
          <a:bodyPr>
            <a:normAutofit/>
          </a:bodyPr>
          <a:lstStyle/>
          <a:p>
            <a:r>
              <a:rPr lang="en-US" sz="6600" b="1" dirty="0" smtClean="0">
                <a:solidFill>
                  <a:srgbClr val="FFFF00"/>
                </a:solidFill>
              </a:rPr>
              <a:t>The Use of Legal Jargon</a:t>
            </a:r>
            <a:endParaRPr lang="ru-RU" sz="6600" b="1"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500042"/>
            <a:ext cx="8143932" cy="5954766"/>
          </a:xfrm>
        </p:spPr>
        <p:txBody>
          <a:bodyPr>
            <a:noAutofit/>
          </a:bodyPr>
          <a:lstStyle/>
          <a:p>
            <a:pPr>
              <a:buNone/>
            </a:pPr>
            <a:r>
              <a:rPr lang="en-US" sz="3600" dirty="0" smtClean="0"/>
              <a:t>e.g. </a:t>
            </a:r>
            <a:r>
              <a:rPr lang="en-US" sz="3600" b="1" dirty="0" smtClean="0">
                <a:solidFill>
                  <a:srgbClr val="C00000"/>
                </a:solidFill>
              </a:rPr>
              <a:t>Without prejudice to- </a:t>
            </a:r>
            <a:r>
              <a:rPr lang="en-US" sz="3600" dirty="0" smtClean="0"/>
              <a:t>without dismissing or detracting from an existing </a:t>
            </a:r>
            <a:r>
              <a:rPr lang="en-US" sz="3600" dirty="0" smtClean="0"/>
              <a:t>right </a:t>
            </a:r>
            <a:r>
              <a:rPr lang="en-US" sz="3600" dirty="0" smtClean="0"/>
              <a:t>or </a:t>
            </a:r>
            <a:r>
              <a:rPr lang="en-US" sz="3600" dirty="0" smtClean="0"/>
              <a:t>claim</a:t>
            </a:r>
          </a:p>
          <a:p>
            <a:pPr>
              <a:buNone/>
            </a:pPr>
            <a:r>
              <a:rPr lang="en-US" sz="3600" b="1" dirty="0" smtClean="0">
                <a:solidFill>
                  <a:srgbClr val="C00000"/>
                </a:solidFill>
              </a:rPr>
              <a:t>Pairs of words (doubles)-</a:t>
            </a:r>
            <a:r>
              <a:rPr lang="en-US" sz="3600" b="1" dirty="0" smtClean="0"/>
              <a:t> </a:t>
            </a:r>
            <a:r>
              <a:rPr lang="en-US" sz="3600" dirty="0" smtClean="0"/>
              <a:t>the benefits and advantages; loss or damage</a:t>
            </a:r>
          </a:p>
          <a:p>
            <a:pPr>
              <a:buNone/>
            </a:pPr>
            <a:r>
              <a:rPr lang="en-US" sz="3600" b="1" dirty="0" smtClean="0">
                <a:solidFill>
                  <a:srgbClr val="C00000"/>
                </a:solidFill>
              </a:rPr>
              <a:t>Triplets</a:t>
            </a:r>
            <a:r>
              <a:rPr lang="en-US" sz="3600" dirty="0" smtClean="0"/>
              <a:t>- sold, assigned, or transferred; left, stored or transported.  </a:t>
            </a:r>
            <a:endParaRPr lang="ru-RU"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285728"/>
            <a:ext cx="9144000" cy="6572272"/>
          </a:xfrm>
        </p:spPr>
        <p:txBody>
          <a:bodyPr>
            <a:noAutofit/>
          </a:bodyPr>
          <a:lstStyle/>
          <a:p>
            <a:pPr>
              <a:buNone/>
            </a:pPr>
            <a:r>
              <a:rPr lang="en-US" sz="2800" b="1" dirty="0"/>
              <a:t>However, sometimes a specific sort of </a:t>
            </a:r>
            <a:r>
              <a:rPr lang="en-US" sz="2800" b="1" dirty="0" smtClean="0"/>
              <a:t>synonyms </a:t>
            </a:r>
            <a:r>
              <a:rPr lang="en-US" sz="2800" b="1" dirty="0"/>
              <a:t>is used in legal English writing and these are set doublets and triplets</a:t>
            </a:r>
            <a:r>
              <a:rPr lang="en-US" sz="2800" b="1" dirty="0" smtClean="0"/>
              <a:t>.</a:t>
            </a:r>
          </a:p>
          <a:p>
            <a:r>
              <a:rPr lang="en-US" sz="2800" b="1" dirty="0" smtClean="0">
                <a:solidFill>
                  <a:srgbClr val="C00000"/>
                </a:solidFill>
              </a:rPr>
              <a:t>Made and enter</a:t>
            </a:r>
            <a:endParaRPr lang="ru-RU" sz="2800" b="1" dirty="0" smtClean="0">
              <a:solidFill>
                <a:srgbClr val="C00000"/>
              </a:solidFill>
            </a:endParaRPr>
          </a:p>
          <a:p>
            <a:r>
              <a:rPr lang="en-US" sz="2800" b="1" dirty="0" smtClean="0">
                <a:solidFill>
                  <a:srgbClr val="C00000"/>
                </a:solidFill>
              </a:rPr>
              <a:t>By and between</a:t>
            </a:r>
            <a:endParaRPr lang="ru-RU" sz="2800" b="1" dirty="0" smtClean="0">
              <a:solidFill>
                <a:srgbClr val="C00000"/>
              </a:solidFill>
            </a:endParaRPr>
          </a:p>
          <a:p>
            <a:r>
              <a:rPr lang="en-US" sz="2800" b="1" dirty="0" smtClean="0">
                <a:solidFill>
                  <a:srgbClr val="C00000"/>
                </a:solidFill>
              </a:rPr>
              <a:t>Lying and situated</a:t>
            </a:r>
            <a:endParaRPr lang="ru-RU" sz="2800" b="1" dirty="0" smtClean="0">
              <a:solidFill>
                <a:srgbClr val="C00000"/>
              </a:solidFill>
            </a:endParaRPr>
          </a:p>
          <a:p>
            <a:r>
              <a:rPr lang="en-US" sz="2800" b="1" dirty="0" smtClean="0">
                <a:solidFill>
                  <a:srgbClr val="C00000"/>
                </a:solidFill>
              </a:rPr>
              <a:t>Terms and </a:t>
            </a:r>
            <a:r>
              <a:rPr lang="en-US" sz="2800" b="1" dirty="0" smtClean="0">
                <a:solidFill>
                  <a:srgbClr val="C00000"/>
                </a:solidFill>
              </a:rPr>
              <a:t>conditions- </a:t>
            </a:r>
            <a:r>
              <a:rPr lang="ru-RU" sz="2800" b="1" dirty="0" smtClean="0"/>
              <a:t>постановления и </a:t>
            </a:r>
            <a:r>
              <a:rPr lang="ru-RU" sz="2800" b="1" dirty="0" smtClean="0"/>
              <a:t>условия</a:t>
            </a:r>
            <a:endParaRPr lang="ru-RU" sz="2800" b="1" dirty="0" smtClean="0"/>
          </a:p>
          <a:p>
            <a:r>
              <a:rPr lang="en-US" sz="2800" b="1" dirty="0" smtClean="0">
                <a:solidFill>
                  <a:srgbClr val="C00000"/>
                </a:solidFill>
              </a:rPr>
              <a:t>Covenants and obligations</a:t>
            </a:r>
            <a:endParaRPr lang="ru-RU" sz="2800" b="1" dirty="0" smtClean="0">
              <a:solidFill>
                <a:srgbClr val="C00000"/>
              </a:solidFill>
            </a:endParaRPr>
          </a:p>
          <a:p>
            <a:r>
              <a:rPr lang="en-US" sz="2800" b="1" dirty="0" smtClean="0">
                <a:solidFill>
                  <a:srgbClr val="C00000"/>
                </a:solidFill>
              </a:rPr>
              <a:t>Null and </a:t>
            </a:r>
            <a:r>
              <a:rPr lang="en-US" sz="2800" b="1" dirty="0" smtClean="0">
                <a:solidFill>
                  <a:srgbClr val="C00000"/>
                </a:solidFill>
              </a:rPr>
              <a:t>void-</a:t>
            </a:r>
            <a:r>
              <a:rPr lang="ru-RU" sz="2800" b="1" dirty="0" smtClean="0"/>
              <a:t>потерявший законную силу (о договоре)</a:t>
            </a:r>
          </a:p>
          <a:p>
            <a:r>
              <a:rPr lang="en-US" sz="2800" b="1" dirty="0" smtClean="0">
                <a:solidFill>
                  <a:srgbClr val="C00000"/>
                </a:solidFill>
              </a:rPr>
              <a:t>In good order and repair</a:t>
            </a:r>
            <a:endParaRPr lang="ru-RU" sz="2800" b="1" dirty="0" smtClean="0">
              <a:solidFill>
                <a:srgbClr val="C00000"/>
              </a:solidFill>
            </a:endParaRPr>
          </a:p>
          <a:p>
            <a:r>
              <a:rPr lang="en-US" sz="2800" b="1" dirty="0" smtClean="0">
                <a:solidFill>
                  <a:srgbClr val="C00000"/>
                </a:solidFill>
              </a:rPr>
              <a:t>Represents and warrants</a:t>
            </a:r>
            <a:endParaRPr lang="ru-RU" sz="2800" b="1" dirty="0" smtClean="0">
              <a:solidFill>
                <a:srgbClr val="C00000"/>
              </a:solidFill>
            </a:endParaRPr>
          </a:p>
          <a:p>
            <a:r>
              <a:rPr lang="en-US" sz="2800" b="1" dirty="0" smtClean="0">
                <a:solidFill>
                  <a:srgbClr val="C00000"/>
                </a:solidFill>
              </a:rPr>
              <a:t>Any and </a:t>
            </a:r>
            <a:r>
              <a:rPr lang="en-US" sz="2800" b="1" dirty="0" smtClean="0">
                <a:solidFill>
                  <a:srgbClr val="C00000"/>
                </a:solidFill>
              </a:rPr>
              <a:t>all- </a:t>
            </a:r>
            <a:r>
              <a:rPr lang="ru-RU" sz="2800" b="1" dirty="0" smtClean="0"/>
              <a:t>любыми средствами</a:t>
            </a:r>
            <a:endParaRPr lang="ru-RU" sz="2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4638"/>
            <a:ext cx="8229600" cy="1143000"/>
          </a:xfrm>
        </p:spPr>
        <p:txBody>
          <a:bodyPr>
            <a:noAutofit/>
          </a:bodyPr>
          <a:lstStyle/>
          <a:p>
            <a:r>
              <a:rPr lang="en-US" sz="4800" b="1" dirty="0" smtClean="0">
                <a:solidFill>
                  <a:srgbClr val="FFFF00"/>
                </a:solidFill>
              </a:rPr>
              <a:t>Lexical </a:t>
            </a:r>
            <a:r>
              <a:rPr lang="en-US" sz="4800" b="1" dirty="0">
                <a:solidFill>
                  <a:srgbClr val="FFFF00"/>
                </a:solidFill>
              </a:rPr>
              <a:t>repetition and redundancy</a:t>
            </a:r>
            <a:r>
              <a:rPr lang="en-US" sz="4800" b="1" dirty="0" smtClean="0">
                <a:solidFill>
                  <a:srgbClr val="FFFF00"/>
                </a:solidFill>
              </a:rPr>
              <a:t> </a:t>
            </a:r>
            <a:endParaRPr lang="ru-RU" sz="4800" b="1" dirty="0">
              <a:solidFill>
                <a:srgbClr val="FFFF00"/>
              </a:solidFill>
            </a:endParaRPr>
          </a:p>
        </p:txBody>
      </p:sp>
      <p:sp>
        <p:nvSpPr>
          <p:cNvPr id="3" name="Содержимое 2"/>
          <p:cNvSpPr>
            <a:spLocks noGrp="1"/>
          </p:cNvSpPr>
          <p:nvPr>
            <p:ph idx="4294967295"/>
          </p:nvPr>
        </p:nvSpPr>
        <p:spPr>
          <a:xfrm>
            <a:off x="0" y="1600200"/>
            <a:ext cx="8929718" cy="5043510"/>
          </a:xfrm>
        </p:spPr>
        <p:txBody>
          <a:bodyPr>
            <a:normAutofit fontScale="92500"/>
          </a:bodyPr>
          <a:lstStyle/>
          <a:p>
            <a:pPr>
              <a:buNone/>
            </a:pPr>
            <a:r>
              <a:rPr lang="en-US" b="1" dirty="0" smtClean="0"/>
              <a:t>Legalese avoids </a:t>
            </a:r>
            <a:r>
              <a:rPr lang="en-US" b="1" dirty="0"/>
              <a:t>the use of anaphoric devices or referential pronouns. </a:t>
            </a:r>
            <a:r>
              <a:rPr lang="en-US" b="1" dirty="0" smtClean="0"/>
              <a:t>They are: personal </a:t>
            </a:r>
            <a:r>
              <a:rPr lang="en-US" b="1" dirty="0"/>
              <a:t>pronouns (he, she, it etc) or the demonstrative ones (this, that, etc), in addition to the verb </a:t>
            </a:r>
            <a:r>
              <a:rPr lang="en-US" b="1" dirty="0" smtClean="0"/>
              <a:t>“to do” </a:t>
            </a:r>
            <a:r>
              <a:rPr lang="en-US" b="1" dirty="0"/>
              <a:t>that may substitute a whole </a:t>
            </a:r>
            <a:r>
              <a:rPr lang="en-US" b="1" dirty="0" smtClean="0"/>
              <a:t>clause.</a:t>
            </a:r>
          </a:p>
          <a:p>
            <a:pPr>
              <a:buNone/>
            </a:pPr>
            <a:r>
              <a:rPr lang="en-US" b="1" dirty="0" smtClean="0"/>
              <a:t> e.g. </a:t>
            </a:r>
            <a:r>
              <a:rPr lang="en-US" b="1" i="1" dirty="0"/>
              <a:t>He rents a car and so does his brother </a:t>
            </a:r>
            <a:r>
              <a:rPr lang="en-US" b="1" dirty="0"/>
              <a:t>(</a:t>
            </a:r>
            <a:r>
              <a:rPr lang="en-US" b="1" dirty="0" err="1"/>
              <a:t>Sabra</a:t>
            </a:r>
            <a:r>
              <a:rPr lang="en-US" b="1" dirty="0"/>
              <a:t>: 1995) </a:t>
            </a:r>
            <a:endParaRPr lang="en-US" b="1" dirty="0" smtClean="0"/>
          </a:p>
          <a:p>
            <a:pPr>
              <a:buNone/>
            </a:pPr>
            <a:r>
              <a:rPr lang="en-US" b="1" dirty="0" smtClean="0"/>
              <a:t>Actually</a:t>
            </a:r>
            <a:r>
              <a:rPr lang="en-US" b="1" dirty="0"/>
              <a:t>, legal language is highly concerned with the exactness of reference; hence its tendency toward lexical repetition, and therefore to functional redundancy.</a:t>
            </a:r>
            <a:endParaRPr lang="ru-RU"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0"/>
            <a:ext cx="9144000" cy="6454775"/>
          </a:xfrm>
        </p:spPr>
        <p:txBody>
          <a:bodyPr>
            <a:normAutofit/>
          </a:bodyPr>
          <a:lstStyle/>
          <a:p>
            <a:r>
              <a:rPr lang="en-US" dirty="0"/>
              <a:t>Variety in writing, particularly variety in vocabulary, is the typical virtue in many genres of writing. </a:t>
            </a:r>
            <a:endParaRPr lang="en-US" dirty="0" smtClean="0"/>
          </a:p>
          <a:p>
            <a:r>
              <a:rPr lang="en-US" dirty="0" smtClean="0"/>
              <a:t>However</a:t>
            </a:r>
            <a:r>
              <a:rPr lang="en-US" dirty="0"/>
              <a:t>, this is not the case in legal English writing. Indeed, when it comes to key terms, using the same term over and over again is expected. The reason for repetition of the same terms is to avoid confusion. </a:t>
            </a:r>
            <a:endParaRPr lang="en-US" dirty="0" smtClean="0"/>
          </a:p>
          <a:p>
            <a:r>
              <a:rPr lang="en-US" dirty="0" smtClean="0"/>
              <a:t>As </a:t>
            </a:r>
            <a:r>
              <a:rPr lang="en-US" dirty="0"/>
              <a:t>A. </a:t>
            </a:r>
            <a:r>
              <a:rPr lang="en-US" dirty="0" err="1"/>
              <a:t>Enquist</a:t>
            </a:r>
            <a:r>
              <a:rPr lang="en-US" dirty="0"/>
              <a:t> and L. C. Oates state </a:t>
            </a:r>
            <a:r>
              <a:rPr lang="en-US" b="1" dirty="0">
                <a:solidFill>
                  <a:srgbClr val="C00000"/>
                </a:solidFill>
              </a:rPr>
              <a:t>“a different term for the same idea suggests to legal </a:t>
            </a:r>
            <a:r>
              <a:rPr lang="en-US" b="1" dirty="0" smtClean="0">
                <a:solidFill>
                  <a:srgbClr val="C00000"/>
                </a:solidFill>
              </a:rPr>
              <a:t>readers that the writer of the legal text intended a difference in meaning”</a:t>
            </a:r>
            <a:r>
              <a:rPr lang="en-US" dirty="0" smtClean="0"/>
              <a:t> (</a:t>
            </a:r>
            <a:r>
              <a:rPr lang="en-US" dirty="0" err="1" smtClean="0"/>
              <a:t>Enquist</a:t>
            </a:r>
            <a:r>
              <a:rPr lang="en-US" dirty="0" smtClean="0"/>
              <a:t>, Oates 2001: 3). </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357166"/>
            <a:ext cx="8929718" cy="6097609"/>
          </a:xfrm>
        </p:spPr>
        <p:txBody>
          <a:bodyPr>
            <a:normAutofit/>
          </a:bodyPr>
          <a:lstStyle/>
          <a:p>
            <a:r>
              <a:rPr lang="en-US" dirty="0" smtClean="0"/>
              <a:t>In </a:t>
            </a:r>
            <a:r>
              <a:rPr lang="en-US" dirty="0"/>
              <a:t>the following example from standard contracts consistency of the repetitive use of the term “</a:t>
            </a:r>
            <a:r>
              <a:rPr lang="en-US" b="1" dirty="0">
                <a:solidFill>
                  <a:srgbClr val="C00000"/>
                </a:solidFill>
              </a:rPr>
              <a:t>warranty</a:t>
            </a:r>
            <a:r>
              <a:rPr lang="en-US" dirty="0"/>
              <a:t>” may seem boring, but legal readers – and, most importantly, writers – prefer accuracy over the confusing variety:</a:t>
            </a:r>
          </a:p>
          <a:p>
            <a:r>
              <a:rPr lang="en-US" i="1" dirty="0"/>
              <a:t>Each of the </a:t>
            </a:r>
            <a:r>
              <a:rPr lang="en-US" b="1" i="1" dirty="0">
                <a:solidFill>
                  <a:srgbClr val="C00000"/>
                </a:solidFill>
              </a:rPr>
              <a:t>Warranties shall be construed as a separate Warranty, and (unless expressly provided to the contrary) shall not be limited by the terms of any of the other Warranties or by any other </a:t>
            </a:r>
            <a:r>
              <a:rPr lang="en-US" b="1" i="1" dirty="0" smtClean="0">
                <a:solidFill>
                  <a:srgbClr val="C00000"/>
                </a:solidFill>
              </a:rPr>
              <a:t>term</a:t>
            </a:r>
            <a:r>
              <a:rPr lang="en-US" b="1" i="1" dirty="0">
                <a:solidFill>
                  <a:srgbClr val="C00000"/>
                </a:solidFill>
              </a:rPr>
              <a:t> </a:t>
            </a:r>
            <a:r>
              <a:rPr lang="en-US" b="1" i="1" dirty="0" smtClean="0">
                <a:solidFill>
                  <a:srgbClr val="C00000"/>
                </a:solidFill>
              </a:rPr>
              <a:t>of </a:t>
            </a:r>
            <a:r>
              <a:rPr lang="en-US" b="1" i="1" dirty="0">
                <a:solidFill>
                  <a:srgbClr val="C00000"/>
                </a:solidFill>
              </a:rPr>
              <a:t>this agreement </a:t>
            </a:r>
            <a:r>
              <a:rPr lang="en-US" i="1" dirty="0"/>
              <a:t>(Share Purchase Agreement</a:t>
            </a:r>
            <a:r>
              <a:rPr lang="en-US" i="1" dirty="0" smtClean="0"/>
              <a:t>).</a:t>
            </a:r>
            <a:endParaRPr lang="en-US"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b="1" dirty="0" smtClean="0">
                <a:solidFill>
                  <a:srgbClr val="FFFF00"/>
                </a:solidFill>
              </a:rPr>
              <a:t>Using pairs of words of a reciprocal relationship</a:t>
            </a:r>
            <a:endParaRPr lang="ru-RU" b="1" dirty="0">
              <a:solidFill>
                <a:srgbClr val="FFFF00"/>
              </a:solidFill>
            </a:endParaRPr>
          </a:p>
        </p:txBody>
      </p:sp>
      <p:sp>
        <p:nvSpPr>
          <p:cNvPr id="3" name="Содержимое 2"/>
          <p:cNvSpPr>
            <a:spLocks noGrp="1"/>
          </p:cNvSpPr>
          <p:nvPr>
            <p:ph idx="1"/>
          </p:nvPr>
        </p:nvSpPr>
        <p:spPr/>
        <p:txBody>
          <a:bodyPr>
            <a:normAutofit/>
          </a:bodyPr>
          <a:lstStyle/>
          <a:p>
            <a:pPr>
              <a:buFontTx/>
              <a:buChar char="-"/>
            </a:pPr>
            <a:r>
              <a:rPr lang="en-US" b="1" i="1" dirty="0" smtClean="0">
                <a:solidFill>
                  <a:srgbClr val="C00000"/>
                </a:solidFill>
              </a:rPr>
              <a:t>E.g.</a:t>
            </a:r>
          </a:p>
          <a:p>
            <a:pPr>
              <a:buNone/>
            </a:pPr>
            <a:r>
              <a:rPr lang="en-US" sz="3200" b="1" i="1" dirty="0" smtClean="0">
                <a:solidFill>
                  <a:srgbClr val="C00000"/>
                </a:solidFill>
              </a:rPr>
              <a:t>The </a:t>
            </a:r>
            <a:r>
              <a:rPr lang="en-US" sz="3200" b="1" i="1" dirty="0">
                <a:solidFill>
                  <a:srgbClr val="C00000"/>
                </a:solidFill>
              </a:rPr>
              <a:t>Lessee </a:t>
            </a:r>
            <a:r>
              <a:rPr lang="en-US" sz="3200" i="1" dirty="0"/>
              <a:t>shall pay to </a:t>
            </a:r>
            <a:r>
              <a:rPr lang="en-US" sz="3200" b="1" i="1" dirty="0">
                <a:solidFill>
                  <a:srgbClr val="C00000"/>
                </a:solidFill>
              </a:rPr>
              <a:t>the </a:t>
            </a:r>
            <a:r>
              <a:rPr lang="en-US" sz="3200" b="1" i="1" dirty="0" err="1">
                <a:solidFill>
                  <a:srgbClr val="C00000"/>
                </a:solidFill>
              </a:rPr>
              <a:t>Lessor</a:t>
            </a:r>
            <a:r>
              <a:rPr lang="en-US" sz="3200" b="1" i="1" dirty="0">
                <a:solidFill>
                  <a:srgbClr val="C00000"/>
                </a:solidFill>
              </a:rPr>
              <a:t> </a:t>
            </a:r>
            <a:r>
              <a:rPr lang="en-US" sz="3200" i="1" u="sng" dirty="0"/>
              <a:t>at the office of the </a:t>
            </a:r>
            <a:r>
              <a:rPr lang="en-US" sz="3200" b="1" i="1" u="sng" dirty="0" err="1">
                <a:solidFill>
                  <a:srgbClr val="C00000"/>
                </a:solidFill>
              </a:rPr>
              <a:t>Lessor</a:t>
            </a:r>
            <a:r>
              <a:rPr lang="en-US" sz="3200" i="1" u="sng" dirty="0" smtClean="0"/>
              <a:t>.</a:t>
            </a:r>
          </a:p>
          <a:p>
            <a:pPr>
              <a:buNone/>
            </a:pPr>
            <a:r>
              <a:rPr lang="en-US" sz="3200" dirty="0" smtClean="0"/>
              <a:t>We work in a number of sectors with </a:t>
            </a:r>
            <a:r>
              <a:rPr lang="en-US" sz="3200" b="1" dirty="0" smtClean="0">
                <a:solidFill>
                  <a:srgbClr val="C00000"/>
                </a:solidFill>
              </a:rPr>
              <a:t>licensors</a:t>
            </a:r>
            <a:r>
              <a:rPr lang="en-US" sz="3200" dirty="0" smtClean="0"/>
              <a:t> and </a:t>
            </a:r>
            <a:r>
              <a:rPr lang="en-US" sz="3200" b="1" dirty="0" smtClean="0">
                <a:solidFill>
                  <a:srgbClr val="C00000"/>
                </a:solidFill>
              </a:rPr>
              <a:t>licensees</a:t>
            </a:r>
            <a:r>
              <a:rPr lang="en-US" sz="3200" dirty="0" smtClean="0"/>
              <a:t>,  establishing compliance programs for licensing and distribution, and advising on licensing revenues. </a:t>
            </a:r>
            <a:endParaRPr lang="ru-RU"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7531918" cy="3724282"/>
          </a:xfrm>
        </p:spPr>
        <p:txBody>
          <a:bodyPr>
            <a:noAutofit/>
          </a:bodyPr>
          <a:lstStyle/>
          <a:p>
            <a:r>
              <a:rPr lang="en-US" sz="6000" b="1" dirty="0" smtClean="0">
                <a:solidFill>
                  <a:srgbClr val="FFFF00"/>
                </a:solidFill>
              </a:rPr>
              <a:t>Older </a:t>
            </a:r>
            <a:r>
              <a:rPr lang="en-US" sz="6000" b="1" dirty="0">
                <a:solidFill>
                  <a:srgbClr val="FFFF00"/>
                </a:solidFill>
              </a:rPr>
              <a:t>words and modern equivalents</a:t>
            </a:r>
            <a:endParaRPr lang="ru-RU" sz="6000" b="1"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357166"/>
            <a:ext cx="8572528" cy="6097609"/>
          </a:xfrm>
        </p:spPr>
        <p:txBody>
          <a:bodyPr>
            <a:normAutofit/>
          </a:bodyPr>
          <a:lstStyle/>
          <a:p>
            <a:r>
              <a:rPr lang="en-US" sz="4000" b="1" dirty="0" smtClean="0">
                <a:solidFill>
                  <a:schemeClr val="accent2">
                    <a:lumMod val="75000"/>
                  </a:schemeClr>
                </a:solidFill>
              </a:rPr>
              <a:t>The aforementioned/ foregoing</a:t>
            </a:r>
            <a:r>
              <a:rPr lang="en-US" sz="4000" dirty="0" smtClean="0"/>
              <a:t>- set out above/written above</a:t>
            </a:r>
          </a:p>
          <a:p>
            <a:r>
              <a:rPr lang="en-US" sz="4000" b="1" dirty="0" smtClean="0">
                <a:solidFill>
                  <a:schemeClr val="accent2">
                    <a:lumMod val="75000"/>
                  </a:schemeClr>
                </a:solidFill>
              </a:rPr>
              <a:t>Hereafter</a:t>
            </a:r>
            <a:r>
              <a:rPr lang="en-US" sz="4000" dirty="0" smtClean="0"/>
              <a:t>-after this</a:t>
            </a:r>
          </a:p>
          <a:p>
            <a:r>
              <a:rPr lang="en-US" sz="4000" b="1" dirty="0" smtClean="0">
                <a:solidFill>
                  <a:schemeClr val="accent2">
                    <a:lumMod val="75000"/>
                  </a:schemeClr>
                </a:solidFill>
              </a:rPr>
              <a:t>Hereby</a:t>
            </a:r>
            <a:r>
              <a:rPr lang="en-US" sz="4000" dirty="0" smtClean="0"/>
              <a:t>- in this way/ by this</a:t>
            </a:r>
          </a:p>
          <a:p>
            <a:r>
              <a:rPr lang="en-US" sz="4000" b="1" dirty="0" smtClean="0">
                <a:solidFill>
                  <a:schemeClr val="accent2">
                    <a:lumMod val="75000"/>
                  </a:schemeClr>
                </a:solidFill>
              </a:rPr>
              <a:t>Herein</a:t>
            </a:r>
            <a:r>
              <a:rPr lang="en-US" sz="4000" dirty="0" smtClean="0"/>
              <a:t>- in this (document)</a:t>
            </a:r>
          </a:p>
          <a:p>
            <a:r>
              <a:rPr lang="en-US" sz="4000" b="1" dirty="0" smtClean="0">
                <a:solidFill>
                  <a:schemeClr val="accent2">
                    <a:lumMod val="75000"/>
                  </a:schemeClr>
                </a:solidFill>
              </a:rPr>
              <a:t>Notwithstanding</a:t>
            </a:r>
            <a:r>
              <a:rPr lang="en-US" sz="4000" dirty="0" smtClean="0"/>
              <a:t>- despite</a:t>
            </a:r>
          </a:p>
          <a:p>
            <a:r>
              <a:rPr lang="en-US" sz="4000" b="1" dirty="0" smtClean="0">
                <a:solidFill>
                  <a:schemeClr val="accent2">
                    <a:lumMod val="75000"/>
                  </a:schemeClr>
                </a:solidFill>
              </a:rPr>
              <a:t>Thereafter</a:t>
            </a:r>
            <a:r>
              <a:rPr lang="en-US" sz="4000" dirty="0" smtClean="0"/>
              <a:t>- after that</a:t>
            </a:r>
          </a:p>
          <a:p>
            <a:r>
              <a:rPr lang="en-US" sz="4000" b="1" dirty="0" smtClean="0">
                <a:solidFill>
                  <a:schemeClr val="accent2">
                    <a:lumMod val="75000"/>
                  </a:schemeClr>
                </a:solidFill>
              </a:rPr>
              <a:t>Therewith</a:t>
            </a:r>
            <a:r>
              <a:rPr lang="en-US" sz="4000" dirty="0" smtClean="0"/>
              <a:t>- with that</a:t>
            </a:r>
            <a:endParaRPr lang="ru-RU" sz="4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b="1" dirty="0" smtClean="0">
                <a:solidFill>
                  <a:srgbClr val="FFFF00"/>
                </a:solidFill>
              </a:rPr>
              <a:t>Avoidance </a:t>
            </a:r>
            <a:r>
              <a:rPr lang="en-US" b="1" dirty="0" smtClean="0">
                <a:solidFill>
                  <a:srgbClr val="FFFF00"/>
                </a:solidFill>
              </a:rPr>
              <a:t>of personal pronouns </a:t>
            </a:r>
            <a:endParaRPr lang="ru-RU" b="1" dirty="0">
              <a:solidFill>
                <a:srgbClr val="FFFF00"/>
              </a:solidFill>
            </a:endParaRPr>
          </a:p>
        </p:txBody>
      </p:sp>
      <p:sp>
        <p:nvSpPr>
          <p:cNvPr id="3" name="Содержимое 2"/>
          <p:cNvSpPr>
            <a:spLocks noGrp="1"/>
          </p:cNvSpPr>
          <p:nvPr>
            <p:ph idx="1"/>
          </p:nvPr>
        </p:nvSpPr>
        <p:spPr>
          <a:xfrm>
            <a:off x="357158" y="1643050"/>
            <a:ext cx="8472518" cy="4740320"/>
          </a:xfrm>
        </p:spPr>
        <p:txBody>
          <a:bodyPr>
            <a:normAutofit fontScale="77500" lnSpcReduction="20000"/>
          </a:bodyPr>
          <a:lstStyle/>
          <a:p>
            <a:pPr>
              <a:buNone/>
            </a:pPr>
            <a:r>
              <a:rPr lang="en-US" sz="3800" b="1" dirty="0">
                <a:solidFill>
                  <a:srgbClr val="C00000"/>
                </a:solidFill>
              </a:rPr>
              <a:t>Avoiding “I” and “you” personal pronouns</a:t>
            </a:r>
          </a:p>
          <a:p>
            <a:r>
              <a:rPr lang="en-US" sz="3500" b="1" dirty="0"/>
              <a:t>The use of first and second person expression (“</a:t>
            </a:r>
            <a:r>
              <a:rPr lang="en-US" sz="3500" b="1" dirty="0">
                <a:solidFill>
                  <a:schemeClr val="accent2">
                    <a:lumMod val="75000"/>
                  </a:schemeClr>
                </a:solidFill>
              </a:rPr>
              <a:t>I</a:t>
            </a:r>
            <a:r>
              <a:rPr lang="en-US" sz="3500" b="1" dirty="0"/>
              <a:t>” and “</a:t>
            </a:r>
            <a:r>
              <a:rPr lang="en-US" sz="3500" b="1" dirty="0">
                <a:solidFill>
                  <a:schemeClr val="accent2">
                    <a:lumMod val="75000"/>
                  </a:schemeClr>
                </a:solidFill>
              </a:rPr>
              <a:t>you</a:t>
            </a:r>
            <a:r>
              <a:rPr lang="en-US" sz="3500" b="1" dirty="0"/>
              <a:t>”) is avoided at all costs. It can be illustrated with a sentence from contract examples on-line: </a:t>
            </a:r>
            <a:endParaRPr lang="en-US" sz="3500" b="1" dirty="0" smtClean="0"/>
          </a:p>
          <a:p>
            <a:pPr>
              <a:buNone/>
            </a:pPr>
            <a:r>
              <a:rPr lang="en-US" sz="3500" b="1" i="1" dirty="0" smtClean="0"/>
              <a:t>e.g. </a:t>
            </a:r>
            <a:r>
              <a:rPr lang="en-US" sz="3500" b="1" i="1" dirty="0" smtClean="0">
                <a:solidFill>
                  <a:srgbClr val="FF0000"/>
                </a:solidFill>
              </a:rPr>
              <a:t>Subject </a:t>
            </a:r>
            <a:r>
              <a:rPr lang="en-US" sz="3500" b="1" i="1" dirty="0">
                <a:solidFill>
                  <a:srgbClr val="FF0000"/>
                </a:solidFill>
              </a:rPr>
              <a:t>to the Client complying with its obligations under these general terms, XXX agrees to complete and deliver the work to the Client in accordance with the timetable </a:t>
            </a:r>
            <a:r>
              <a:rPr lang="en-US" sz="3500" b="1" i="1" dirty="0"/>
              <a:t>(Contract examples). </a:t>
            </a:r>
          </a:p>
          <a:p>
            <a:r>
              <a:rPr lang="en-US" sz="3500" b="1" i="1" dirty="0" smtClean="0"/>
              <a:t>Using the third person in statutes and contracts is predominantly common. </a:t>
            </a:r>
            <a:endParaRPr lang="ru-RU" sz="35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800" b="1" dirty="0" smtClean="0">
                <a:solidFill>
                  <a:srgbClr val="FFFF00"/>
                </a:solidFill>
              </a:rPr>
              <a:t>The </a:t>
            </a:r>
            <a:r>
              <a:rPr lang="en-US" sz="4800" b="1" dirty="0">
                <a:solidFill>
                  <a:srgbClr val="FFFF00"/>
                </a:solidFill>
              </a:rPr>
              <a:t>usage of “shall”</a:t>
            </a:r>
            <a:endParaRPr lang="ru-RU" sz="4800" b="1" dirty="0">
              <a:solidFill>
                <a:srgbClr val="FFFF00"/>
              </a:solidFill>
            </a:endParaRPr>
          </a:p>
        </p:txBody>
      </p:sp>
      <p:sp>
        <p:nvSpPr>
          <p:cNvPr id="3" name="Содержимое 2"/>
          <p:cNvSpPr>
            <a:spLocks noGrp="1"/>
          </p:cNvSpPr>
          <p:nvPr>
            <p:ph idx="1"/>
          </p:nvPr>
        </p:nvSpPr>
        <p:spPr>
          <a:xfrm>
            <a:off x="285720" y="1357298"/>
            <a:ext cx="8401080" cy="5097510"/>
          </a:xfrm>
        </p:spPr>
        <p:txBody>
          <a:bodyPr>
            <a:normAutofit/>
          </a:bodyPr>
          <a:lstStyle/>
          <a:p>
            <a:r>
              <a:rPr lang="en-US" b="1" dirty="0" smtClean="0"/>
              <a:t>The </a:t>
            </a:r>
            <a:r>
              <a:rPr lang="en-US" b="1" dirty="0" smtClean="0"/>
              <a:t>modal </a:t>
            </a:r>
            <a:r>
              <a:rPr lang="en-US" b="1" i="1" dirty="0" smtClean="0"/>
              <a:t>shall</a:t>
            </a:r>
            <a:r>
              <a:rPr lang="en-US" b="1" dirty="0" smtClean="0"/>
              <a:t> </a:t>
            </a:r>
            <a:r>
              <a:rPr lang="en-US" b="1" dirty="0" smtClean="0"/>
              <a:t>has some difficulties both in  </a:t>
            </a:r>
            <a:r>
              <a:rPr lang="en-US" b="1" dirty="0" smtClean="0"/>
              <a:t>interpretation of clauses containing it and in the translation of such clauses</a:t>
            </a:r>
            <a:r>
              <a:rPr lang="en-US" b="1" dirty="0" smtClean="0"/>
              <a:t>.</a:t>
            </a:r>
          </a:p>
          <a:p>
            <a:r>
              <a:rPr lang="en-US" b="1" dirty="0" smtClean="0"/>
              <a:t> </a:t>
            </a:r>
            <a:r>
              <a:rPr lang="en-US" b="1" dirty="0" smtClean="0"/>
              <a:t>Traditionally, the modal </a:t>
            </a:r>
            <a:r>
              <a:rPr lang="en-US" b="1" i="1" dirty="0" smtClean="0"/>
              <a:t>shall</a:t>
            </a:r>
            <a:r>
              <a:rPr lang="en-US" b="1" dirty="0" smtClean="0"/>
              <a:t>, in legal texts, carries an obligation or a duty as opposed its common function: expressing </a:t>
            </a:r>
            <a:r>
              <a:rPr lang="en-US" b="1" dirty="0" smtClean="0"/>
              <a:t>futurity:</a:t>
            </a:r>
          </a:p>
          <a:p>
            <a:r>
              <a:rPr lang="en-US" b="1" dirty="0" smtClean="0"/>
              <a:t>E.g. </a:t>
            </a:r>
            <a:r>
              <a:rPr lang="en-US" b="1" dirty="0" err="1" smtClean="0">
                <a:solidFill>
                  <a:srgbClr val="C00000"/>
                </a:solidFill>
              </a:rPr>
              <a:t>Lessor</a:t>
            </a:r>
            <a:r>
              <a:rPr lang="en-US" b="1" dirty="0" smtClean="0">
                <a:solidFill>
                  <a:srgbClr val="C00000"/>
                </a:solidFill>
              </a:rPr>
              <a:t> </a:t>
            </a:r>
            <a:r>
              <a:rPr lang="en-US" b="1" u="sng" dirty="0" smtClean="0">
                <a:solidFill>
                  <a:srgbClr val="C00000"/>
                </a:solidFill>
              </a:rPr>
              <a:t>shall not </a:t>
            </a:r>
            <a:r>
              <a:rPr lang="en-US" b="1" dirty="0" smtClean="0">
                <a:solidFill>
                  <a:srgbClr val="C00000"/>
                </a:solidFill>
              </a:rPr>
              <a:t>be liable for a loss or damage to any property left, stored, or transported by Hirer. </a:t>
            </a:r>
            <a:endParaRPr lang="ru-RU" b="1" dirty="0" smtClean="0">
              <a:solidFill>
                <a:srgbClr val="C00000"/>
              </a:solidFill>
            </a:endParaRPr>
          </a:p>
          <a:p>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68288"/>
            <a:ext cx="8229600" cy="1398587"/>
          </a:xfrm>
        </p:spPr>
        <p:txBody>
          <a:bodyPr>
            <a:normAutofit/>
          </a:bodyPr>
          <a:lstStyle/>
          <a:p>
            <a:r>
              <a:rPr lang="en-US" sz="4800" b="1" dirty="0" smtClean="0">
                <a:solidFill>
                  <a:srgbClr val="FFFF00"/>
                </a:solidFill>
              </a:rPr>
              <a:t>The </a:t>
            </a:r>
            <a:r>
              <a:rPr lang="en-US" sz="4800" b="1" dirty="0">
                <a:solidFill>
                  <a:srgbClr val="FFFF00"/>
                </a:solidFill>
              </a:rPr>
              <a:t>usage of “shall”</a:t>
            </a:r>
            <a:endParaRPr lang="ru-RU" sz="4800" b="1" dirty="0">
              <a:solidFill>
                <a:srgbClr val="FFFF00"/>
              </a:solidFill>
            </a:endParaRPr>
          </a:p>
        </p:txBody>
      </p:sp>
      <p:sp>
        <p:nvSpPr>
          <p:cNvPr id="3" name="Содержимое 2"/>
          <p:cNvSpPr>
            <a:spLocks noGrp="1"/>
          </p:cNvSpPr>
          <p:nvPr>
            <p:ph idx="4294967295"/>
          </p:nvPr>
        </p:nvSpPr>
        <p:spPr>
          <a:xfrm>
            <a:off x="357158" y="1571612"/>
            <a:ext cx="8786842" cy="4883163"/>
          </a:xfrm>
        </p:spPr>
        <p:txBody>
          <a:bodyPr>
            <a:normAutofit fontScale="77500" lnSpcReduction="20000"/>
          </a:bodyPr>
          <a:lstStyle/>
          <a:p>
            <a:r>
              <a:rPr lang="en-US" sz="4100" b="1" dirty="0" smtClean="0"/>
              <a:t>More </a:t>
            </a:r>
            <a:r>
              <a:rPr lang="en-US" sz="4100" b="1" dirty="0" smtClean="0"/>
              <a:t>importantly, </a:t>
            </a:r>
            <a:r>
              <a:rPr lang="en-US" sz="4100" b="1" dirty="0" smtClean="0"/>
              <a:t>experts claim </a:t>
            </a:r>
            <a:r>
              <a:rPr lang="en-US" sz="4100" b="1" dirty="0" smtClean="0"/>
              <a:t>that any legal verb preceded by ‘shall’ is normally translated into </a:t>
            </a:r>
            <a:r>
              <a:rPr lang="en-US" sz="4100" b="1" dirty="0" smtClean="0"/>
              <a:t>another language </a:t>
            </a:r>
            <a:r>
              <a:rPr lang="en-US" sz="4100" b="1" dirty="0" smtClean="0"/>
              <a:t>in the present </a:t>
            </a:r>
            <a:r>
              <a:rPr lang="en-US" sz="4100" b="1" dirty="0" smtClean="0"/>
              <a:t>form:</a:t>
            </a:r>
          </a:p>
          <a:p>
            <a:r>
              <a:rPr lang="en-GB" sz="4100" b="1" dirty="0" smtClean="0"/>
              <a:t>E.g. </a:t>
            </a:r>
            <a:r>
              <a:rPr lang="en-GB" sz="4100" b="1" dirty="0" smtClean="0">
                <a:solidFill>
                  <a:srgbClr val="C00000"/>
                </a:solidFill>
              </a:rPr>
              <a:t>Tenant </a:t>
            </a:r>
            <a:r>
              <a:rPr lang="en-GB" sz="4100" b="1" u="sng" dirty="0" smtClean="0">
                <a:solidFill>
                  <a:srgbClr val="C00000"/>
                </a:solidFill>
              </a:rPr>
              <a:t>shall</a:t>
            </a:r>
            <a:r>
              <a:rPr lang="en-GB" sz="4100" b="1" dirty="0" smtClean="0">
                <a:solidFill>
                  <a:srgbClr val="C00000"/>
                </a:solidFill>
              </a:rPr>
              <a:t> comply with any and all laws, ordinances, rules and orders of any and all governmental or quasi-governmental authorities affecting the cleanliness, use, occupancy and preservation of the Premises.</a:t>
            </a:r>
            <a:endParaRPr lang="ru-RU" sz="4100" b="1" dirty="0" smtClean="0">
              <a:solidFill>
                <a:srgbClr val="C00000"/>
              </a:solidFill>
            </a:endParaRPr>
          </a:p>
          <a:p>
            <a:pPr>
              <a:buNone/>
            </a:pPr>
            <a:endParaRPr lang="en-US" dirty="0" smtClean="0"/>
          </a:p>
          <a:p>
            <a:pPr>
              <a:buNone/>
            </a:pPr>
            <a:r>
              <a:rPr lang="en-US"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68288"/>
            <a:ext cx="8229600" cy="1398587"/>
          </a:xfrm>
        </p:spPr>
        <p:txBody>
          <a:bodyPr>
            <a:noAutofit/>
          </a:bodyPr>
          <a:lstStyle/>
          <a:p>
            <a:r>
              <a:rPr lang="en-US" sz="4800" b="1" dirty="0" smtClean="0">
                <a:solidFill>
                  <a:srgbClr val="FFFF00"/>
                </a:solidFill>
              </a:rPr>
              <a:t>Lengthy </a:t>
            </a:r>
            <a:r>
              <a:rPr lang="en-US" sz="4800" b="1" dirty="0" smtClean="0">
                <a:solidFill>
                  <a:srgbClr val="FFFF00"/>
                </a:solidFill>
              </a:rPr>
              <a:t>and complex sentences</a:t>
            </a:r>
            <a:endParaRPr lang="ru-RU" sz="4800" b="1" dirty="0">
              <a:solidFill>
                <a:srgbClr val="FFFF00"/>
              </a:solidFill>
            </a:endParaRPr>
          </a:p>
        </p:txBody>
      </p:sp>
      <p:sp>
        <p:nvSpPr>
          <p:cNvPr id="3" name="Содержимое 2"/>
          <p:cNvSpPr>
            <a:spLocks noGrp="1"/>
          </p:cNvSpPr>
          <p:nvPr>
            <p:ph idx="4294967295"/>
          </p:nvPr>
        </p:nvSpPr>
        <p:spPr>
          <a:xfrm>
            <a:off x="0" y="1882775"/>
            <a:ext cx="8229600" cy="4572000"/>
          </a:xfrm>
        </p:spPr>
        <p:txBody>
          <a:bodyPr>
            <a:normAutofit/>
          </a:bodyPr>
          <a:lstStyle/>
          <a:p>
            <a:r>
              <a:rPr lang="en-US" sz="3200" b="1" dirty="0" smtClean="0"/>
              <a:t>Sentences </a:t>
            </a:r>
            <a:r>
              <a:rPr lang="en-US" sz="3200" b="1" dirty="0"/>
              <a:t>in the English legal language are much longer than in other styles. Compound sentences tend to be of a much complex nature and include not just two or three, but more clauses, as in the following example: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714374"/>
            <a:ext cx="8786842" cy="5786459"/>
          </a:xfrm>
        </p:spPr>
        <p:txBody>
          <a:bodyPr>
            <a:noAutofit/>
          </a:bodyPr>
          <a:lstStyle/>
          <a:p>
            <a:r>
              <a:rPr lang="en-US" sz="2400" b="1" i="1" dirty="0" smtClean="0">
                <a:solidFill>
                  <a:srgbClr val="C00000"/>
                </a:solidFill>
              </a:rPr>
              <a:t>329. Upon a trial for the violation of any of the provisions of this chapter, it is not necessary to prove the existence of any lottery in which any lottery ticket purports to have been issued, or to prove the actual signing of any such ticket or </a:t>
            </a:r>
            <a:r>
              <a:rPr lang="en-US" sz="2400" b="1" i="1" dirty="0">
                <a:solidFill>
                  <a:srgbClr val="C00000"/>
                </a:solidFill>
              </a:rPr>
              <a:t>share, or pretended ticket or share, of any pretended lottery, nor that any lottery ticket, share, or interest was signed or issued by the authority of any manager, or of any person assuming to have authority as manager; but in all cases proof of the sale, furnishing, bartering, or procuring of any ticket, share, or interest therein, or of any instrument purporting to be a ticket, or part or share of any such ticket, is evidence that such share or interest was signed and issued according to the purport thereof </a:t>
            </a:r>
            <a:r>
              <a:rPr lang="en-US" sz="2400" b="1" i="1" dirty="0"/>
              <a:t>(California Penal Code 2009: Section 319–329).</a:t>
            </a:r>
            <a:endParaRPr lang="ru-RU" sz="24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500042"/>
            <a:ext cx="8929718" cy="5954733"/>
          </a:xfrm>
        </p:spPr>
        <p:txBody>
          <a:bodyPr>
            <a:normAutofit/>
          </a:bodyPr>
          <a:lstStyle/>
          <a:p>
            <a:pPr>
              <a:buNone/>
            </a:pPr>
            <a:r>
              <a:rPr lang="en-US" sz="3200" b="1" dirty="0"/>
              <a:t>Law has a vital part to play in reinforcing </a:t>
            </a:r>
            <a:r>
              <a:rPr lang="en-US" sz="3200" b="1" dirty="0" smtClean="0"/>
              <a:t>communication between </a:t>
            </a:r>
            <a:r>
              <a:rPr lang="en-US" sz="3200" b="1" dirty="0"/>
              <a:t>nations and peoples. Building the international rule of </a:t>
            </a:r>
            <a:r>
              <a:rPr lang="en-US" sz="3200" b="1" dirty="0" smtClean="0"/>
              <a:t>law is </a:t>
            </a:r>
            <a:r>
              <a:rPr lang="en-US" sz="3200" b="1" dirty="0"/>
              <a:t>a mighty challenge for the </a:t>
            </a:r>
            <a:r>
              <a:rPr lang="en-US" sz="3200" b="1" dirty="0" smtClean="0"/>
              <a:t>21-st </a:t>
            </a:r>
            <a:r>
              <a:rPr lang="en-US" sz="3200" b="1" dirty="0"/>
              <a:t>century. We cannot achieve </a:t>
            </a:r>
            <a:r>
              <a:rPr lang="en-US" sz="3200" b="1" dirty="0" smtClean="0"/>
              <a:t>this goal </a:t>
            </a:r>
            <a:r>
              <a:rPr lang="en-US" sz="3200" b="1" dirty="0"/>
              <a:t>by simply talking away to ourselves, confined within in our </a:t>
            </a:r>
            <a:r>
              <a:rPr lang="en-US" sz="3200" b="1" dirty="0" smtClean="0"/>
              <a:t>own legal </a:t>
            </a:r>
            <a:r>
              <a:rPr lang="en-US" sz="3200" b="1" dirty="0"/>
              <a:t>jurisdictions and linguistic groups. </a:t>
            </a:r>
            <a:endParaRPr lang="en-US" sz="3200" b="1" dirty="0" smtClean="0"/>
          </a:p>
          <a:p>
            <a:pPr>
              <a:buNone/>
            </a:pPr>
            <a:r>
              <a:rPr lang="en-US" sz="3200" b="1" dirty="0" smtClean="0"/>
              <a:t>We </a:t>
            </a:r>
            <a:r>
              <a:rPr lang="en-US" sz="3200" b="1" dirty="0"/>
              <a:t>must cross the </a:t>
            </a:r>
            <a:r>
              <a:rPr lang="en-US" sz="3200" b="1" dirty="0" smtClean="0"/>
              <a:t>barriers of </a:t>
            </a:r>
            <a:r>
              <a:rPr lang="en-US" sz="3200" b="1" dirty="0"/>
              <a:t>language. </a:t>
            </a:r>
            <a:endParaRPr lang="en-US" sz="3200" b="1" dirty="0" smtClean="0"/>
          </a:p>
          <a:p>
            <a:pPr>
              <a:buNone/>
            </a:pPr>
            <a:r>
              <a:rPr lang="en-US" sz="3200" b="1" dirty="0" smtClean="0"/>
              <a:t>For </a:t>
            </a:r>
            <a:r>
              <a:rPr lang="en-US" sz="3200" b="1" dirty="0"/>
              <a:t>this we need expert translators of language</a:t>
            </a:r>
            <a:endParaRPr lang="ru-RU" sz="32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sz="4800" b="1" u="sng" dirty="0" smtClean="0">
                <a:solidFill>
                  <a:srgbClr val="FFFF00"/>
                </a:solidFill>
              </a:rPr>
              <a:t>Bibliography:</a:t>
            </a:r>
            <a:r>
              <a:rPr lang="en-US" sz="4800" b="1" dirty="0" smtClean="0"/>
              <a:t> </a:t>
            </a:r>
            <a:r>
              <a:rPr lang="ru-RU" dirty="0" smtClean="0"/>
              <a:t/>
            </a:r>
            <a:br>
              <a:rPr lang="ru-RU" dirty="0" smtClean="0"/>
            </a:br>
            <a:endParaRPr lang="ru-RU" dirty="0"/>
          </a:p>
        </p:txBody>
      </p:sp>
      <p:sp>
        <p:nvSpPr>
          <p:cNvPr id="3" name="Содержимое 2"/>
          <p:cNvSpPr>
            <a:spLocks noGrp="1"/>
          </p:cNvSpPr>
          <p:nvPr>
            <p:ph idx="1"/>
          </p:nvPr>
        </p:nvSpPr>
        <p:spPr>
          <a:xfrm>
            <a:off x="428596" y="1285860"/>
            <a:ext cx="8258204" cy="5168948"/>
          </a:xfrm>
        </p:spPr>
        <p:txBody>
          <a:bodyPr>
            <a:normAutofit fontScale="85000" lnSpcReduction="20000"/>
          </a:bodyPr>
          <a:lstStyle/>
          <a:p>
            <a:r>
              <a:rPr lang="en-GB" b="1" dirty="0" err="1" smtClean="0">
                <a:solidFill>
                  <a:schemeClr val="accent2">
                    <a:lumMod val="75000"/>
                  </a:schemeClr>
                </a:solidFill>
              </a:rPr>
              <a:t>Alcaraz</a:t>
            </a:r>
            <a:r>
              <a:rPr lang="en-GB" b="1" dirty="0" smtClean="0">
                <a:solidFill>
                  <a:schemeClr val="accent2">
                    <a:lumMod val="75000"/>
                  </a:schemeClr>
                </a:solidFill>
              </a:rPr>
              <a:t>, E. &amp; </a:t>
            </a:r>
            <a:r>
              <a:rPr lang="en-GB" b="1" dirty="0" err="1" smtClean="0">
                <a:solidFill>
                  <a:schemeClr val="accent2">
                    <a:lumMod val="75000"/>
                  </a:schemeClr>
                </a:solidFill>
              </a:rPr>
              <a:t>Hughes.B</a:t>
            </a:r>
            <a:r>
              <a:rPr lang="en-GB" b="1" dirty="0" smtClean="0">
                <a:solidFill>
                  <a:schemeClr val="accent2">
                    <a:lumMod val="75000"/>
                  </a:schemeClr>
                </a:solidFill>
              </a:rPr>
              <a:t>. (2002)</a:t>
            </a:r>
            <a:r>
              <a:rPr lang="en-GB" dirty="0" smtClean="0">
                <a:solidFill>
                  <a:schemeClr val="accent2">
                    <a:lumMod val="75000"/>
                  </a:schemeClr>
                </a:solidFill>
              </a:rPr>
              <a:t>.</a:t>
            </a:r>
            <a:r>
              <a:rPr lang="en-GB" i="1" dirty="0" smtClean="0"/>
              <a:t>Legal Translation Explained</a:t>
            </a:r>
            <a:r>
              <a:rPr lang="en-GB" dirty="0" smtClean="0"/>
              <a:t>. Manchester: St. Jerome Publishing, p.5</a:t>
            </a:r>
            <a:endParaRPr lang="ru-RU" dirty="0" smtClean="0"/>
          </a:p>
          <a:p>
            <a:r>
              <a:rPr lang="en-GB" dirty="0" smtClean="0"/>
              <a:t> </a:t>
            </a:r>
            <a:r>
              <a:rPr lang="en-GB" b="1" dirty="0" smtClean="0">
                <a:solidFill>
                  <a:schemeClr val="accent2">
                    <a:lumMod val="75000"/>
                  </a:schemeClr>
                </a:solidFill>
              </a:rPr>
              <a:t>Garner, B. A. (2001).</a:t>
            </a:r>
            <a:r>
              <a:rPr lang="en-GB" i="1" dirty="0" smtClean="0"/>
              <a:t>Black’s Law Dictionary</a:t>
            </a:r>
            <a:r>
              <a:rPr lang="en-GB" dirty="0" smtClean="0"/>
              <a:t>. St. Paul, Minn. West Group. Second pocket Edition.</a:t>
            </a:r>
            <a:endParaRPr lang="ru-RU" dirty="0" smtClean="0"/>
          </a:p>
          <a:p>
            <a:r>
              <a:rPr lang="en-GB" dirty="0" smtClean="0"/>
              <a:t> </a:t>
            </a:r>
            <a:r>
              <a:rPr lang="en-GB" b="1" dirty="0" smtClean="0">
                <a:solidFill>
                  <a:schemeClr val="accent2">
                    <a:lumMod val="75000"/>
                  </a:schemeClr>
                </a:solidFill>
              </a:rPr>
              <a:t>Crystal, D. &amp; </a:t>
            </a:r>
            <a:r>
              <a:rPr lang="en-GB" b="1" dirty="0" err="1" smtClean="0">
                <a:solidFill>
                  <a:schemeClr val="accent2">
                    <a:lumMod val="75000"/>
                  </a:schemeClr>
                </a:solidFill>
              </a:rPr>
              <a:t>Davy.D</a:t>
            </a:r>
            <a:r>
              <a:rPr lang="en-GB" b="1" dirty="0" smtClean="0">
                <a:solidFill>
                  <a:schemeClr val="accent2">
                    <a:lumMod val="75000"/>
                  </a:schemeClr>
                </a:solidFill>
              </a:rPr>
              <a:t>. (1986).</a:t>
            </a:r>
            <a:r>
              <a:rPr lang="en-GB" i="1" dirty="0" smtClean="0"/>
              <a:t>Investigating English Style</a:t>
            </a:r>
            <a:r>
              <a:rPr lang="en-GB" dirty="0" smtClean="0"/>
              <a:t>. New York: Longman.</a:t>
            </a:r>
            <a:endParaRPr lang="ru-RU" dirty="0" smtClean="0"/>
          </a:p>
          <a:p>
            <a:r>
              <a:rPr lang="en-GB" b="1" dirty="0" err="1" smtClean="0">
                <a:solidFill>
                  <a:schemeClr val="accent2">
                    <a:lumMod val="75000"/>
                  </a:schemeClr>
                </a:solidFill>
              </a:rPr>
              <a:t>Tiersma</a:t>
            </a:r>
            <a:r>
              <a:rPr lang="en-GB" b="1" dirty="0" smtClean="0">
                <a:solidFill>
                  <a:schemeClr val="accent2">
                    <a:lumMod val="75000"/>
                  </a:schemeClr>
                </a:solidFill>
              </a:rPr>
              <a:t>, P. (1999).</a:t>
            </a:r>
            <a:r>
              <a:rPr lang="en-GB" i="1" dirty="0" smtClean="0"/>
              <a:t>Legal Language</a:t>
            </a:r>
            <a:r>
              <a:rPr lang="en-GB" dirty="0" smtClean="0"/>
              <a:t>. London: The University of Chicago Press.</a:t>
            </a:r>
            <a:endParaRPr lang="ru-RU" dirty="0" smtClean="0"/>
          </a:p>
          <a:p>
            <a:r>
              <a:rPr lang="fr-FR" b="1" dirty="0" smtClean="0">
                <a:solidFill>
                  <a:schemeClr val="accent2">
                    <a:lumMod val="75000"/>
                  </a:schemeClr>
                </a:solidFill>
              </a:rPr>
              <a:t>Sabra</a:t>
            </a:r>
            <a:r>
              <a:rPr lang="fr-FR" b="1" dirty="0" smtClean="0">
                <a:solidFill>
                  <a:schemeClr val="accent2">
                    <a:lumMod val="75000"/>
                  </a:schemeClr>
                </a:solidFill>
              </a:rPr>
              <a:t>, A. M. M. (1995). </a:t>
            </a:r>
            <a:r>
              <a:rPr lang="en-GB" i="1" dirty="0" smtClean="0"/>
              <a:t>Translation of Contracts</a:t>
            </a:r>
            <a:r>
              <a:rPr lang="en-GB" dirty="0" smtClean="0"/>
              <a:t>. The American university of Cairo, p. 31</a:t>
            </a:r>
            <a:endParaRPr lang="ru-RU" dirty="0" smtClean="0"/>
          </a:p>
          <a:p>
            <a:r>
              <a:rPr lang="en-US" b="1" dirty="0" err="1" smtClean="0">
                <a:solidFill>
                  <a:schemeClr val="accent2">
                    <a:lumMod val="75000"/>
                  </a:schemeClr>
                </a:solidFill>
              </a:rPr>
              <a:t>Alcaraz</a:t>
            </a:r>
            <a:r>
              <a:rPr lang="en-US" b="1" dirty="0" smtClean="0">
                <a:solidFill>
                  <a:schemeClr val="accent2">
                    <a:lumMod val="75000"/>
                  </a:schemeClr>
                </a:solidFill>
              </a:rPr>
              <a:t>, E., B. Hughes (2002). </a:t>
            </a:r>
            <a:r>
              <a:rPr lang="en-US" i="1" dirty="0" smtClean="0"/>
              <a:t>Legal Translation Explained. </a:t>
            </a:r>
            <a:r>
              <a:rPr lang="en-US" dirty="0" smtClean="0"/>
              <a:t>St Jerome: Manchester.</a:t>
            </a:r>
            <a:endParaRPr lang="ru-RU" dirty="0" smtClean="0"/>
          </a:p>
          <a:p>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571480"/>
            <a:ext cx="9144000" cy="5883295"/>
          </a:xfrm>
        </p:spPr>
        <p:txBody>
          <a:bodyPr>
            <a:normAutofit/>
          </a:bodyPr>
          <a:lstStyle/>
          <a:p>
            <a:pPr algn="ctr">
              <a:buNone/>
            </a:pPr>
            <a:endParaRPr lang="en-US" sz="5400" b="1" dirty="0" smtClean="0">
              <a:solidFill>
                <a:srgbClr val="C00000"/>
              </a:solidFill>
            </a:endParaRPr>
          </a:p>
          <a:p>
            <a:pPr algn="ctr">
              <a:buNone/>
            </a:pPr>
            <a:r>
              <a:rPr lang="en-US" sz="5400" b="1" dirty="0" smtClean="0">
                <a:solidFill>
                  <a:srgbClr val="C00000"/>
                </a:solidFill>
              </a:rPr>
              <a:t>THANKS FOR YOUR ATTENTION!!!</a:t>
            </a:r>
            <a:endParaRPr lang="ru-RU" sz="5400" b="1" dirty="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854</TotalTime>
  <Words>1500</Words>
  <Application>Microsoft Office PowerPoint</Application>
  <PresentationFormat>Экран (4:3)</PresentationFormat>
  <Paragraphs>100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Яркая</vt:lpstr>
      <vt:lpstr>   PECULIAR FEATURES OF LEGAL TERMINOLOGY IN LEGAL TRANSLATION </vt:lpstr>
      <vt:lpstr>Aims and objectives:</vt:lpstr>
      <vt:lpstr>Слайд 3</vt:lpstr>
      <vt:lpstr>There are three major features of legalese:  1. clarity 2. accuracy  3. objectivity</vt:lpstr>
      <vt:lpstr>1. Clarity</vt:lpstr>
      <vt:lpstr>2. Accuracy</vt:lpstr>
      <vt:lpstr>3. Objectivity</vt:lpstr>
      <vt:lpstr>Слайд 8</vt:lpstr>
      <vt:lpstr>   Terms of Latin and Greek origin </vt:lpstr>
      <vt:lpstr>Слайд 10</vt:lpstr>
      <vt:lpstr>Technical and Semi technical terms</vt:lpstr>
      <vt:lpstr>Слайд 12</vt:lpstr>
      <vt:lpstr>The Use of Legal Jargon</vt:lpstr>
      <vt:lpstr>Слайд 14</vt:lpstr>
      <vt:lpstr>Слайд 15</vt:lpstr>
      <vt:lpstr>Lexical repetition and redundancy </vt:lpstr>
      <vt:lpstr>Слайд 17</vt:lpstr>
      <vt:lpstr>Слайд 18</vt:lpstr>
      <vt:lpstr>Using pairs of words of a reciprocal relationship</vt:lpstr>
      <vt:lpstr>Older words and modern equivalents</vt:lpstr>
      <vt:lpstr>Слайд 21</vt:lpstr>
      <vt:lpstr>Avoidance of personal pronouns </vt:lpstr>
      <vt:lpstr>The usage of “shall”</vt:lpstr>
      <vt:lpstr>The usage of “shall”</vt:lpstr>
      <vt:lpstr>Lengthy and complex sentences</vt:lpstr>
      <vt:lpstr>Слайд 26</vt:lpstr>
      <vt:lpstr>Слайд 27</vt:lpstr>
      <vt:lpstr>Bibliography:  </vt:lpstr>
      <vt:lpstr>Слайд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PECULIAR FEATURES OF LEGAL TERMINOLOGY IN LEGAL TRANSLATION </dc:title>
  <dc:creator>Acer</dc:creator>
  <cp:lastModifiedBy>Acer</cp:lastModifiedBy>
  <cp:revision>48</cp:revision>
  <dcterms:created xsi:type="dcterms:W3CDTF">2012-04-27T14:12:20Z</dcterms:created>
  <dcterms:modified xsi:type="dcterms:W3CDTF">2012-04-29T15:08:41Z</dcterms:modified>
</cp:coreProperties>
</file>