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bookmarkIdSeed="2">
  <p:sldMasterIdLst>
    <p:sldMasterId id="2147483665" r:id="rId1"/>
  </p:sldMasterIdLst>
  <p:sldIdLst>
    <p:sldId id="256" r:id="rId2"/>
    <p:sldId id="269" r:id="rId3"/>
    <p:sldId id="270" r:id="rId4"/>
    <p:sldId id="258" r:id="rId5"/>
    <p:sldId id="271" r:id="rId6"/>
    <p:sldId id="259" r:id="rId7"/>
    <p:sldId id="260" r:id="rId8"/>
    <p:sldId id="261" r:id="rId9"/>
    <p:sldId id="262" r:id="rId10"/>
    <p:sldId id="257" r:id="rId11"/>
    <p:sldId id="264" r:id="rId12"/>
    <p:sldId id="265" r:id="rId13"/>
    <p:sldId id="268" r:id="rId14"/>
  </p:sldIdLst>
  <p:sldSz cx="9144000" cy="6858000" type="screen4x3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74" autoAdjust="0"/>
    <p:restoredTop sz="94718" autoAdjust="0"/>
  </p:normalViewPr>
  <p:slideViewPr>
    <p:cSldViewPr>
      <p:cViewPr>
        <p:scale>
          <a:sx n="94" d="100"/>
          <a:sy n="94" d="100"/>
        </p:scale>
        <p:origin x="-714" y="9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l" eaLnBrk="1" latinLnBrk="0" hangingPunct="1"/>
            <a:fld id="{74CBEAF9-9E58-4CC8-A6FF-6DD8A58DEEA4}" type="datetimeFigureOut">
              <a:rPr lang="en-US" smtClean="0"/>
              <a:pPr algn="l" eaLnBrk="1" latinLnBrk="0" hangingPunct="1"/>
              <a:t>3/9/2017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parohod.kg/" TargetMode="Externa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stomShape 1"/>
          <p:cNvSpPr/>
          <p:nvPr/>
        </p:nvSpPr>
        <p:spPr>
          <a:xfrm>
            <a:off x="334440" y="3717360"/>
            <a:ext cx="8305200" cy="1142280"/>
          </a:xfrm>
          <a:prstGeom prst="rect">
            <a:avLst/>
          </a:prstGeom>
        </p:spPr>
        <p:txBody>
          <a:bodyPr lIns="90000" tIns="45000" rIns="90000" bIns="45000" anchor="b"/>
          <a:lstStyle/>
          <a:p>
            <a:pPr algn="r"/>
            <a:r>
              <a:rPr lang="ru-RU" sz="2200" b="1" i="1" u="sng" dirty="0" smtClean="0">
                <a:solidFill>
                  <a:srgbClr val="008000"/>
                </a:solidFill>
              </a:rPr>
              <a:t>Подготовила</a:t>
            </a:r>
            <a:r>
              <a:rPr lang="ru-RU" sz="2200" b="1" i="1" dirty="0" smtClean="0">
                <a:solidFill>
                  <a:schemeClr val="accent3">
                    <a:lumMod val="50000"/>
                  </a:schemeClr>
                </a:solidFill>
              </a:rPr>
              <a:t>:</a:t>
            </a:r>
            <a:r>
              <a:rPr lang="ru-RU" sz="2200" b="1" i="1" dirty="0" smtClean="0">
                <a:solidFill>
                  <a:srgbClr val="3DEB3D"/>
                </a:solidFill>
              </a:rPr>
              <a:t> </a:t>
            </a:r>
            <a:r>
              <a:rPr lang="ru-RU" sz="2000" b="1" i="1" dirty="0" smtClean="0">
                <a:solidFill>
                  <a:srgbClr val="3DEB3D"/>
                </a:solidFill>
              </a:rPr>
              <a:t>преподаватель</a:t>
            </a:r>
          </a:p>
          <a:p>
            <a:pPr algn="r"/>
            <a:r>
              <a:rPr lang="ru-RU" sz="2000" b="1" i="1" dirty="0" smtClean="0">
                <a:solidFill>
                  <a:srgbClr val="3DEB3D"/>
                </a:solidFill>
              </a:rPr>
              <a:t> специальных дисциплин </a:t>
            </a:r>
          </a:p>
          <a:p>
            <a:pPr algn="r"/>
            <a:r>
              <a:rPr lang="ru-RU" sz="2000" b="1" i="1" dirty="0" smtClean="0">
                <a:solidFill>
                  <a:srgbClr val="3DEB3D"/>
                </a:solidFill>
              </a:rPr>
              <a:t>Климова Оксана Валерьевна</a:t>
            </a:r>
            <a:endParaRPr sz="2000" i="1" dirty="0"/>
          </a:p>
        </p:txBody>
      </p:sp>
      <p:sp>
        <p:nvSpPr>
          <p:cNvPr id="10" name="CustomShape 2"/>
          <p:cNvSpPr/>
          <p:nvPr/>
        </p:nvSpPr>
        <p:spPr>
          <a:xfrm>
            <a:off x="694440" y="539280"/>
            <a:ext cx="8305200" cy="2103902"/>
          </a:xfrm>
          <a:prstGeom prst="rect">
            <a:avLst/>
          </a:prstGeom>
        </p:spPr>
        <p:txBody>
          <a:bodyPr lIns="90000" tIns="45000" rIns="90000" bIns="45000" anchor="b"/>
          <a:lstStyle/>
          <a:p>
            <a:pPr algn="ctr"/>
            <a:r>
              <a:rPr lang="ru-RU" sz="3600" b="1" i="1" dirty="0" smtClean="0">
                <a:solidFill>
                  <a:schemeClr val="tx2"/>
                </a:solidFill>
              </a:rPr>
              <a:t>Тема: Экскурсия как форма обучения детей дошкольного возраста</a:t>
            </a:r>
            <a:endParaRPr sz="3600" i="1">
              <a:solidFill>
                <a:schemeClr val="tx2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571876"/>
            <a:ext cx="3942500" cy="3000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500034" y="428604"/>
            <a:ext cx="8286808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Сокращения</a:t>
            </a:r>
            <a:r>
              <a:rPr kumimoji="0" lang="ru-RU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для записи лекции: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 –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экскурсия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Д.О.У. –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дошкольное образовательное учреждение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Д.Д.В. –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дети дошкольного возраста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План теоретической части:</a:t>
            </a:r>
            <a:b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 Значение и планирование экскурсий в ДОУ.</a:t>
            </a:r>
            <a:b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 Структурные части экскурсии.</a:t>
            </a:r>
            <a:b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 Использование методов и приёмов.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9988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500034" y="428604"/>
            <a:ext cx="8286808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Используемы</a:t>
            </a:r>
            <a:r>
              <a:rPr lang="ru-RU" sz="2400" b="1" baseline="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литературные источники: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642910" y="1285860"/>
            <a:ext cx="7929618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Литература:</a:t>
            </a:r>
            <a:b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Основная: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 Козлова С.А.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Дошкольная педагогика: Учеб. пособие для студ. проф. образования/С.А. Козлова, Т.А.Куликова. - 14-е изд., стер. - М.: Издательский центр «Академия», 2013. - 416 с. (стр. 249)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Дополнительная: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 Козлова С.А., Куликова Т.А.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Дошкольная педагогика: Учеб. пособие для студ. сред,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пед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учеб. заведений. - 2-е изд.,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перераб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и доп. - М.: Издательский центр «Академия», 2000. - 416 с. (стр. 248)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Лобанова Е.А. Дошкольная педагогика: учебно-методическое пособие / Е. А. Лобанова. - Балашов : Николаев, 2005. — 76 с.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Николаева С.Н. Методика экологического воспитания дошкольников: Учеб. пособие для студ. сред.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пед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учеб. Заведений. - 3-е изд.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перераб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- М.: Издательский центр «Академия», 2005. — 224 с.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Интернет ресурсы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http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://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nashaucheba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ru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/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2"/>
              </a:rPr>
              <a:t>http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2"/>
              </a:rPr>
              <a:t>://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2"/>
              </a:rPr>
              <a:t>parohod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2"/>
              </a:rPr>
              <a:t>.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2"/>
              </a:rPr>
              <a:t>kg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2"/>
              </a:rPr>
              <a:t>/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9988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714348" y="1571612"/>
            <a:ext cx="7929618" cy="378565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Экскурсия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– важная форма организации обучения в детском саду.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Экскурсии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представляют собой 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особый вид занятий,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ко­торые дают возможность в естественной обстановке зна­комить детей с природными, культурными объектами, с деятельностью взрослых, носит познавательных характер.</a:t>
            </a:r>
            <a:b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Основное значение экскурсий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том, что они обеспечивают 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формирование у детей конкретных представлений и впечатлений об окружающей жизни.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CustomShape 1"/>
          <p:cNvSpPr/>
          <p:nvPr/>
        </p:nvSpPr>
        <p:spPr>
          <a:xfrm>
            <a:off x="457200" y="908640"/>
            <a:ext cx="8228880" cy="5186520"/>
          </a:xfrm>
          <a:prstGeom prst="rect">
            <a:avLst/>
          </a:prstGeom>
        </p:spPr>
        <p:txBody>
          <a:bodyPr lIns="90000" tIns="45000" rIns="90000" bIns="45000"/>
          <a:lstStyle/>
          <a:p>
            <a:endParaRPr/>
          </a:p>
        </p:txBody>
      </p:sp>
      <p:sp>
        <p:nvSpPr>
          <p:cNvPr id="15" name="CustomShape 2"/>
          <p:cNvSpPr/>
          <p:nvPr/>
        </p:nvSpPr>
        <p:spPr>
          <a:xfrm>
            <a:off x="457200" y="152280"/>
            <a:ext cx="8228880" cy="1218600"/>
          </a:xfrm>
          <a:prstGeom prst="rect">
            <a:avLst/>
          </a:prstGeom>
        </p:spPr>
        <p:txBody>
          <a:bodyPr lIns="90000" tIns="45000" rIns="90000" bIns="45000" anchor="b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714348" y="1571612"/>
            <a:ext cx="7929618" cy="46166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CustomShape 1"/>
          <p:cNvSpPr/>
          <p:nvPr/>
        </p:nvSpPr>
        <p:spPr>
          <a:xfrm>
            <a:off x="457200" y="908640"/>
            <a:ext cx="8228880" cy="5186520"/>
          </a:xfrm>
          <a:prstGeom prst="rect">
            <a:avLst/>
          </a:prstGeom>
        </p:spPr>
        <p:txBody>
          <a:bodyPr lIns="90000" tIns="45000" rIns="90000" bIns="45000"/>
          <a:lstStyle/>
          <a:p>
            <a:endParaRPr/>
          </a:p>
        </p:txBody>
      </p:sp>
      <p:sp>
        <p:nvSpPr>
          <p:cNvPr id="15" name="CustomShape 2"/>
          <p:cNvSpPr/>
          <p:nvPr/>
        </p:nvSpPr>
        <p:spPr>
          <a:xfrm>
            <a:off x="457200" y="152280"/>
            <a:ext cx="8228880" cy="1218600"/>
          </a:xfrm>
          <a:prstGeom prst="rect">
            <a:avLst/>
          </a:prstGeom>
        </p:spPr>
        <p:txBody>
          <a:bodyPr lIns="90000" tIns="45000" rIns="90000" bIns="45000" anchor="b"/>
          <a:lstStyle/>
          <a:p>
            <a:endParaRPr/>
          </a:p>
        </p:txBody>
      </p:sp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642910" y="1000108"/>
            <a:ext cx="7572428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Экскурсии бывают: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 содержанию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       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обзорные;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тематические.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Тематические по содержанию делятся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к объектам природы (парк, лес, море и т.д.)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к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сель.хоз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объектам (коровник,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плодово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- ягодные сады и т.д.)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общественные заведения (магазин, больница, парикмахерская и т.д.)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культурные заведения (театры, музеи и т.д.)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ustomShape 1"/>
          <p:cNvSpPr/>
          <p:nvPr/>
        </p:nvSpPr>
        <p:spPr>
          <a:xfrm>
            <a:off x="457200" y="1523880"/>
            <a:ext cx="8228880" cy="4905516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90000"/>
              </a:lnSpc>
            </a:pPr>
            <a:r>
              <a:rPr lang="ru-RU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 подготовке экскурсии педагог должен: </a:t>
            </a:r>
            <a:endParaRPr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dirty="0"/>
          </a:p>
          <a:p>
            <a:pPr lvl="0"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 определить тему, цель, содержание;</a:t>
            </a:r>
          </a:p>
          <a:p>
            <a:pPr lvl="0"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 выбрать объект;</a:t>
            </a:r>
          </a:p>
          <a:p>
            <a:pPr lvl="0"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 разработать самый безопасный маршрут; (показать пример маршрутов)</a:t>
            </a:r>
          </a:p>
          <a:p>
            <a:pPr lvl="0"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 посетить место экскурсии и отследить его на предмет безопасности;</a:t>
            </a:r>
          </a:p>
          <a:p>
            <a:pPr lvl="0"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 определить необходимое оборудование; </a:t>
            </a:r>
          </a:p>
          <a:p>
            <a:pPr lvl="0"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 сформулировать вопросы для детей;</a:t>
            </a:r>
          </a:p>
          <a:p>
            <a:pPr lvl="0"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 определить материалы, которые могут собрать дети;</a:t>
            </a:r>
          </a:p>
          <a:p>
            <a:pPr lvl="0"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 организовать беседу с детьми, на которой выяснить представления детей об объектах наблюдения, напомнить о правилах поведения на экскурсии.</a:t>
            </a:r>
          </a:p>
          <a:p>
            <a:pPr lvl="0"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 продумать одежды детей – удобная и соответствующая погоде</a:t>
            </a:r>
          </a:p>
          <a:p>
            <a:pPr lvl="0"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 извещение о времени проведения похода детей и их родителей </a:t>
            </a:r>
          </a:p>
          <a:p>
            <a:pPr lvl="0"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 проведение  с детьми беседы о правилах поведения во время движения и в процессе общения с объектами природы</a:t>
            </a:r>
          </a:p>
          <a:p>
            <a:pPr lvl="0"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 знание педагогами  индивидуальных и физических возможностей детей </a:t>
            </a:r>
          </a:p>
          <a:p>
            <a:pPr lvl="0"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 согласование  плана  и маршрута движения  с медработником, заведующим, заместителем заведующего и отметить выход в  тетради передвижения детей.</a:t>
            </a:r>
          </a:p>
          <a:p>
            <a:pPr lvl="0"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 соблюдение правил дорожного движения.</a:t>
            </a:r>
          </a:p>
          <a:p>
            <a:endParaRPr dirty="0"/>
          </a:p>
        </p:txBody>
      </p:sp>
      <p:sp>
        <p:nvSpPr>
          <p:cNvPr id="18" name="CustomShape 2"/>
          <p:cNvSpPr/>
          <p:nvPr/>
        </p:nvSpPr>
        <p:spPr>
          <a:xfrm>
            <a:off x="457200" y="152280"/>
            <a:ext cx="8228880" cy="1218600"/>
          </a:xfrm>
          <a:prstGeom prst="rect">
            <a:avLst/>
          </a:prstGeom>
        </p:spPr>
        <p:txBody>
          <a:bodyPr lIns="90000" tIns="45000" rIns="90000" bIns="45000" anchor="b"/>
          <a:lstStyle/>
          <a:p>
            <a:pPr algn="ctr"/>
            <a:r>
              <a:rPr lang="ru-RU" sz="4400" b="1" dirty="0" smtClean="0">
                <a:solidFill>
                  <a:srgbClr val="990000"/>
                </a:solidFill>
                <a:latin typeface="Constantia"/>
              </a:rPr>
              <a:t>Подготовительный этап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ustomShape 1"/>
          <p:cNvSpPr/>
          <p:nvPr/>
        </p:nvSpPr>
        <p:spPr>
          <a:xfrm>
            <a:off x="251520" y="1440000"/>
            <a:ext cx="8337360" cy="4571280"/>
          </a:xfrm>
          <a:prstGeom prst="rect">
            <a:avLst/>
          </a:prstGeom>
        </p:spPr>
        <p:txBody>
          <a:bodyPr lIns="90000" tIns="45000" rIns="90000" bIns="45000"/>
          <a:lstStyle/>
          <a:p>
            <a:pPr lvl="0">
              <a:buFont typeface="Wingdings" pitchFamily="2" charset="2"/>
              <a:buChar char="v"/>
            </a:pPr>
            <a:r>
              <a:rPr lang="ru-RU" sz="2800" dirty="0" smtClean="0"/>
              <a:t>вводная беседа;</a:t>
            </a:r>
          </a:p>
          <a:p>
            <a:pPr lvl="0">
              <a:buFont typeface="Wingdings" pitchFamily="2" charset="2"/>
              <a:buChar char="v"/>
            </a:pPr>
            <a:r>
              <a:rPr lang="ru-RU" sz="2800" dirty="0" smtClean="0"/>
              <a:t>коллективное наблюдение;</a:t>
            </a:r>
          </a:p>
          <a:p>
            <a:pPr lvl="0">
              <a:buFont typeface="Wingdings" pitchFamily="2" charset="2"/>
              <a:buChar char="v"/>
            </a:pPr>
            <a:r>
              <a:rPr lang="ru-RU" sz="2800" dirty="0" smtClean="0"/>
              <a:t>беседа с представителем общественного и других заведений;</a:t>
            </a:r>
          </a:p>
          <a:p>
            <a:pPr lvl="0">
              <a:buFont typeface="Wingdings" pitchFamily="2" charset="2"/>
              <a:buChar char="v"/>
            </a:pPr>
            <a:r>
              <a:rPr lang="ru-RU" sz="2800" dirty="0" smtClean="0"/>
              <a:t>индивидуальное самостоятельное наблюдение детей;</a:t>
            </a:r>
          </a:p>
          <a:p>
            <a:pPr lvl="0">
              <a:buFont typeface="Wingdings" pitchFamily="2" charset="2"/>
              <a:buChar char="v"/>
            </a:pPr>
            <a:r>
              <a:rPr lang="ru-RU" sz="2800" dirty="0" smtClean="0"/>
              <a:t>сбор природоведческого материала или выполнение практических действий;</a:t>
            </a:r>
          </a:p>
          <a:p>
            <a:pPr lvl="0">
              <a:buFont typeface="Wingdings" pitchFamily="2" charset="2"/>
              <a:buChar char="v"/>
            </a:pPr>
            <a:r>
              <a:rPr lang="ru-RU" sz="2800" dirty="0" smtClean="0"/>
              <a:t>игры детей с собранным материалом, </a:t>
            </a:r>
            <a:r>
              <a:rPr lang="ru-RU" sz="2800" dirty="0" err="1" smtClean="0"/>
              <a:t>п</a:t>
            </a:r>
            <a:r>
              <a:rPr lang="ru-RU" sz="2800" dirty="0" smtClean="0"/>
              <a:t>/и, хор/и, пение песен  и т.д.</a:t>
            </a:r>
          </a:p>
          <a:p>
            <a:pPr>
              <a:buSzPct val="45000"/>
              <a:buFont typeface="StarSymbol"/>
              <a:buChar char="l"/>
            </a:pPr>
            <a:endParaRPr dirty="0"/>
          </a:p>
        </p:txBody>
      </p:sp>
      <p:sp>
        <p:nvSpPr>
          <p:cNvPr id="20" name="CustomShape 2"/>
          <p:cNvSpPr/>
          <p:nvPr/>
        </p:nvSpPr>
        <p:spPr>
          <a:xfrm>
            <a:off x="457200" y="152280"/>
            <a:ext cx="8228880" cy="1218600"/>
          </a:xfrm>
          <a:prstGeom prst="rect">
            <a:avLst/>
          </a:prstGeom>
        </p:spPr>
        <p:txBody>
          <a:bodyPr lIns="90000" tIns="45000" rIns="90000" bIns="45000" anchor="b"/>
          <a:lstStyle/>
          <a:p>
            <a:pPr algn="ctr"/>
            <a:r>
              <a:rPr lang="ru-RU" sz="3200" b="1" dirty="0" smtClean="0">
                <a:solidFill>
                  <a:srgbClr val="990000"/>
                </a:solidFill>
                <a:latin typeface="Constantia"/>
              </a:rPr>
              <a:t> Ход экскурсии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ustomShape 1"/>
          <p:cNvSpPr/>
          <p:nvPr/>
        </p:nvSpPr>
        <p:spPr>
          <a:xfrm>
            <a:off x="457200" y="152280"/>
            <a:ext cx="8228880" cy="1218600"/>
          </a:xfrm>
          <a:prstGeom prst="rect">
            <a:avLst/>
          </a:prstGeom>
        </p:spPr>
        <p:txBody>
          <a:bodyPr lIns="90000" tIns="45000" rIns="90000" bIns="45000" anchor="b"/>
          <a:lstStyle/>
          <a:p>
            <a:endParaRPr/>
          </a:p>
          <a:p>
            <a:endParaRPr/>
          </a:p>
          <a:p>
            <a:endParaRPr/>
          </a:p>
        </p:txBody>
      </p:sp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714348" y="1214422"/>
            <a:ext cx="8001056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36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Послеэкскурсионная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работа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Расширение и уточнение знаний;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Систематизация знаний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457200" algn="l"/>
              </a:tabLst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Упрочнение чувств; отношений зародившихся на экскурсии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ustomShape 1"/>
          <p:cNvSpPr/>
          <p:nvPr/>
        </p:nvSpPr>
        <p:spPr>
          <a:xfrm>
            <a:off x="540000" y="1548360"/>
            <a:ext cx="8228880" cy="4571280"/>
          </a:xfrm>
          <a:prstGeom prst="rect">
            <a:avLst/>
          </a:prstGeom>
        </p:spPr>
        <p:txBody>
          <a:bodyPr lIns="90000" tIns="45000" rIns="90000" bIns="45000"/>
          <a:lstStyle/>
          <a:p>
            <a:r>
              <a:rPr lang="ru-RU" dirty="0">
                <a:solidFill>
                  <a:srgbClr val="FF0000"/>
                </a:solidFill>
                <a:latin typeface="Constantia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оформление материалов, принесенных с экскурсии. Эго могут быть шишки, желуди, камни и др.;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обращение к художественным произведениям (кни­га, музыка, песни, репродукции, предметы декоративно-прикладного искусства), с помощью которых усиливают­ся впечатления от экскурсии, а дети побуждаются к срав­нению предлагаемого с тем, что непосредственно воспринимали;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работа в уголке книги (оформление альбомов «Наш город», «Наш парк», «Кто живет в лесу», «Как трудятся люди нашего города» и др.), в уголке природы (изготовле­ние макетов, коллекций, гербариев);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организация игр (режиссерских, дидактических, сюжетно-ролевых и т. п.);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обобщающие беседы, которые проводятся по завер­шении блока образовательной работы по определенной тематике.</a:t>
            </a:r>
          </a:p>
          <a:p>
            <a:endParaRPr/>
          </a:p>
        </p:txBody>
      </p:sp>
      <p:sp>
        <p:nvSpPr>
          <p:cNvPr id="25" name="CustomShape 2"/>
          <p:cNvSpPr/>
          <p:nvPr/>
        </p:nvSpPr>
        <p:spPr>
          <a:xfrm>
            <a:off x="457200" y="152280"/>
            <a:ext cx="8228880" cy="1218600"/>
          </a:xfrm>
          <a:prstGeom prst="rect">
            <a:avLst/>
          </a:prstGeom>
        </p:spPr>
        <p:txBody>
          <a:bodyPr lIns="90000" tIns="45000" rIns="90000" bIns="45000" anchor="b"/>
          <a:lstStyle/>
          <a:p>
            <a:pPr algn="ctr"/>
            <a:r>
              <a:rPr lang="ru-RU" sz="4000" b="1">
                <a:solidFill>
                  <a:srgbClr val="990000"/>
                </a:solidFill>
                <a:latin typeface="Constantia"/>
              </a:rPr>
              <a:t>Цель заключительного этапа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stomShape 1"/>
          <p:cNvSpPr/>
          <p:nvPr/>
        </p:nvSpPr>
        <p:spPr>
          <a:xfrm>
            <a:off x="457200" y="1523880"/>
            <a:ext cx="8228880" cy="4571280"/>
          </a:xfrm>
          <a:prstGeom prst="rect">
            <a:avLst/>
          </a:prstGeom>
        </p:spPr>
        <p:txBody>
          <a:bodyPr lIns="90000" tIns="45000" rIns="90000" bIns="45000"/>
          <a:lstStyle/>
          <a:p>
            <a:pPr algn="just">
              <a:lnSpc>
                <a:spcPct val="80000"/>
              </a:lnSpc>
              <a:buBlip>
                <a:blip r:embed="rId2"/>
              </a:buBlip>
            </a:pPr>
            <a:r>
              <a:rPr lang="ru-RU" b="1" u="sng" dirty="0">
                <a:solidFill>
                  <a:srgbClr val="000000"/>
                </a:solidFill>
                <a:latin typeface="Times New Roman"/>
              </a:rPr>
              <a:t>1882 г.: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Экскурсия - проходка, прогулка, выход на поиск чего-то, для собирания трав и пр. </a:t>
            </a:r>
            <a:r>
              <a:rPr lang="ru-RU" i="1" dirty="0">
                <a:solidFill>
                  <a:srgbClr val="000000"/>
                </a:solidFill>
                <a:latin typeface="Times New Roman"/>
              </a:rPr>
              <a:t>(В. Даль)</a:t>
            </a:r>
            <a:endParaRPr dirty="0"/>
          </a:p>
          <a:p>
            <a:pPr algn="just">
              <a:lnSpc>
                <a:spcPct val="80000"/>
              </a:lnSpc>
              <a:buBlip>
                <a:blip r:embed="rId2"/>
              </a:buBlip>
            </a:pPr>
            <a:r>
              <a:rPr lang="ru-RU" b="1" u="sng" dirty="0">
                <a:solidFill>
                  <a:srgbClr val="000000"/>
                </a:solidFill>
                <a:latin typeface="Times New Roman"/>
              </a:rPr>
              <a:t>1923 г.: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Экскурсия - есть прогулка, ставящая своей задачей изучение определенной темы на конкретном материале, доступном созерцанию </a:t>
            </a:r>
            <a:r>
              <a:rPr lang="ru-RU" i="1" dirty="0">
                <a:solidFill>
                  <a:srgbClr val="000000"/>
                </a:solidFill>
                <a:latin typeface="Times New Roman"/>
              </a:rPr>
              <a:t>(М. П. Анциферов)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 </a:t>
            </a:r>
            <a:endParaRPr dirty="0"/>
          </a:p>
          <a:p>
            <a:pPr algn="just">
              <a:lnSpc>
                <a:spcPct val="80000"/>
              </a:lnSpc>
              <a:buBlip>
                <a:blip r:embed="rId2"/>
              </a:buBlip>
            </a:pPr>
            <a:r>
              <a:rPr lang="ru-RU" b="1" u="sng" dirty="0">
                <a:solidFill>
                  <a:srgbClr val="000000"/>
                </a:solidFill>
                <a:latin typeface="Times New Roman"/>
              </a:rPr>
              <a:t>1931 г.: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Экскурсия - коллективное посещение какой-либо местности, промышленных предприятий, совхозов, музеев и пр., преимущественно с научной или образовательной целью </a:t>
            </a:r>
            <a:r>
              <a:rPr lang="ru-RU" i="1" dirty="0">
                <a:solidFill>
                  <a:srgbClr val="000000"/>
                </a:solidFill>
                <a:latin typeface="Times New Roman"/>
              </a:rPr>
              <a:t>(Малая советская энциклопедия, т. 10, с. 195)</a:t>
            </a:r>
            <a:endParaRPr dirty="0"/>
          </a:p>
          <a:p>
            <a:pPr algn="just">
              <a:lnSpc>
                <a:spcPct val="80000"/>
              </a:lnSpc>
              <a:buBlip>
                <a:blip r:embed="rId2"/>
              </a:buBlip>
            </a:pPr>
            <a:r>
              <a:rPr lang="ru-RU" b="1" u="sng" dirty="0">
                <a:solidFill>
                  <a:srgbClr val="000000"/>
                </a:solidFill>
                <a:latin typeface="Times New Roman"/>
              </a:rPr>
              <a:t>1940 г.: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Экскурсия – это коллективная поездка или прогулка с научно-образовательной или увеселительной целью </a:t>
            </a:r>
            <a:r>
              <a:rPr lang="ru-RU" i="1" dirty="0">
                <a:solidFill>
                  <a:srgbClr val="000000"/>
                </a:solidFill>
                <a:latin typeface="Times New Roman"/>
              </a:rPr>
              <a:t>(Толковый словарь русского языка Л. Н. Ушакова)</a:t>
            </a:r>
            <a:endParaRPr dirty="0"/>
          </a:p>
          <a:p>
            <a:pPr algn="just">
              <a:lnSpc>
                <a:spcPct val="80000"/>
              </a:lnSpc>
              <a:buBlip>
                <a:blip r:embed="rId2"/>
              </a:buBlip>
            </a:pPr>
            <a:r>
              <a:rPr lang="ru-RU" b="1" u="sng" dirty="0">
                <a:solidFill>
                  <a:srgbClr val="000000"/>
                </a:solidFill>
                <a:latin typeface="Times New Roman"/>
              </a:rPr>
              <a:t>1978 г.: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Экскурсия - посещение достопримечательных чем-либо объектов (памятники культуры, музеи, предприятия, местность и т. д.), форма и метод приобретения знаний. Проводится, как правило, коллективно под руководством специалиста-экскурсовода (</a:t>
            </a:r>
            <a:r>
              <a:rPr lang="ru-RU" i="1" dirty="0">
                <a:solidFill>
                  <a:srgbClr val="000000"/>
                </a:solidFill>
                <a:latin typeface="Times New Roman"/>
              </a:rPr>
              <a:t>Большая советская энциклопедия, т. 29, с. 63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) </a:t>
            </a:r>
            <a:endParaRPr dirty="0"/>
          </a:p>
          <a:p>
            <a:pPr algn="just">
              <a:lnSpc>
                <a:spcPct val="80000"/>
              </a:lnSpc>
            </a:pPr>
            <a:r>
              <a:rPr lang="ru-RU" dirty="0">
                <a:solidFill>
                  <a:srgbClr val="000000"/>
                </a:solidFill>
                <a:latin typeface="Times New Roman"/>
              </a:rPr>
              <a:t>  </a:t>
            </a:r>
            <a:endParaRPr dirty="0"/>
          </a:p>
          <a:p>
            <a:endParaRPr dirty="0"/>
          </a:p>
        </p:txBody>
      </p:sp>
      <p:sp>
        <p:nvSpPr>
          <p:cNvPr id="13" name="CustomShape 2"/>
          <p:cNvSpPr/>
          <p:nvPr/>
        </p:nvSpPr>
        <p:spPr>
          <a:xfrm>
            <a:off x="457200" y="152280"/>
            <a:ext cx="8228880" cy="1218600"/>
          </a:xfrm>
          <a:prstGeom prst="rect">
            <a:avLst/>
          </a:prstGeom>
        </p:spPr>
        <p:txBody>
          <a:bodyPr lIns="90000" tIns="45000" rIns="90000" bIns="45000" anchor="b"/>
          <a:lstStyle/>
          <a:p>
            <a:pPr algn="ctr"/>
            <a:r>
              <a:rPr lang="ru-RU" sz="4400" b="1">
                <a:solidFill>
                  <a:srgbClr val="990000"/>
                </a:solidFill>
                <a:latin typeface="Constantia"/>
              </a:rPr>
              <a:t>Теоретическое толкование термина «Экскурсия»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ustomShape 1"/>
          <p:cNvSpPr/>
          <p:nvPr/>
        </p:nvSpPr>
        <p:spPr>
          <a:xfrm>
            <a:off x="457200" y="152280"/>
            <a:ext cx="8228880" cy="1218600"/>
          </a:xfrm>
          <a:prstGeom prst="rect">
            <a:avLst/>
          </a:prstGeom>
        </p:spPr>
      </p: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142844" y="1643050"/>
            <a:ext cx="8643966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85875" algn="l"/>
              </a:tabLs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Практическая часть: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85875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1.Составить фрагмент экскурсии по заданной теме (карточки на столах с иллюстративным материалом и общеобразовательными программами)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85875" algn="l"/>
              </a:tabLs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CustomShape 1"/>
          <p:cNvSpPr/>
          <p:nvPr/>
        </p:nvSpPr>
        <p:spPr>
          <a:xfrm>
            <a:off x="457200" y="152280"/>
            <a:ext cx="8228880" cy="1187640"/>
          </a:xfrm>
          <a:prstGeom prst="rect">
            <a:avLst/>
          </a:prstGeom>
        </p:spPr>
        <p:txBody>
          <a:bodyPr lIns="90000" tIns="45000" rIns="90000" bIns="45000" anchor="b"/>
          <a:lstStyle/>
          <a:p>
            <a:pPr algn="ctr"/>
            <a:r>
              <a:rPr lang="ru-RU" sz="3600" dirty="0">
                <a:solidFill>
                  <a:srgbClr val="DBDBDB"/>
                </a:solidFill>
                <a:latin typeface="Constantia"/>
              </a:rPr>
              <a:t>Схема перспективного плана проведения прогулок-походов</a:t>
            </a:r>
            <a:endParaRPr/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571472" y="1714488"/>
            <a:ext cx="8072462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85875" algn="l"/>
              </a:tabLst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Домашнее задание: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  <a:tabLst>
                <a:tab pos="1285875" algn="l"/>
              </a:tabLst>
            </a:pPr>
            <a:r>
              <a:rPr lang="ru-RU" sz="3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Проанализировать экскурсию согласно пройденной теме.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85875" algn="l"/>
              </a:tabLst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Видео «Экскурсия в зоопарк» ГБДОУ  «Развитие» [http://go.mail.ru/search_video?]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85875" algn="l"/>
              </a:tabLst>
            </a:pP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CustomShape 1"/>
          <p:cNvSpPr/>
          <p:nvPr/>
        </p:nvSpPr>
        <p:spPr>
          <a:xfrm>
            <a:off x="428596" y="1500174"/>
            <a:ext cx="8228880" cy="4571280"/>
          </a:xfrm>
          <a:prstGeom prst="rect">
            <a:avLst/>
          </a:prstGeom>
        </p:spPr>
      </p:sp>
      <p:sp>
        <p:nvSpPr>
          <p:cNvPr id="37" name="CustomShape 2"/>
          <p:cNvSpPr/>
          <p:nvPr/>
        </p:nvSpPr>
        <p:spPr>
          <a:xfrm>
            <a:off x="457200" y="152280"/>
            <a:ext cx="8228880" cy="2267640"/>
          </a:xfrm>
          <a:prstGeom prst="rect">
            <a:avLst/>
          </a:prstGeom>
        </p:spPr>
        <p:txBody>
          <a:bodyPr lIns="90000" tIns="45000" rIns="90000" bIns="45000" anchor="b"/>
          <a:lstStyle/>
          <a:p>
            <a:r>
              <a:rPr lang="ru-RU" sz="5400" b="1">
                <a:solidFill>
                  <a:srgbClr val="FF0000"/>
                </a:solidFill>
                <a:latin typeface="Constantia"/>
              </a:rPr>
              <a:t>Спасибо за внимание!</a:t>
            </a:r>
            <a:endParaRPr/>
          </a:p>
          <a:p>
            <a:endParaRPr/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2500306"/>
            <a:ext cx="4541553" cy="25556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83</TotalTime>
  <Words>598</Words>
  <Application>Microsoft Office PowerPoint</Application>
  <PresentationFormat>Экран (4:3)</PresentationFormat>
  <Paragraphs>74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alex</dc:creator>
  <cp:lastModifiedBy>ULTRA</cp:lastModifiedBy>
  <cp:revision>10</cp:revision>
  <dcterms:modified xsi:type="dcterms:W3CDTF">2017-03-09T19:43:39Z</dcterms:modified>
</cp:coreProperties>
</file>