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8" r:id="rId4"/>
    <p:sldId id="269" r:id="rId5"/>
    <p:sldId id="258" r:id="rId6"/>
    <p:sldId id="264" r:id="rId7"/>
    <p:sldId id="257" r:id="rId8"/>
    <p:sldId id="260" r:id="rId9"/>
    <p:sldId id="259" r:id="rId10"/>
    <p:sldId id="261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31C3-6DF5-4D68-A9A2-E4A34CD7DEFE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4F5D-73AE-4159-AEE3-F73B155A81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31C3-6DF5-4D68-A9A2-E4A34CD7DEFE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4F5D-73AE-4159-AEE3-F73B155A81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31C3-6DF5-4D68-A9A2-E4A34CD7DEFE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4F5D-73AE-4159-AEE3-F73B155A81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31C3-6DF5-4D68-A9A2-E4A34CD7DEFE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4F5D-73AE-4159-AEE3-F73B155A81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31C3-6DF5-4D68-A9A2-E4A34CD7DEFE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4F5D-73AE-4159-AEE3-F73B155A81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31C3-6DF5-4D68-A9A2-E4A34CD7DEFE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4F5D-73AE-4159-AEE3-F73B155A81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31C3-6DF5-4D68-A9A2-E4A34CD7DEFE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4F5D-73AE-4159-AEE3-F73B155A81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31C3-6DF5-4D68-A9A2-E4A34CD7DEFE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4F5D-73AE-4159-AEE3-F73B155A81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31C3-6DF5-4D68-A9A2-E4A34CD7DEFE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4F5D-73AE-4159-AEE3-F73B155A81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31C3-6DF5-4D68-A9A2-E4A34CD7DEFE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4F5D-73AE-4159-AEE3-F73B155A81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31C3-6DF5-4D68-A9A2-E4A34CD7DEFE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14F5D-73AE-4159-AEE3-F73B155A81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731C3-6DF5-4D68-A9A2-E4A34CD7DEFE}" type="datetimeFigureOut">
              <a:rPr lang="ru-RU" smtClean="0"/>
              <a:pPr/>
              <a:t>06.10.2015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14F5D-73AE-4159-AEE3-F73B155A81E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940152" y="2132856"/>
            <a:ext cx="2258711" cy="27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99592" y="908720"/>
            <a:ext cx="1872208" cy="2599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Group 13"/>
          <p:cNvGrpSpPr>
            <a:grpSpLocks/>
          </p:cNvGrpSpPr>
          <p:nvPr/>
        </p:nvGrpSpPr>
        <p:grpSpPr bwMode="auto">
          <a:xfrm rot="5400000">
            <a:off x="5933765" y="3027080"/>
            <a:ext cx="5688633" cy="731838"/>
            <a:chOff x="2426" y="3859"/>
            <a:chExt cx="3334" cy="461"/>
          </a:xfrm>
        </p:grpSpPr>
        <p:pic>
          <p:nvPicPr>
            <p:cNvPr id="7" name="Picture 16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7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8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9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0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Group 13"/>
          <p:cNvGrpSpPr>
            <a:grpSpLocks/>
          </p:cNvGrpSpPr>
          <p:nvPr/>
        </p:nvGrpSpPr>
        <p:grpSpPr bwMode="auto">
          <a:xfrm rot="5400000">
            <a:off x="-2478398" y="3027077"/>
            <a:ext cx="5688633" cy="731838"/>
            <a:chOff x="2426" y="3859"/>
            <a:chExt cx="3334" cy="461"/>
          </a:xfrm>
        </p:grpSpPr>
        <p:pic>
          <p:nvPicPr>
            <p:cNvPr id="13" name="Picture 16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7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8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9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0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" name="Group 13"/>
          <p:cNvGrpSpPr>
            <a:grpSpLocks/>
          </p:cNvGrpSpPr>
          <p:nvPr/>
        </p:nvGrpSpPr>
        <p:grpSpPr bwMode="auto">
          <a:xfrm rot="10800000">
            <a:off x="0" y="6126162"/>
            <a:ext cx="9144000" cy="731838"/>
            <a:chOff x="0" y="3859"/>
            <a:chExt cx="5760" cy="461"/>
          </a:xfrm>
        </p:grpSpPr>
        <p:pic>
          <p:nvPicPr>
            <p:cNvPr id="19" name="Picture 14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15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16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17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18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19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0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6" name="Group 13"/>
          <p:cNvGrpSpPr>
            <a:grpSpLocks/>
          </p:cNvGrpSpPr>
          <p:nvPr/>
        </p:nvGrpSpPr>
        <p:grpSpPr bwMode="auto">
          <a:xfrm rot="10800000">
            <a:off x="0" y="0"/>
            <a:ext cx="9144000" cy="731838"/>
            <a:chOff x="0" y="3859"/>
            <a:chExt cx="5760" cy="461"/>
          </a:xfrm>
        </p:grpSpPr>
        <p:pic>
          <p:nvPicPr>
            <p:cNvPr id="27" name="Picture 14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15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16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17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8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19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20" descr="u08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098" name="Picture 2" descr="D:\орнамент\алфав\aa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980728"/>
            <a:ext cx="792088" cy="715926"/>
          </a:xfrm>
          <a:prstGeom prst="rect">
            <a:avLst/>
          </a:prstGeom>
          <a:noFill/>
        </p:spPr>
      </p:pic>
      <p:pic>
        <p:nvPicPr>
          <p:cNvPr id="4099" name="Picture 3" descr="D:\орнамент\алфав\e2a5358b349ctооо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9FFF9"/>
              </a:clrFrom>
              <a:clrTo>
                <a:srgbClr val="F9FF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1" y="986990"/>
            <a:ext cx="648071" cy="704425"/>
          </a:xfrm>
          <a:prstGeom prst="rect">
            <a:avLst/>
          </a:prstGeom>
          <a:noFill/>
        </p:spPr>
      </p:pic>
      <p:cxnSp>
        <p:nvCxnSpPr>
          <p:cNvPr id="37" name="Прямая соединительная линия 36"/>
          <p:cNvCxnSpPr/>
          <p:nvPr/>
        </p:nvCxnSpPr>
        <p:spPr>
          <a:xfrm>
            <a:off x="611560" y="5517232"/>
            <a:ext cx="58326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83568" y="4941168"/>
            <a:ext cx="59046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D:\орнамент\алфав\e2a5358b349ctррр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8" y="980728"/>
            <a:ext cx="792088" cy="748083"/>
          </a:xfrm>
          <a:prstGeom prst="rect">
            <a:avLst/>
          </a:prstGeom>
          <a:noFill/>
        </p:spPr>
      </p:pic>
      <p:pic>
        <p:nvPicPr>
          <p:cNvPr id="4101" name="Picture 5" descr="D:\орнамент\алфав\e2a5358b349ctд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980728"/>
            <a:ext cx="720080" cy="720080"/>
          </a:xfrm>
          <a:prstGeom prst="rect">
            <a:avLst/>
          </a:prstGeom>
          <a:noFill/>
        </p:spPr>
      </p:pic>
      <p:pic>
        <p:nvPicPr>
          <p:cNvPr id="4102" name="Picture 6" descr="D:\орнамент\алфав\e2a5358b349ctанг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982260"/>
            <a:ext cx="720080" cy="704759"/>
          </a:xfrm>
          <a:prstGeom prst="rect">
            <a:avLst/>
          </a:prstGeom>
          <a:noFill/>
        </p:spPr>
      </p:pic>
      <p:pic>
        <p:nvPicPr>
          <p:cNvPr id="42" name="Picture 4" descr="D:\орнамент\алфав\e2a5358b349ctррр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980728"/>
            <a:ext cx="792088" cy="748083"/>
          </a:xfrm>
          <a:prstGeom prst="rect">
            <a:avLst/>
          </a:prstGeom>
          <a:noFill/>
        </p:spPr>
      </p:pic>
      <p:pic>
        <p:nvPicPr>
          <p:cNvPr id="43" name="Picture 3" descr="D:\орнамент\алфав\e2a5358b349ctооо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FF4"/>
              </a:clrFrom>
              <a:clrTo>
                <a:srgbClr val="FCFF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980728"/>
            <a:ext cx="648071" cy="704425"/>
          </a:xfrm>
          <a:prstGeom prst="rect">
            <a:avLst/>
          </a:prstGeom>
          <a:noFill/>
        </p:spPr>
      </p:pic>
      <p:pic>
        <p:nvPicPr>
          <p:cNvPr id="44" name="Picture 5" descr="D:\орнамент\алфав\e2a5358b349ctд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 flipH="1">
            <a:off x="6012160" y="980728"/>
            <a:ext cx="720080" cy="720080"/>
          </a:xfrm>
          <a:prstGeom prst="rect">
            <a:avLst/>
          </a:prstGeom>
          <a:noFill/>
        </p:spPr>
      </p:pic>
      <p:pic>
        <p:nvPicPr>
          <p:cNvPr id="4103" name="Picture 7" descr="D:\орнамент\алфав\e2a5358b349ctчарь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EFB"/>
              </a:clrFrom>
              <a:clrTo>
                <a:srgbClr val="FFFE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288" y="980728"/>
            <a:ext cx="720080" cy="764167"/>
          </a:xfrm>
          <a:prstGeom prst="rect">
            <a:avLst/>
          </a:prstGeom>
          <a:noFill/>
        </p:spPr>
      </p:pic>
      <p:pic>
        <p:nvPicPr>
          <p:cNvPr id="46" name="Picture 6" descr="D:\орнамент\алфав\e2a5358b349ctанг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2276872"/>
            <a:ext cx="735734" cy="720080"/>
          </a:xfrm>
          <a:prstGeom prst="rect">
            <a:avLst/>
          </a:prstGeom>
          <a:noFill/>
        </p:spPr>
      </p:pic>
      <p:pic>
        <p:nvPicPr>
          <p:cNvPr id="4104" name="Picture 8" descr="D:\орнамент\алфав\e2a5358b349ctл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2293161"/>
            <a:ext cx="864096" cy="638102"/>
          </a:xfrm>
          <a:prstGeom prst="rect">
            <a:avLst/>
          </a:prstGeom>
          <a:noFill/>
        </p:spPr>
      </p:pic>
      <p:pic>
        <p:nvPicPr>
          <p:cNvPr id="4105" name="Picture 9" descr="D:\орнамент\алфав\e2a5358b349ctiu;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2276872"/>
            <a:ext cx="652436" cy="936104"/>
          </a:xfrm>
          <a:prstGeom prst="rect">
            <a:avLst/>
          </a:prstGeom>
          <a:noFill/>
        </p:spPr>
      </p:pic>
      <p:pic>
        <p:nvPicPr>
          <p:cNvPr id="4106" name="Picture 10" descr="D:\орнамент\алфав\e2a5358b349ct56ш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2276872"/>
            <a:ext cx="702993" cy="864096"/>
          </a:xfrm>
          <a:prstGeom prst="rect">
            <a:avLst/>
          </a:prstGeom>
          <a:noFill/>
        </p:spPr>
      </p:pic>
      <p:pic>
        <p:nvPicPr>
          <p:cNvPr id="4107" name="Picture 11" descr="D:\орнамент\алфав\e2a5358b349ct68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984" y="2282851"/>
            <a:ext cx="1008112" cy="752323"/>
          </a:xfrm>
          <a:prstGeom prst="rect">
            <a:avLst/>
          </a:prstGeom>
          <a:noFill/>
        </p:spPr>
      </p:pic>
      <p:pic>
        <p:nvPicPr>
          <p:cNvPr id="4108" name="Picture 12" descr="D:\орнамент\алфав\e2a5358b349ct67ш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92320" y="2315250"/>
            <a:ext cx="695904" cy="681702"/>
          </a:xfrm>
          <a:prstGeom prst="rect">
            <a:avLst/>
          </a:prstGeom>
          <a:noFill/>
        </p:spPr>
      </p:pic>
      <p:pic>
        <p:nvPicPr>
          <p:cNvPr id="52" name="Picture 5" descr="D:\орнамент\алфав\e2a5358b349ctд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 flipH="1">
            <a:off x="899592" y="3717032"/>
            <a:ext cx="792088" cy="792088"/>
          </a:xfrm>
          <a:prstGeom prst="rect">
            <a:avLst/>
          </a:prstGeom>
          <a:noFill/>
        </p:spPr>
      </p:pic>
      <p:pic>
        <p:nvPicPr>
          <p:cNvPr id="4109" name="Picture 13" descr="D:\орнамент\алфав\цу546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92311" y="3717032"/>
            <a:ext cx="769831" cy="864096"/>
          </a:xfrm>
          <a:prstGeom prst="rect">
            <a:avLst/>
          </a:prstGeom>
          <a:noFill/>
        </p:spPr>
      </p:pic>
      <p:pic>
        <p:nvPicPr>
          <p:cNvPr id="54" name="Picture 9" descr="D:\орнамент\алфав\e2a5358b349ctiu;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3717032"/>
            <a:ext cx="724444" cy="1039420"/>
          </a:xfrm>
          <a:prstGeom prst="rect">
            <a:avLst/>
          </a:prstGeom>
          <a:noFill/>
        </p:spPr>
      </p:pic>
      <p:pic>
        <p:nvPicPr>
          <p:cNvPr id="55" name="Picture 13" descr="D:\орнамент\алфав\цу546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96367" y="3717032"/>
            <a:ext cx="769831" cy="864096"/>
          </a:xfrm>
          <a:prstGeom prst="rect">
            <a:avLst/>
          </a:prstGeom>
          <a:noFill/>
        </p:spPr>
      </p:pic>
      <p:pic>
        <p:nvPicPr>
          <p:cNvPr id="56" name="Picture 6" descr="D:\орнамент\алфав\e2a5358b349ctанг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3732352"/>
            <a:ext cx="720080" cy="704759"/>
          </a:xfrm>
          <a:prstGeom prst="rect">
            <a:avLst/>
          </a:prstGeom>
          <a:noFill/>
        </p:spPr>
      </p:pic>
      <p:pic>
        <p:nvPicPr>
          <p:cNvPr id="4110" name="Picture 14" descr="D:\орнамент\алфав\e2a5358b349ct45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3645024"/>
            <a:ext cx="866813" cy="835293"/>
          </a:xfrm>
          <a:prstGeom prst="rect">
            <a:avLst/>
          </a:prstGeom>
          <a:noFill/>
        </p:spPr>
      </p:pic>
      <p:pic>
        <p:nvPicPr>
          <p:cNvPr id="4111" name="Picture 15" descr="D:\орнамент\алфав\e2a5358b349ctц54н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3717032"/>
            <a:ext cx="762198" cy="792088"/>
          </a:xfrm>
          <a:prstGeom prst="rect">
            <a:avLst/>
          </a:prstGeom>
          <a:noFill/>
        </p:spPr>
      </p:pic>
      <p:pic>
        <p:nvPicPr>
          <p:cNvPr id="65" name="Picture 6" descr="D:\орнамент\алфав\e2a5358b349ctанг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4869160"/>
            <a:ext cx="720080" cy="704759"/>
          </a:xfrm>
          <a:prstGeom prst="rect">
            <a:avLst/>
          </a:prstGeom>
          <a:noFill/>
        </p:spPr>
      </p:pic>
      <p:pic>
        <p:nvPicPr>
          <p:cNvPr id="66" name="Picture 3" descr="D:\орнамент\алфав\e2a5358b349ctооо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9FFF9"/>
              </a:clrFrom>
              <a:clrTo>
                <a:srgbClr val="F9FF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4869160"/>
            <a:ext cx="648071" cy="704425"/>
          </a:xfrm>
          <a:prstGeom prst="rect">
            <a:avLst/>
          </a:prstGeom>
          <a:noFill/>
        </p:spPr>
      </p:pic>
      <p:pic>
        <p:nvPicPr>
          <p:cNvPr id="67" name="Picture 8" descr="D:\орнамент\алфав\e2a5358b349ctл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4869160"/>
            <a:ext cx="1008112" cy="744452"/>
          </a:xfrm>
          <a:prstGeom prst="rect">
            <a:avLst/>
          </a:prstGeom>
          <a:noFill/>
        </p:spPr>
      </p:pic>
      <p:pic>
        <p:nvPicPr>
          <p:cNvPr id="4112" name="Picture 16" descr="D:\орнамент\алфав\e2a5358b349ct49б.jpg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DEC"/>
              </a:clrFrom>
              <a:clrTo>
                <a:srgbClr val="FFFDE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4869160"/>
            <a:ext cx="762268" cy="803847"/>
          </a:xfrm>
          <a:prstGeom prst="rect">
            <a:avLst/>
          </a:prstGeom>
          <a:noFill/>
        </p:spPr>
      </p:pic>
      <p:pic>
        <p:nvPicPr>
          <p:cNvPr id="69" name="Picture 3" descr="D:\орнамент\алфав\e2a5358b349ctооо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9FFF9"/>
              </a:clrFrom>
              <a:clrTo>
                <a:srgbClr val="F9FF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4869160"/>
            <a:ext cx="648071" cy="704425"/>
          </a:xfrm>
          <a:prstGeom prst="rect">
            <a:avLst/>
          </a:prstGeom>
          <a:noFill/>
        </p:spPr>
      </p:pic>
      <p:pic>
        <p:nvPicPr>
          <p:cNvPr id="70" name="Picture 10" descr="D:\орнамент\алфав\e2a5358b349ct56ш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4869160"/>
            <a:ext cx="702993" cy="864096"/>
          </a:xfrm>
          <a:prstGeom prst="rect">
            <a:avLst/>
          </a:prstGeom>
          <a:noFill/>
        </p:spPr>
      </p:pic>
      <p:pic>
        <p:nvPicPr>
          <p:cNvPr id="71" name="Picture 14" descr="D:\орнамент\алфав\e2a5358b349ct45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4797152"/>
            <a:ext cx="866813" cy="835293"/>
          </a:xfrm>
          <a:prstGeom prst="rect">
            <a:avLst/>
          </a:prstGeom>
          <a:noFill/>
        </p:spPr>
      </p:pic>
      <p:pic>
        <p:nvPicPr>
          <p:cNvPr id="4113" name="Picture 17" descr="D:\орнамент\алфав\e2a5358b349ct9б.jpg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8FAEC"/>
              </a:clrFrom>
              <a:clrTo>
                <a:srgbClr val="F8FAE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4880523"/>
            <a:ext cx="648072" cy="661861"/>
          </a:xfrm>
          <a:prstGeom prst="rect">
            <a:avLst/>
          </a:prstGeom>
          <a:noFill/>
        </p:spPr>
      </p:pic>
      <p:pic>
        <p:nvPicPr>
          <p:cNvPr id="73" name="Picture 3" descr="D:\орнамент\алфав\e2a5358b349ctооо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9FFF9"/>
              </a:clrFrom>
              <a:clrTo>
                <a:srgbClr val="F9FF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4869160"/>
            <a:ext cx="648071" cy="704425"/>
          </a:xfrm>
          <a:prstGeom prst="rect">
            <a:avLst/>
          </a:prstGeom>
          <a:noFill/>
        </p:spPr>
      </p:pic>
      <p:pic>
        <p:nvPicPr>
          <p:cNvPr id="74" name="Picture 3" descr="D:\орнамент\алфав\e2a5358b349ctооо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9FFF9"/>
              </a:clrFrom>
              <a:clrTo>
                <a:srgbClr val="F9FF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4869160"/>
            <a:ext cx="648071" cy="704425"/>
          </a:xfrm>
          <a:prstGeom prst="rect">
            <a:avLst/>
          </a:prstGeom>
          <a:noFill/>
        </p:spPr>
      </p:pic>
      <p:pic>
        <p:nvPicPr>
          <p:cNvPr id="75" name="Picture 5" descr="D:\орнамент\алфав\e2a5358b349ctд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 flipH="1">
            <a:off x="5364088" y="4869160"/>
            <a:ext cx="720080" cy="720080"/>
          </a:xfrm>
          <a:prstGeom prst="rect">
            <a:avLst/>
          </a:prstGeom>
          <a:noFill/>
        </p:spPr>
      </p:pic>
      <p:pic>
        <p:nvPicPr>
          <p:cNvPr id="76" name="Picture 7" descr="D:\орнамент\алфав\e2a5358b349ctчарь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EFB"/>
              </a:clrFrom>
              <a:clrTo>
                <a:srgbClr val="FFFE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4869160"/>
            <a:ext cx="720080" cy="7641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 rot="10800000">
            <a:off x="0" y="0"/>
            <a:ext cx="9144000" cy="731838"/>
            <a:chOff x="0" y="3859"/>
            <a:chExt cx="5760" cy="461"/>
          </a:xfrm>
        </p:grpSpPr>
        <p:pic>
          <p:nvPicPr>
            <p:cNvPr id="14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3"/>
          <p:cNvGrpSpPr>
            <a:grpSpLocks/>
          </p:cNvGrpSpPr>
          <p:nvPr/>
        </p:nvGrpSpPr>
        <p:grpSpPr bwMode="auto">
          <a:xfrm rot="10800000">
            <a:off x="0" y="6126162"/>
            <a:ext cx="9144000" cy="731838"/>
            <a:chOff x="0" y="3859"/>
            <a:chExt cx="5760" cy="461"/>
          </a:xfrm>
        </p:grpSpPr>
        <p:pic>
          <p:nvPicPr>
            <p:cNvPr id="6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3"/>
          <p:cNvGrpSpPr>
            <a:grpSpLocks/>
          </p:cNvGrpSpPr>
          <p:nvPr/>
        </p:nvGrpSpPr>
        <p:grpSpPr bwMode="auto">
          <a:xfrm rot="5400000">
            <a:off x="5933765" y="3027080"/>
            <a:ext cx="5688633" cy="731838"/>
            <a:chOff x="2426" y="3859"/>
            <a:chExt cx="3334" cy="461"/>
          </a:xfrm>
        </p:grpSpPr>
        <p:pic>
          <p:nvPicPr>
            <p:cNvPr id="24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13"/>
          <p:cNvGrpSpPr>
            <a:grpSpLocks/>
          </p:cNvGrpSpPr>
          <p:nvPr/>
        </p:nvGrpSpPr>
        <p:grpSpPr bwMode="auto">
          <a:xfrm rot="5400000">
            <a:off x="-2478398" y="3027077"/>
            <a:ext cx="5688633" cy="731838"/>
            <a:chOff x="2426" y="3859"/>
            <a:chExt cx="3334" cy="461"/>
          </a:xfrm>
        </p:grpSpPr>
        <p:pic>
          <p:nvPicPr>
            <p:cNvPr id="30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268760"/>
            <a:ext cx="323527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Прямоугольник 38"/>
          <p:cNvSpPr/>
          <p:nvPr/>
        </p:nvSpPr>
        <p:spPr>
          <a:xfrm>
            <a:off x="4067944" y="1844824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Анатолий Константинович </a:t>
            </a:r>
            <a:r>
              <a:rPr lang="ru-RU" sz="44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Лядов</a:t>
            </a:r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(1855-1914)</a:t>
            </a:r>
            <a:endParaRPr lang="ru-RU" sz="4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 rot="10800000">
            <a:off x="0" y="0"/>
            <a:ext cx="9144000" cy="731838"/>
            <a:chOff x="0" y="3859"/>
            <a:chExt cx="5760" cy="461"/>
          </a:xfrm>
        </p:grpSpPr>
        <p:pic>
          <p:nvPicPr>
            <p:cNvPr id="14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3"/>
          <p:cNvGrpSpPr>
            <a:grpSpLocks/>
          </p:cNvGrpSpPr>
          <p:nvPr/>
        </p:nvGrpSpPr>
        <p:grpSpPr bwMode="auto">
          <a:xfrm rot="10800000">
            <a:off x="0" y="6126162"/>
            <a:ext cx="9144000" cy="731838"/>
            <a:chOff x="0" y="3859"/>
            <a:chExt cx="5760" cy="461"/>
          </a:xfrm>
        </p:grpSpPr>
        <p:pic>
          <p:nvPicPr>
            <p:cNvPr id="6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3"/>
          <p:cNvGrpSpPr>
            <a:grpSpLocks/>
          </p:cNvGrpSpPr>
          <p:nvPr/>
        </p:nvGrpSpPr>
        <p:grpSpPr bwMode="auto">
          <a:xfrm rot="5400000">
            <a:off x="5933765" y="3027080"/>
            <a:ext cx="5688633" cy="731838"/>
            <a:chOff x="2426" y="3859"/>
            <a:chExt cx="3334" cy="461"/>
          </a:xfrm>
        </p:grpSpPr>
        <p:pic>
          <p:nvPicPr>
            <p:cNvPr id="24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3"/>
          <p:cNvGrpSpPr>
            <a:grpSpLocks/>
          </p:cNvGrpSpPr>
          <p:nvPr/>
        </p:nvGrpSpPr>
        <p:grpSpPr bwMode="auto">
          <a:xfrm rot="5400000">
            <a:off x="-2478398" y="3027077"/>
            <a:ext cx="5688633" cy="731838"/>
            <a:chOff x="2426" y="3859"/>
            <a:chExt cx="3334" cy="461"/>
          </a:xfrm>
        </p:grpSpPr>
        <p:pic>
          <p:nvPicPr>
            <p:cNvPr id="30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9" name="Прямоугольник 38"/>
          <p:cNvSpPr/>
          <p:nvPr/>
        </p:nvSpPr>
        <p:spPr>
          <a:xfrm>
            <a:off x="1115616" y="1052736"/>
            <a:ext cx="691276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Симфоническая картина «Кикимора»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1844824"/>
            <a:ext cx="2848148" cy="417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187624" y="2708920"/>
            <a:ext cx="2952328" cy="3281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 rot="10800000">
            <a:off x="0" y="0"/>
            <a:ext cx="9144000" cy="731838"/>
            <a:chOff x="0" y="3859"/>
            <a:chExt cx="5760" cy="461"/>
          </a:xfrm>
        </p:grpSpPr>
        <p:pic>
          <p:nvPicPr>
            <p:cNvPr id="14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3"/>
          <p:cNvGrpSpPr>
            <a:grpSpLocks/>
          </p:cNvGrpSpPr>
          <p:nvPr/>
        </p:nvGrpSpPr>
        <p:grpSpPr bwMode="auto">
          <a:xfrm rot="10800000">
            <a:off x="0" y="6126162"/>
            <a:ext cx="9144000" cy="731838"/>
            <a:chOff x="0" y="3859"/>
            <a:chExt cx="5760" cy="461"/>
          </a:xfrm>
        </p:grpSpPr>
        <p:pic>
          <p:nvPicPr>
            <p:cNvPr id="6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3"/>
          <p:cNvGrpSpPr>
            <a:grpSpLocks/>
          </p:cNvGrpSpPr>
          <p:nvPr/>
        </p:nvGrpSpPr>
        <p:grpSpPr bwMode="auto">
          <a:xfrm rot="5400000">
            <a:off x="5933765" y="3027080"/>
            <a:ext cx="5688633" cy="731838"/>
            <a:chOff x="2426" y="3859"/>
            <a:chExt cx="3334" cy="461"/>
          </a:xfrm>
        </p:grpSpPr>
        <p:pic>
          <p:nvPicPr>
            <p:cNvPr id="24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3"/>
          <p:cNvGrpSpPr>
            <a:grpSpLocks/>
          </p:cNvGrpSpPr>
          <p:nvPr/>
        </p:nvGrpSpPr>
        <p:grpSpPr bwMode="auto">
          <a:xfrm rot="5400000">
            <a:off x="-2478398" y="3027077"/>
            <a:ext cx="5688633" cy="731838"/>
            <a:chOff x="2426" y="3859"/>
            <a:chExt cx="3334" cy="461"/>
          </a:xfrm>
        </p:grpSpPr>
        <p:pic>
          <p:nvPicPr>
            <p:cNvPr id="30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364088" y="2924944"/>
            <a:ext cx="3000375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Прямоугольник 38"/>
          <p:cNvSpPr/>
          <p:nvPr/>
        </p:nvSpPr>
        <p:spPr>
          <a:xfrm>
            <a:off x="827584" y="1124744"/>
            <a:ext cx="75963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Симфоническая картина -  одночастное программное произведение для                         симфонического </a:t>
            </a:r>
          </a:p>
          <a:p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оркестра.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7704" y="1124744"/>
            <a:ext cx="5688632" cy="4392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 rot="10800000">
            <a:off x="0" y="0"/>
            <a:ext cx="9144000" cy="731838"/>
            <a:chOff x="0" y="3859"/>
            <a:chExt cx="5760" cy="461"/>
          </a:xfrm>
        </p:grpSpPr>
        <p:pic>
          <p:nvPicPr>
            <p:cNvPr id="14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3"/>
          <p:cNvGrpSpPr>
            <a:grpSpLocks/>
          </p:cNvGrpSpPr>
          <p:nvPr/>
        </p:nvGrpSpPr>
        <p:grpSpPr bwMode="auto">
          <a:xfrm rot="10800000">
            <a:off x="0" y="6126162"/>
            <a:ext cx="9144000" cy="731838"/>
            <a:chOff x="0" y="3859"/>
            <a:chExt cx="5760" cy="461"/>
          </a:xfrm>
        </p:grpSpPr>
        <p:pic>
          <p:nvPicPr>
            <p:cNvPr id="6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13"/>
          <p:cNvGrpSpPr>
            <a:grpSpLocks/>
          </p:cNvGrpSpPr>
          <p:nvPr/>
        </p:nvGrpSpPr>
        <p:grpSpPr bwMode="auto">
          <a:xfrm rot="5400000">
            <a:off x="5933765" y="3027080"/>
            <a:ext cx="5688633" cy="731838"/>
            <a:chOff x="2426" y="3859"/>
            <a:chExt cx="3334" cy="461"/>
          </a:xfrm>
        </p:grpSpPr>
        <p:pic>
          <p:nvPicPr>
            <p:cNvPr id="24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Group 13"/>
          <p:cNvGrpSpPr>
            <a:grpSpLocks/>
          </p:cNvGrpSpPr>
          <p:nvPr/>
        </p:nvGrpSpPr>
        <p:grpSpPr bwMode="auto">
          <a:xfrm rot="5400000">
            <a:off x="-2478398" y="3027077"/>
            <a:ext cx="5688633" cy="731838"/>
            <a:chOff x="2426" y="3859"/>
            <a:chExt cx="3334" cy="461"/>
          </a:xfrm>
        </p:grpSpPr>
        <p:pic>
          <p:nvPicPr>
            <p:cNvPr id="30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124744"/>
            <a:ext cx="2625080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/>
          <p:cNvSpPr txBox="1"/>
          <p:nvPr/>
        </p:nvSpPr>
        <p:spPr>
          <a:xfrm>
            <a:off x="3347864" y="764704"/>
            <a:ext cx="511256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Живет, растет Кикимора у кудесника </a:t>
            </a:r>
            <a:r>
              <a:rPr lang="ru-RU" sz="2000" i="1" dirty="0" smtClean="0">
                <a:solidFill>
                  <a:srgbClr val="FF0000"/>
                </a:solidFill>
              </a:rPr>
              <a:t>в</a:t>
            </a:r>
            <a:r>
              <a:rPr lang="ru-RU" sz="2000" i="1" dirty="0" smtClean="0"/>
              <a:t> </a:t>
            </a:r>
            <a:r>
              <a:rPr lang="ru-RU" sz="2000" i="1" dirty="0" smtClean="0">
                <a:solidFill>
                  <a:srgbClr val="FF0000"/>
                </a:solidFill>
              </a:rPr>
              <a:t>каменных горах</a:t>
            </a:r>
            <a:r>
              <a:rPr lang="ru-RU" sz="2000" i="1" dirty="0" smtClean="0"/>
              <a:t>. От утра до вечера тешит Кикимору </a:t>
            </a:r>
            <a:r>
              <a:rPr lang="ru-RU" sz="2000" i="1" dirty="0" err="1" smtClean="0">
                <a:solidFill>
                  <a:srgbClr val="FF0000"/>
                </a:solidFill>
              </a:rPr>
              <a:t>Кот-баюн</a:t>
            </a:r>
            <a:r>
              <a:rPr lang="ru-RU" sz="2000" i="1" dirty="0" smtClean="0"/>
              <a:t> — говорит сказки заморские. Со вечера до бела света качают Кикимору во </a:t>
            </a:r>
            <a:r>
              <a:rPr lang="ru-RU" sz="2000" i="1" dirty="0" err="1" smtClean="0">
                <a:solidFill>
                  <a:srgbClr val="FF0000"/>
                </a:solidFill>
              </a:rPr>
              <a:t>хрустальчатой</a:t>
            </a:r>
            <a:r>
              <a:rPr lang="ru-RU" sz="2000" i="1" dirty="0" smtClean="0">
                <a:solidFill>
                  <a:srgbClr val="FF0000"/>
                </a:solidFill>
              </a:rPr>
              <a:t> колыбельке. </a:t>
            </a:r>
            <a:r>
              <a:rPr lang="ru-RU" sz="2000" i="1" dirty="0" smtClean="0"/>
              <a:t>Ровно через семь лет вырастает Кикимора. </a:t>
            </a:r>
            <a:r>
              <a:rPr lang="ru-RU" sz="2000" i="1" dirty="0" err="1" smtClean="0"/>
              <a:t>Тонешенька</a:t>
            </a:r>
            <a:r>
              <a:rPr lang="ru-RU" sz="2000" i="1" dirty="0" smtClean="0"/>
              <a:t>, чернешенька та Кикимора, а голова-то у ней </a:t>
            </a:r>
            <a:r>
              <a:rPr lang="ru-RU" sz="2000" i="1" dirty="0" err="1" smtClean="0"/>
              <a:t>малым-малешенька</a:t>
            </a:r>
            <a:r>
              <a:rPr lang="ru-RU" sz="2000" i="1" dirty="0" smtClean="0"/>
              <a:t>, со наперсточек, а туловище не </a:t>
            </a:r>
            <a:r>
              <a:rPr lang="ru-RU" sz="2000" i="1" dirty="0" err="1" smtClean="0"/>
              <a:t>спознать</a:t>
            </a:r>
            <a:r>
              <a:rPr lang="ru-RU" sz="2000" i="1" dirty="0" smtClean="0"/>
              <a:t> с соломиной. Стучит, гремит Кикимора с утра до вечера; свистит, шипит Кикимора со вечера до полуночи; со полуночи до бела света прядет кудель </a:t>
            </a:r>
            <a:r>
              <a:rPr lang="ru-RU" sz="2000" i="1" dirty="0" err="1" smtClean="0"/>
              <a:t>конопельную</a:t>
            </a:r>
            <a:r>
              <a:rPr lang="ru-RU" sz="2000" i="1" dirty="0" smtClean="0"/>
              <a:t>, сучит пряжу пеньковую, снует основу шелковую. Зло на уме держит Кикимора на весь люд честной (Сахаров И. П. Сказания русского народа).</a:t>
            </a:r>
            <a:endParaRPr lang="ru-RU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 rot="10800000">
            <a:off x="0" y="0"/>
            <a:ext cx="9144000" cy="731838"/>
            <a:chOff x="0" y="3859"/>
            <a:chExt cx="5760" cy="461"/>
          </a:xfrm>
        </p:grpSpPr>
        <p:pic>
          <p:nvPicPr>
            <p:cNvPr id="14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3"/>
          <p:cNvGrpSpPr>
            <a:grpSpLocks/>
          </p:cNvGrpSpPr>
          <p:nvPr/>
        </p:nvGrpSpPr>
        <p:grpSpPr bwMode="auto">
          <a:xfrm rot="10800000">
            <a:off x="0" y="6126162"/>
            <a:ext cx="9144000" cy="731838"/>
            <a:chOff x="0" y="3859"/>
            <a:chExt cx="5760" cy="461"/>
          </a:xfrm>
        </p:grpSpPr>
        <p:pic>
          <p:nvPicPr>
            <p:cNvPr id="6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3"/>
          <p:cNvGrpSpPr>
            <a:grpSpLocks/>
          </p:cNvGrpSpPr>
          <p:nvPr/>
        </p:nvGrpSpPr>
        <p:grpSpPr bwMode="auto">
          <a:xfrm rot="5400000">
            <a:off x="5933765" y="3027080"/>
            <a:ext cx="5688633" cy="731838"/>
            <a:chOff x="2426" y="3859"/>
            <a:chExt cx="3334" cy="461"/>
          </a:xfrm>
        </p:grpSpPr>
        <p:pic>
          <p:nvPicPr>
            <p:cNvPr id="24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3"/>
          <p:cNvGrpSpPr>
            <a:grpSpLocks/>
          </p:cNvGrpSpPr>
          <p:nvPr/>
        </p:nvGrpSpPr>
        <p:grpSpPr bwMode="auto">
          <a:xfrm rot="5400000">
            <a:off x="-2478398" y="3027077"/>
            <a:ext cx="5688633" cy="731838"/>
            <a:chOff x="2426" y="3859"/>
            <a:chExt cx="3334" cy="461"/>
          </a:xfrm>
        </p:grpSpPr>
        <p:pic>
          <p:nvPicPr>
            <p:cNvPr id="30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5" name="Picture 2" descr="D:\орнамент\музыка\нотки-лоотипы\rytmik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73209">
            <a:off x="873244" y="1006872"/>
            <a:ext cx="2364443" cy="1244288"/>
          </a:xfrm>
          <a:prstGeom prst="rect">
            <a:avLst/>
          </a:prstGeom>
          <a:noFill/>
        </p:spPr>
      </p:pic>
      <p:sp>
        <p:nvSpPr>
          <p:cNvPr id="38" name="Rectangle 2"/>
          <p:cNvSpPr txBox="1">
            <a:spLocks noChangeArrowheads="1"/>
          </p:cNvSpPr>
          <p:nvPr/>
        </p:nvSpPr>
        <p:spPr>
          <a:xfrm>
            <a:off x="2483768" y="980728"/>
            <a:ext cx="6192688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j-ea"/>
                <a:cs typeface="+mj-cs"/>
              </a:rPr>
              <a:t>Лейтмотив - </a:t>
            </a:r>
            <a:endParaRPr kumimoji="0" lang="ru-RU" sz="6600" b="1" i="0" u="none" strike="noStrike" kern="1200" cap="none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40" name="Rectangle 3"/>
          <p:cNvSpPr txBox="1">
            <a:spLocks noChangeArrowheads="1"/>
          </p:cNvSpPr>
          <p:nvPr/>
        </p:nvSpPr>
        <p:spPr>
          <a:xfrm>
            <a:off x="755576" y="2636912"/>
            <a:ext cx="7848872" cy="339447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переводе с немецкого означает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“</a:t>
            </a:r>
            <a:r>
              <a:rPr kumimoji="0" lang="ru-RU" sz="3200" b="1" i="1" u="none" strike="noStrike" kern="120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ведущий мотив</a:t>
            </a:r>
            <a:r>
              <a:rPr kumimoji="0" lang="ru-RU" sz="3200" b="1" i="0" u="none" strike="noStrike" kern="120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”.</a:t>
            </a:r>
            <a:endParaRPr kumimoji="0" lang="ru-RU" sz="3200" b="0" i="0" u="none" strike="noStrike" kern="1200" cap="none" spc="0" normalizeH="0" baseline="0" noProof="0" dirty="0" smtClean="0">
              <a:ln>
                <a:solidFill>
                  <a:srgbClr val="C00000"/>
                </a:solidFill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Это яркая мелодия или целая тема, применяемая для характеристики героя, явления или идеи.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3"/>
          <p:cNvGrpSpPr>
            <a:grpSpLocks/>
          </p:cNvGrpSpPr>
          <p:nvPr/>
        </p:nvGrpSpPr>
        <p:grpSpPr bwMode="auto">
          <a:xfrm rot="10800000">
            <a:off x="0" y="0"/>
            <a:ext cx="9144000" cy="731838"/>
            <a:chOff x="0" y="3859"/>
            <a:chExt cx="5760" cy="461"/>
          </a:xfrm>
        </p:grpSpPr>
        <p:pic>
          <p:nvPicPr>
            <p:cNvPr id="14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3"/>
          <p:cNvGrpSpPr>
            <a:grpSpLocks/>
          </p:cNvGrpSpPr>
          <p:nvPr/>
        </p:nvGrpSpPr>
        <p:grpSpPr bwMode="auto">
          <a:xfrm rot="10800000">
            <a:off x="0" y="6126162"/>
            <a:ext cx="9144000" cy="731838"/>
            <a:chOff x="0" y="3859"/>
            <a:chExt cx="5760" cy="461"/>
          </a:xfrm>
        </p:grpSpPr>
        <p:pic>
          <p:nvPicPr>
            <p:cNvPr id="6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Group 13"/>
          <p:cNvGrpSpPr>
            <a:grpSpLocks/>
          </p:cNvGrpSpPr>
          <p:nvPr/>
        </p:nvGrpSpPr>
        <p:grpSpPr bwMode="auto">
          <a:xfrm rot="5400000">
            <a:off x="5933765" y="3027080"/>
            <a:ext cx="5688633" cy="731838"/>
            <a:chOff x="2426" y="3859"/>
            <a:chExt cx="3334" cy="461"/>
          </a:xfrm>
        </p:grpSpPr>
        <p:pic>
          <p:nvPicPr>
            <p:cNvPr id="24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9" name="Group 13"/>
          <p:cNvGrpSpPr>
            <a:grpSpLocks/>
          </p:cNvGrpSpPr>
          <p:nvPr/>
        </p:nvGrpSpPr>
        <p:grpSpPr bwMode="auto">
          <a:xfrm rot="5400000">
            <a:off x="-2478398" y="3027077"/>
            <a:ext cx="5688633" cy="731838"/>
            <a:chOff x="2426" y="3859"/>
            <a:chExt cx="3334" cy="461"/>
          </a:xfrm>
        </p:grpSpPr>
        <p:pic>
          <p:nvPicPr>
            <p:cNvPr id="30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3" cstate="print"/>
          <a:srcRect b="50874"/>
          <a:stretch>
            <a:fillRect/>
          </a:stretch>
        </p:blipFill>
        <p:spPr bwMode="auto">
          <a:xfrm>
            <a:off x="1043608" y="2204864"/>
            <a:ext cx="708977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35"/>
          <p:cNvSpPr txBox="1"/>
          <p:nvPr/>
        </p:nvSpPr>
        <p:spPr>
          <a:xfrm>
            <a:off x="2771800" y="908720"/>
            <a:ext cx="54726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/>
              <a:t>«У кудесника во каменных </a:t>
            </a:r>
          </a:p>
          <a:p>
            <a:r>
              <a:rPr lang="ru-RU" sz="3600" i="1" dirty="0" smtClean="0"/>
              <a:t>горах»</a:t>
            </a:r>
            <a:endParaRPr lang="ru-RU" sz="3600" i="1" dirty="0"/>
          </a:p>
        </p:txBody>
      </p:sp>
      <p:sp>
        <p:nvSpPr>
          <p:cNvPr id="37" name="TextBox 36"/>
          <p:cNvSpPr txBox="1"/>
          <p:nvPr/>
        </p:nvSpPr>
        <p:spPr>
          <a:xfrm>
            <a:off x="827584" y="4653136"/>
            <a:ext cx="7632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Сумрачная начальная фраза струнных басов и «ползучее» хроматическое движение зловеще звучащих тембров низких кларнетов, бас - кларнета и фаготов воссоздают сказочную обстановку действия</a:t>
            </a:r>
            <a:endParaRPr lang="ru-RU" sz="2000" i="1" dirty="0"/>
          </a:p>
        </p:txBody>
      </p:sp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43608" y="692696"/>
            <a:ext cx="1769803" cy="141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 rot="10800000">
            <a:off x="0" y="0"/>
            <a:ext cx="9144000" cy="731838"/>
            <a:chOff x="0" y="3859"/>
            <a:chExt cx="5760" cy="461"/>
          </a:xfrm>
        </p:grpSpPr>
        <p:pic>
          <p:nvPicPr>
            <p:cNvPr id="14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3"/>
          <p:cNvGrpSpPr>
            <a:grpSpLocks/>
          </p:cNvGrpSpPr>
          <p:nvPr/>
        </p:nvGrpSpPr>
        <p:grpSpPr bwMode="auto">
          <a:xfrm rot="10800000">
            <a:off x="0" y="6126162"/>
            <a:ext cx="9144000" cy="731838"/>
            <a:chOff x="0" y="3859"/>
            <a:chExt cx="5760" cy="461"/>
          </a:xfrm>
        </p:grpSpPr>
        <p:pic>
          <p:nvPicPr>
            <p:cNvPr id="6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3"/>
          <p:cNvGrpSpPr>
            <a:grpSpLocks/>
          </p:cNvGrpSpPr>
          <p:nvPr/>
        </p:nvGrpSpPr>
        <p:grpSpPr bwMode="auto">
          <a:xfrm rot="5400000">
            <a:off x="5933765" y="3027080"/>
            <a:ext cx="5688633" cy="731838"/>
            <a:chOff x="2426" y="3859"/>
            <a:chExt cx="3334" cy="461"/>
          </a:xfrm>
        </p:grpSpPr>
        <p:pic>
          <p:nvPicPr>
            <p:cNvPr id="24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13"/>
          <p:cNvGrpSpPr>
            <a:grpSpLocks/>
          </p:cNvGrpSpPr>
          <p:nvPr/>
        </p:nvGrpSpPr>
        <p:grpSpPr bwMode="auto">
          <a:xfrm rot="5400000">
            <a:off x="-2478398" y="3027077"/>
            <a:ext cx="5688633" cy="731838"/>
            <a:chOff x="2426" y="3859"/>
            <a:chExt cx="3334" cy="461"/>
          </a:xfrm>
        </p:grpSpPr>
        <p:pic>
          <p:nvPicPr>
            <p:cNvPr id="30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t="51855" b="29041"/>
          <a:stretch>
            <a:fillRect/>
          </a:stretch>
        </p:blipFill>
        <p:spPr bwMode="auto">
          <a:xfrm>
            <a:off x="899592" y="2348880"/>
            <a:ext cx="773430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/>
          <p:cNvSpPr txBox="1"/>
          <p:nvPr/>
        </p:nvSpPr>
        <p:spPr>
          <a:xfrm>
            <a:off x="971600" y="3789040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На мягко колышущемся фоне </a:t>
            </a:r>
            <a:r>
              <a:rPr lang="ru-RU" sz="2400" i="1" dirty="0" err="1" smtClean="0"/>
              <a:t>засурдиненных</a:t>
            </a:r>
            <a:r>
              <a:rPr lang="ru-RU" sz="2400" i="1" dirty="0" smtClean="0"/>
              <a:t> струнных английский рожок поет тему колыбельной </a:t>
            </a:r>
            <a:endParaRPr lang="ru-RU" sz="2400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1691680" y="1124744"/>
            <a:ext cx="6120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 smtClean="0"/>
              <a:t>Колыбельная</a:t>
            </a:r>
            <a:endParaRPr lang="ru-RU" sz="44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869160"/>
            <a:ext cx="520825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37"/>
          <p:cNvSpPr txBox="1"/>
          <p:nvPr/>
        </p:nvSpPr>
        <p:spPr>
          <a:xfrm>
            <a:off x="1547664" y="5661248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rgbClr val="FF0000"/>
                </a:solidFill>
              </a:rPr>
              <a:t>Английский рожок</a:t>
            </a:r>
            <a:endParaRPr lang="ru-RU" sz="1600" i="1" dirty="0">
              <a:solidFill>
                <a:srgbClr val="FF0000"/>
              </a:solidFill>
            </a:endParaRPr>
          </a:p>
        </p:txBody>
      </p:sp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115616" y="764704"/>
            <a:ext cx="1769803" cy="141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 rot="10800000">
            <a:off x="0" y="0"/>
            <a:ext cx="9144000" cy="731838"/>
            <a:chOff x="0" y="3859"/>
            <a:chExt cx="5760" cy="461"/>
          </a:xfrm>
        </p:grpSpPr>
        <p:pic>
          <p:nvPicPr>
            <p:cNvPr id="14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3"/>
          <p:cNvGrpSpPr>
            <a:grpSpLocks/>
          </p:cNvGrpSpPr>
          <p:nvPr/>
        </p:nvGrpSpPr>
        <p:grpSpPr bwMode="auto">
          <a:xfrm rot="10800000">
            <a:off x="0" y="6126162"/>
            <a:ext cx="9144000" cy="731838"/>
            <a:chOff x="0" y="3859"/>
            <a:chExt cx="5760" cy="461"/>
          </a:xfrm>
        </p:grpSpPr>
        <p:pic>
          <p:nvPicPr>
            <p:cNvPr id="6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13"/>
          <p:cNvGrpSpPr>
            <a:grpSpLocks/>
          </p:cNvGrpSpPr>
          <p:nvPr/>
        </p:nvGrpSpPr>
        <p:grpSpPr bwMode="auto">
          <a:xfrm rot="5400000">
            <a:off x="5933765" y="3027080"/>
            <a:ext cx="5688633" cy="731838"/>
            <a:chOff x="2426" y="3859"/>
            <a:chExt cx="3334" cy="461"/>
          </a:xfrm>
        </p:grpSpPr>
        <p:pic>
          <p:nvPicPr>
            <p:cNvPr id="24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Group 13"/>
          <p:cNvGrpSpPr>
            <a:grpSpLocks/>
          </p:cNvGrpSpPr>
          <p:nvPr/>
        </p:nvGrpSpPr>
        <p:grpSpPr bwMode="auto">
          <a:xfrm rot="5400000">
            <a:off x="-2478398" y="3027077"/>
            <a:ext cx="5688633" cy="731838"/>
            <a:chOff x="2426" y="3859"/>
            <a:chExt cx="3334" cy="461"/>
          </a:xfrm>
        </p:grpSpPr>
        <p:pic>
          <p:nvPicPr>
            <p:cNvPr id="30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t="71834"/>
          <a:stretch>
            <a:fillRect/>
          </a:stretch>
        </p:blipFill>
        <p:spPr bwMode="auto">
          <a:xfrm>
            <a:off x="827584" y="3356992"/>
            <a:ext cx="749421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Прямоугольник 34"/>
          <p:cNvSpPr/>
          <p:nvPr/>
        </p:nvSpPr>
        <p:spPr>
          <a:xfrm>
            <a:off x="755576" y="4869160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Дважды раздаются резкие «взвизгивания» и «вздрагивания» (малая флейта и гобой, трубы с сурдинами (</a:t>
            </a:r>
            <a:r>
              <a:rPr lang="ru-RU" sz="2400" i="1" dirty="0" err="1" smtClean="0"/>
              <a:t>Кикиморка</a:t>
            </a:r>
            <a:r>
              <a:rPr lang="ru-RU" sz="2400" i="1" dirty="0" smtClean="0"/>
              <a:t> в колыбельке встрепенулась). </a:t>
            </a:r>
            <a:endParaRPr lang="ru-RU" sz="2400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919713">
            <a:off x="1121895" y="1419055"/>
            <a:ext cx="2811958" cy="281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505022">
            <a:off x="4233915" y="2351103"/>
            <a:ext cx="42862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37"/>
          <p:cNvSpPr txBox="1"/>
          <p:nvPr/>
        </p:nvSpPr>
        <p:spPr>
          <a:xfrm>
            <a:off x="1259632" y="3068960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rgbClr val="FF0000"/>
                </a:solidFill>
              </a:rPr>
              <a:t>Малая флейта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308304" y="3068960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rgbClr val="FF0000"/>
                </a:solidFill>
              </a:rPr>
              <a:t>Гобой</a:t>
            </a:r>
            <a:endParaRPr lang="ru-RU" sz="1600" i="1" dirty="0">
              <a:solidFill>
                <a:srgbClr val="FF0000"/>
              </a:solidFill>
            </a:endParaRPr>
          </a:p>
        </p:txBody>
      </p:sp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43608" y="836712"/>
            <a:ext cx="1769803" cy="141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TextBox 36"/>
          <p:cNvSpPr txBox="1"/>
          <p:nvPr/>
        </p:nvSpPr>
        <p:spPr>
          <a:xfrm>
            <a:off x="2699792" y="908720"/>
            <a:ext cx="54726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i="1" dirty="0" err="1" smtClean="0"/>
              <a:t>Кикиморка</a:t>
            </a:r>
            <a:r>
              <a:rPr lang="ru-RU" sz="4000" i="1" dirty="0" smtClean="0"/>
              <a:t> </a:t>
            </a:r>
          </a:p>
          <a:p>
            <a:pPr algn="ctr"/>
            <a:r>
              <a:rPr lang="ru-RU" sz="4000" i="1" dirty="0" smtClean="0"/>
              <a:t>«встрепенулась»</a:t>
            </a:r>
            <a:endParaRPr lang="ru-RU" sz="4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 rot="10800000">
            <a:off x="0" y="0"/>
            <a:ext cx="9144000" cy="731838"/>
            <a:chOff x="0" y="3859"/>
            <a:chExt cx="5760" cy="461"/>
          </a:xfrm>
        </p:grpSpPr>
        <p:pic>
          <p:nvPicPr>
            <p:cNvPr id="14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3"/>
          <p:cNvGrpSpPr>
            <a:grpSpLocks/>
          </p:cNvGrpSpPr>
          <p:nvPr/>
        </p:nvGrpSpPr>
        <p:grpSpPr bwMode="auto">
          <a:xfrm rot="10800000">
            <a:off x="0" y="6126162"/>
            <a:ext cx="9144000" cy="731838"/>
            <a:chOff x="0" y="3859"/>
            <a:chExt cx="5760" cy="461"/>
          </a:xfrm>
        </p:grpSpPr>
        <p:pic>
          <p:nvPicPr>
            <p:cNvPr id="6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3"/>
          <p:cNvGrpSpPr>
            <a:grpSpLocks/>
          </p:cNvGrpSpPr>
          <p:nvPr/>
        </p:nvGrpSpPr>
        <p:grpSpPr bwMode="auto">
          <a:xfrm rot="5400000">
            <a:off x="5933765" y="3027080"/>
            <a:ext cx="5688633" cy="731838"/>
            <a:chOff x="2426" y="3859"/>
            <a:chExt cx="3334" cy="461"/>
          </a:xfrm>
        </p:grpSpPr>
        <p:pic>
          <p:nvPicPr>
            <p:cNvPr id="24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13"/>
          <p:cNvGrpSpPr>
            <a:grpSpLocks/>
          </p:cNvGrpSpPr>
          <p:nvPr/>
        </p:nvGrpSpPr>
        <p:grpSpPr bwMode="auto">
          <a:xfrm rot="5400000">
            <a:off x="-2478398" y="3027077"/>
            <a:ext cx="5688633" cy="731838"/>
            <a:chOff x="2426" y="3859"/>
            <a:chExt cx="3334" cy="461"/>
          </a:xfrm>
        </p:grpSpPr>
        <p:pic>
          <p:nvPicPr>
            <p:cNvPr id="30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556792"/>
            <a:ext cx="7368233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35"/>
          <p:cNvSpPr txBox="1"/>
          <p:nvPr/>
        </p:nvSpPr>
        <p:spPr>
          <a:xfrm>
            <a:off x="827584" y="4077072"/>
            <a:ext cx="51125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Завершает вступление соло челесты, холодное, звенящее звучание которой связывается с представлением о «</a:t>
            </a:r>
            <a:r>
              <a:rPr lang="ru-RU" sz="2400" i="1" dirty="0" err="1" smtClean="0"/>
              <a:t>хрустальчатой</a:t>
            </a:r>
            <a:r>
              <a:rPr lang="ru-RU" sz="2400" i="1" dirty="0" smtClean="0"/>
              <a:t> колыбельке».</a:t>
            </a:r>
            <a:endParaRPr lang="ru-RU" sz="2400" i="1" dirty="0"/>
          </a:p>
        </p:txBody>
      </p:sp>
      <p:sp>
        <p:nvSpPr>
          <p:cNvPr id="37" name="TextBox 36"/>
          <p:cNvSpPr txBox="1"/>
          <p:nvPr/>
        </p:nvSpPr>
        <p:spPr>
          <a:xfrm>
            <a:off x="683568" y="836712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i="1" dirty="0" smtClean="0"/>
              <a:t>«</a:t>
            </a:r>
            <a:r>
              <a:rPr lang="ru-RU" sz="4000" i="1" dirty="0" err="1" smtClean="0"/>
              <a:t>Хрустальчатая</a:t>
            </a:r>
            <a:r>
              <a:rPr lang="ru-RU" sz="4000" i="1" dirty="0" smtClean="0"/>
              <a:t> колыбелька»</a:t>
            </a:r>
            <a:endParaRPr lang="ru-RU" sz="4000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3645024"/>
            <a:ext cx="2520280" cy="287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 rot="10800000">
            <a:off x="0" y="0"/>
            <a:ext cx="9144000" cy="731838"/>
            <a:chOff x="0" y="3859"/>
            <a:chExt cx="5760" cy="461"/>
          </a:xfrm>
        </p:grpSpPr>
        <p:pic>
          <p:nvPicPr>
            <p:cNvPr id="14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3"/>
          <p:cNvGrpSpPr>
            <a:grpSpLocks/>
          </p:cNvGrpSpPr>
          <p:nvPr/>
        </p:nvGrpSpPr>
        <p:grpSpPr bwMode="auto">
          <a:xfrm rot="10800000">
            <a:off x="0" y="6126162"/>
            <a:ext cx="9144000" cy="731838"/>
            <a:chOff x="0" y="3859"/>
            <a:chExt cx="5760" cy="461"/>
          </a:xfrm>
        </p:grpSpPr>
        <p:pic>
          <p:nvPicPr>
            <p:cNvPr id="6" name="Picture 14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5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3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46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3"/>
          <p:cNvGrpSpPr>
            <a:grpSpLocks/>
          </p:cNvGrpSpPr>
          <p:nvPr/>
        </p:nvGrpSpPr>
        <p:grpSpPr bwMode="auto">
          <a:xfrm rot="5400000">
            <a:off x="5933765" y="3027080"/>
            <a:ext cx="5688633" cy="731838"/>
            <a:chOff x="2426" y="3859"/>
            <a:chExt cx="3334" cy="461"/>
          </a:xfrm>
        </p:grpSpPr>
        <p:pic>
          <p:nvPicPr>
            <p:cNvPr id="24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3"/>
          <p:cNvGrpSpPr>
            <a:grpSpLocks/>
          </p:cNvGrpSpPr>
          <p:nvPr/>
        </p:nvGrpSpPr>
        <p:grpSpPr bwMode="auto">
          <a:xfrm rot="5400000">
            <a:off x="-2478398" y="3027077"/>
            <a:ext cx="5688633" cy="731838"/>
            <a:chOff x="2426" y="3859"/>
            <a:chExt cx="3334" cy="461"/>
          </a:xfrm>
        </p:grpSpPr>
        <p:pic>
          <p:nvPicPr>
            <p:cNvPr id="30" name="Picture 16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 l="94825"/>
            <a:stretch>
              <a:fillRect/>
            </a:stretch>
          </p:blipFill>
          <p:spPr bwMode="auto">
            <a:xfrm>
              <a:off x="2426" y="3859"/>
              <a:ext cx="4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7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69" y="3859"/>
              <a:ext cx="82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18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1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19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0" y="3859"/>
              <a:ext cx="857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20" descr="u08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37" y="3859"/>
              <a:ext cx="82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" name="TextBox 34"/>
          <p:cNvSpPr txBox="1"/>
          <p:nvPr/>
        </p:nvSpPr>
        <p:spPr>
          <a:xfrm>
            <a:off x="827584" y="1700808"/>
            <a:ext cx="74168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Monotype Corsiva" pitchFamily="66" charset="0"/>
              </a:rPr>
              <a:t>Домашнее задание:</a:t>
            </a:r>
          </a:p>
          <a:p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Monotype Corsiva" pitchFamily="66" charset="0"/>
              </a:rPr>
              <a:t>Нарисовать рисунок к музыке  </a:t>
            </a:r>
            <a:r>
              <a:rPr lang="ru-RU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Monotype Corsiva" pitchFamily="66" charset="0"/>
              </a:rPr>
              <a:t>Лядова</a:t>
            </a:r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Monotype Corsiva" pitchFamily="66" charset="0"/>
              </a:rPr>
              <a:t> А.К.</a:t>
            </a:r>
            <a:endParaRPr lang="ru-RU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6" name="Picture 2" descr="D:\орнамент\живопись\school0558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28896">
            <a:off x="5861017" y="3468461"/>
            <a:ext cx="1620019" cy="21793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277</Words>
  <Application>Microsoft Office PowerPoint</Application>
  <PresentationFormat>Экран (4:3)</PresentationFormat>
  <Paragraphs>25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Music</dc:creator>
  <cp:lastModifiedBy>Учитель</cp:lastModifiedBy>
  <cp:revision>26</cp:revision>
  <dcterms:created xsi:type="dcterms:W3CDTF">2012-09-30T14:17:52Z</dcterms:created>
  <dcterms:modified xsi:type="dcterms:W3CDTF">2015-10-06T06:13:07Z</dcterms:modified>
</cp:coreProperties>
</file>