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9" r:id="rId10"/>
    <p:sldId id="266" r:id="rId11"/>
    <p:sldId id="268" r:id="rId12"/>
    <p:sldId id="267" r:id="rId13"/>
    <p:sldId id="270" r:id="rId14"/>
    <p:sldId id="264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82" autoAdjust="0"/>
    <p:restoredTop sz="94660"/>
  </p:normalViewPr>
  <p:slideViewPr>
    <p:cSldViewPr>
      <p:cViewPr varScale="1">
        <p:scale>
          <a:sx n="70" d="100"/>
          <a:sy n="70" d="100"/>
        </p:scale>
        <p:origin x="-136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F1A624-136D-42FE-93D0-D48701CA4821}" type="datetimeFigureOut">
              <a:rPr lang="ru-RU" smtClean="0"/>
              <a:pPr/>
              <a:t>02.11.2017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EE628B-292D-4DDD-B567-CFE4A6A47D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732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EE628B-292D-4DDD-B567-CFE4A6A47DCA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EE628B-292D-4DDD-B567-CFE4A6A47DCA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EE628B-292D-4DDD-B567-CFE4A6A47DCA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9C5151B8-4C67-49E7-8E50-792EC27917DF}" type="datetimeFigureOut">
              <a:rPr lang="ru-RU" smtClean="0"/>
              <a:pPr/>
              <a:t>02.11.2017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1F752C5C-2CD5-4CE7-AA09-BCC1BCEA18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C5151B8-4C67-49E7-8E50-792EC27917DF}" type="datetimeFigureOut">
              <a:rPr lang="ru-RU" smtClean="0"/>
              <a:pPr/>
              <a:t>02.11.2017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F752C5C-2CD5-4CE7-AA09-BCC1BCEA18B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9C5151B8-4C67-49E7-8E50-792EC27917DF}" type="datetimeFigureOut">
              <a:rPr lang="ru-RU" smtClean="0"/>
              <a:pPr/>
              <a:t>02.11.2017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1F752C5C-2CD5-4CE7-AA09-BCC1BCEA18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151B8-4C67-49E7-8E50-792EC27917DF}" type="datetimeFigureOut">
              <a:rPr lang="ru-RU" smtClean="0"/>
              <a:pPr/>
              <a:t>02.11.2017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52C5C-2CD5-4CE7-AA09-BCC1BCEA18B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151B8-4C67-49E7-8E50-792EC27917DF}" type="datetimeFigureOut">
              <a:rPr lang="ru-RU" smtClean="0"/>
              <a:pPr/>
              <a:t>02.11.2017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52C5C-2CD5-4CE7-AA09-BCC1BCEA18B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C5151B8-4C67-49E7-8E50-792EC27917DF}" type="datetimeFigureOut">
              <a:rPr lang="ru-RU" smtClean="0"/>
              <a:pPr/>
              <a:t>02.11.2017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F752C5C-2CD5-4CE7-AA09-BCC1BCEA18B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151B8-4C67-49E7-8E50-792EC27917DF}" type="datetimeFigureOut">
              <a:rPr lang="ru-RU" smtClean="0"/>
              <a:pPr/>
              <a:t>02.11.2017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52C5C-2CD5-4CE7-AA09-BCC1BCEA18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C5151B8-4C67-49E7-8E50-792EC27917DF}" type="datetimeFigureOut">
              <a:rPr lang="ru-RU" smtClean="0"/>
              <a:pPr/>
              <a:t>02.11.2017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F752C5C-2CD5-4CE7-AA09-BCC1BCEA18B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C5151B8-4C67-49E7-8E50-792EC27917DF}" type="datetimeFigureOut">
              <a:rPr lang="ru-RU" smtClean="0"/>
              <a:pPr/>
              <a:t>02.11.2017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F752C5C-2CD5-4CE7-AA09-BCC1BCEA18B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151B8-4C67-49E7-8E50-792EC27917DF}" type="datetimeFigureOut">
              <a:rPr lang="ru-RU" smtClean="0"/>
              <a:pPr/>
              <a:t>02.11.2017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52C5C-2CD5-4CE7-AA09-BCC1BCEA18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151B8-4C67-49E7-8E50-792EC27917DF}" type="datetimeFigureOut">
              <a:rPr lang="ru-RU" smtClean="0"/>
              <a:pPr/>
              <a:t>02.11.2017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52C5C-2CD5-4CE7-AA09-BCC1BCEA18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C5151B8-4C67-49E7-8E50-792EC27917DF}" type="datetimeFigureOut">
              <a:rPr lang="ru-RU" smtClean="0"/>
              <a:pPr/>
              <a:t>02.11.2017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F752C5C-2CD5-4CE7-AA09-BCC1BCEA18B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79712" y="188640"/>
            <a:ext cx="6406480" cy="268645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«Методы, техники, приемы формирования доверительных отношений и конструктивного взаимодействия между субъектами образовательного процесса»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just"/>
            <a:r>
              <a:rPr lang="ru-RU" dirty="0" smtClean="0">
                <a:solidFill>
                  <a:schemeClr val="tx1"/>
                </a:solidFill>
              </a:rPr>
              <a:t>Презентацию выполнил: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Кирющенков В.А.  </a:t>
            </a:r>
            <a:endParaRPr lang="ru-RU" dirty="0" smtClean="0">
              <a:solidFill>
                <a:schemeClr val="tx1"/>
              </a:solidFill>
            </a:endParaRPr>
          </a:p>
        </p:txBody>
      </p:sp>
      <p:pic>
        <p:nvPicPr>
          <p:cNvPr id="15362" name="Picture 2" descr="Картинки по запросу фото образовательный процесс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3212976"/>
            <a:ext cx="2238375" cy="2038350"/>
          </a:xfrm>
          <a:prstGeom prst="rect">
            <a:avLst/>
          </a:prstGeom>
          <a:noFill/>
        </p:spPr>
      </p:pic>
      <p:pic>
        <p:nvPicPr>
          <p:cNvPr id="15364" name="Picture 4" descr="Картинки по запросу фото школ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3140968"/>
            <a:ext cx="2809875" cy="1628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88640"/>
            <a:ext cx="7558608" cy="2237634"/>
          </a:xfrm>
        </p:spPr>
        <p:txBody>
          <a:bodyPr>
            <a:normAutofit/>
          </a:bodyPr>
          <a:lstStyle/>
          <a:p>
            <a:pPr algn="just"/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Образовательный процесс (ОП)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это целенаправленная деятельность по обучению, воспитанию и развитию личности путем организованных учебно-воспитательных и учебно-познавательных процессов в единстве с самообразованием этой личности, обеспечивающая усвоение знаний, умений и навыков на уровне не ниже государственного образовательного стандарта.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39752" y="2996952"/>
            <a:ext cx="6172200" cy="3456384"/>
          </a:xfrm>
        </p:spPr>
        <p:txBody>
          <a:bodyPr>
            <a:noAutofit/>
          </a:bodyPr>
          <a:lstStyle/>
          <a:p>
            <a:pPr algn="just"/>
            <a:r>
              <a:rPr lang="ru-RU" sz="20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Психологическая 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структура ОП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представлена совокупностью трех элементов: </a:t>
            </a:r>
          </a:p>
          <a:p>
            <a:pPr marL="457200" indent="-45720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1)   процессы восприятия, мышления, осмысления, запоминания, усвоения информации; </a:t>
            </a:r>
          </a:p>
          <a:p>
            <a:pPr marL="457200" indent="-45720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2) проявление учащимися интереса, склонностей, мотивации учения, динамика эмоционального настроя; </a:t>
            </a:r>
          </a:p>
          <a:p>
            <a:pPr marL="457200" indent="-45720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3) подъемы и спады физического и нервно-психического напряжения, динамика активности.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260648"/>
            <a:ext cx="7558608" cy="1733578"/>
          </a:xfrm>
        </p:spPr>
        <p:txBody>
          <a:bodyPr>
            <a:noAutofit/>
          </a:bodyPr>
          <a:lstStyle/>
          <a:p>
            <a:pPr algn="just"/>
            <a:r>
              <a:rPr lang="ru-RU" sz="2000" dirty="0" smtClean="0">
                <a:solidFill>
                  <a:srgbClr val="FF0000"/>
                </a:solidFill>
              </a:rPr>
              <a:t>участники образовательных отношений </a:t>
            </a:r>
            <a:r>
              <a:rPr lang="ru-RU" sz="2000" dirty="0" smtClean="0"/>
              <a:t>- обучающиеся, родители (законные представители) несовершеннолетних обучающихся, педагогические работники и их представители, организации, осуществляющие образовательную деятельность;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67744" y="4437112"/>
            <a:ext cx="6172200" cy="2088232"/>
          </a:xfrm>
        </p:spPr>
        <p:txBody>
          <a:bodyPr>
            <a:noAutofit/>
          </a:bodyPr>
          <a:lstStyle/>
          <a:p>
            <a:pPr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Государство берёт на себя обязанность обеспечить каждому человеку должное образование путём создания системы образовательных учреждений и соответствующих условий для их деятельности.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Картинки по запросу фото школ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1988840"/>
            <a:ext cx="1971675" cy="23241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260648"/>
            <a:ext cx="7558608" cy="2448272"/>
          </a:xfrm>
        </p:spPr>
        <p:txBody>
          <a:bodyPr>
            <a:noAutofit/>
          </a:bodyPr>
          <a:lstStyle/>
          <a:p>
            <a:pPr algn="just"/>
            <a:r>
              <a:rPr lang="ru-RU" sz="2000" dirty="0" smtClean="0"/>
              <a:t>Школа является одним из главных институтов социализации. В обучении и воспитании невозможно обойтись без общения. Все в школе опирается на взаимоотношения   учителя и учеников. Общение, будучи важным фактором формирования личности школьника, содержит в себе огромные педагогические возможности.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95736" y="3212976"/>
            <a:ext cx="6172200" cy="3312368"/>
          </a:xfrm>
        </p:spPr>
        <p:txBody>
          <a:bodyPr>
            <a:noAutofit/>
          </a:bodyPr>
          <a:lstStyle/>
          <a:p>
            <a:pPr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Говорить с ребенком труднее, чем с взрослым: для этого надо уметь правильно воспринять внешние проявления его противоречивого внутреннего мира, учесть возможную эмоциональную реакцию на обращенное к нему слово, его чувствительность к фальши в общении с взрослыми. Общение осуществляется не только в словесной форме. Взгляд, жест, поза, даже молчание - тоже ответ или обращение к партнеру.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548680"/>
            <a:ext cx="7558608" cy="2088232"/>
          </a:xfrm>
        </p:spPr>
        <p:txBody>
          <a:bodyPr>
            <a:noAutofit/>
          </a:bodyPr>
          <a:lstStyle/>
          <a:p>
            <a:pPr algn="just"/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Общение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- сложный, многоплановый процесс установления и развития контактов между людьми, порождаемый потребностью в совместной деятельности и включающий в себя обмен информацией, выработку единой стратегии взаимодействия, восприятия и понимания партнера по общению.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95736" y="2924944"/>
            <a:ext cx="6624736" cy="3312368"/>
          </a:xfrm>
        </p:spPr>
        <p:txBody>
          <a:bodyPr>
            <a:noAutofit/>
          </a:bodyPr>
          <a:lstStyle/>
          <a:p>
            <a:pPr algn="just"/>
            <a:r>
              <a:rPr lang="ru-RU" sz="2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Педагогическое общение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– это профессиональное общение преподавателя с учащимися на уроке и вне его, имеющее определенные педагогические функции и направленное на создание психологического климата учебной деятельности и отношений между педагогом и учащимися и внутри ученического коллектива; его успех определяет успех в обучении и воспитании.</a:t>
            </a:r>
          </a:p>
          <a:p>
            <a:pPr algn="just"/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640" y="332656"/>
            <a:ext cx="7558608" cy="5112568"/>
          </a:xfrm>
        </p:spPr>
        <p:txBody>
          <a:bodyPr>
            <a:noAutofit/>
          </a:bodyPr>
          <a:lstStyle/>
          <a:p>
            <a:pPr indent="180975"/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Внедрение новых воспитательных технологий выдвигает принципиально новые требования к педагогам школы:</a:t>
            </a: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умение создавать особый психологический климат, построенный на сотворчестве и сотрудничестве;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овладение новыми педагогическими технологиями;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использование предметных знаний в целях более эффективного воспитания личности;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освоение компьютерной техники;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способность к жизненному самоопределению;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активная творческая позиция.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404664"/>
            <a:ext cx="7558608" cy="576064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Беседа как технология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35696" y="1556792"/>
            <a:ext cx="6624736" cy="3312368"/>
          </a:xfrm>
        </p:spPr>
        <p:txBody>
          <a:bodyPr>
            <a:noAutofit/>
          </a:bodyPr>
          <a:lstStyle/>
          <a:p>
            <a:pPr algn="just"/>
            <a:r>
              <a:rPr lang="ru-RU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системная совокупность и порядок функционирования всех личностных</a:t>
            </a:r>
            <a:r>
              <a:rPr lang="ru-RU" sz="2400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(психолого-педагогических установок), инструментальных (техники) и методологических (</a:t>
            </a:r>
            <a:r>
              <a:rPr lang="ru-RU" sz="24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деятельностный</a:t>
            </a:r>
            <a:r>
              <a:rPr lang="ru-RU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подход) средств, которые используются для достижения образовательной цели</a:t>
            </a:r>
            <a:endParaRPr lang="ru-RU" sz="2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404664"/>
            <a:ext cx="7558608" cy="576064"/>
          </a:xfrm>
        </p:spPr>
        <p:txBody>
          <a:bodyPr>
            <a:noAutofit/>
          </a:bodyPr>
          <a:lstStyle/>
          <a:p>
            <a:pPr algn="ctr"/>
            <a:r>
              <a:rPr lang="ru-RU" sz="3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Личностные установки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35696" y="1268760"/>
            <a:ext cx="6624736" cy="5112568"/>
          </a:xfrm>
        </p:spPr>
        <p:txBody>
          <a:bodyPr>
            <a:noAutofit/>
          </a:bodyPr>
          <a:lstStyle/>
          <a:p>
            <a:pPr marL="365760" indent="-256032">
              <a:defRPr/>
            </a:pPr>
            <a:r>
              <a:rPr lang="ru-RU" sz="2400" i="1" dirty="0" smtClean="0">
                <a:solidFill>
                  <a:srgbClr val="FF0000"/>
                </a:solidFill>
              </a:rPr>
              <a:t>Безусловное принятие</a:t>
            </a:r>
            <a:r>
              <a:rPr lang="ru-RU" sz="2400" i="1" u="sng" dirty="0" smtClean="0">
                <a:solidFill>
                  <a:srgbClr val="FF0000"/>
                </a:solidFill>
              </a:rPr>
              <a:t>: </a:t>
            </a:r>
          </a:p>
          <a:p>
            <a:pPr marL="624078" indent="-514350" algn="just">
              <a:defRPr/>
            </a:pPr>
            <a:r>
              <a:rPr lang="ru-RU" sz="2400" i="1" dirty="0" smtClean="0">
                <a:solidFill>
                  <a:srgbClr val="002060"/>
                </a:solidFill>
              </a:rPr>
              <a:t>       </a:t>
            </a:r>
            <a:r>
              <a:rPr lang="ru-RU" sz="2400" i="1" dirty="0" smtClean="0">
                <a:solidFill>
                  <a:schemeClr val="tx1"/>
                </a:solidFill>
              </a:rPr>
              <a:t>Признание </a:t>
            </a:r>
            <a:r>
              <a:rPr lang="ru-RU" sz="2400" i="1" u="sng" dirty="0" smtClean="0">
                <a:solidFill>
                  <a:schemeClr val="tx1"/>
                </a:solidFill>
              </a:rPr>
              <a:t>права </a:t>
            </a:r>
            <a:r>
              <a:rPr lang="ru-RU" sz="2400" i="1" dirty="0" smtClean="0">
                <a:solidFill>
                  <a:schemeClr val="tx1"/>
                </a:solidFill>
              </a:rPr>
              <a:t>каждого быть таким, какой он есть;</a:t>
            </a:r>
          </a:p>
          <a:p>
            <a:pPr marL="624078" indent="-514350">
              <a:defRPr/>
            </a:pPr>
            <a:r>
              <a:rPr lang="ru-RU" sz="2400" i="1" dirty="0" smtClean="0">
                <a:solidFill>
                  <a:schemeClr val="tx1"/>
                </a:solidFill>
              </a:rPr>
              <a:t>      Выражение недовольства </a:t>
            </a:r>
            <a:r>
              <a:rPr lang="ru-RU" sz="2400" i="1" u="sng" dirty="0" smtClean="0">
                <a:solidFill>
                  <a:schemeClr val="tx1"/>
                </a:solidFill>
              </a:rPr>
              <a:t>отдельными действиями </a:t>
            </a:r>
            <a:r>
              <a:rPr lang="ru-RU" sz="2400" i="1" dirty="0" smtClean="0">
                <a:solidFill>
                  <a:schemeClr val="tx1"/>
                </a:solidFill>
              </a:rPr>
              <a:t>, но не человеком в целом;</a:t>
            </a:r>
          </a:p>
          <a:p>
            <a:pPr marL="624078" indent="-514350">
              <a:defRPr/>
            </a:pPr>
            <a:r>
              <a:rPr lang="ru-RU" sz="2400" i="1" dirty="0" smtClean="0">
                <a:solidFill>
                  <a:schemeClr val="tx1"/>
                </a:solidFill>
              </a:rPr>
              <a:t>      Осуждение </a:t>
            </a:r>
            <a:r>
              <a:rPr lang="ru-RU" sz="2400" i="1" u="sng" dirty="0" smtClean="0">
                <a:solidFill>
                  <a:schemeClr val="tx1"/>
                </a:solidFill>
              </a:rPr>
              <a:t>действий</a:t>
            </a:r>
            <a:r>
              <a:rPr lang="ru-RU" sz="2400" i="1" dirty="0" smtClean="0">
                <a:solidFill>
                  <a:schemeClr val="tx1"/>
                </a:solidFill>
              </a:rPr>
              <a:t>, но не чувств человека;</a:t>
            </a:r>
          </a:p>
          <a:p>
            <a:pPr marL="624078" indent="-514350">
              <a:defRPr/>
            </a:pPr>
            <a:r>
              <a:rPr lang="ru-RU" sz="2400" i="1" u="sng" dirty="0" smtClean="0">
                <a:solidFill>
                  <a:schemeClr val="tx1"/>
                </a:solidFill>
              </a:rPr>
              <a:t>Позиция </a:t>
            </a:r>
            <a:r>
              <a:rPr lang="ru-RU" sz="2000" i="1" dirty="0" smtClean="0">
                <a:solidFill>
                  <a:schemeClr val="tx1"/>
                </a:solidFill>
              </a:rPr>
              <a:t>«</a:t>
            </a:r>
            <a:r>
              <a:rPr lang="ru-RU" sz="2400" i="1" dirty="0" smtClean="0">
                <a:solidFill>
                  <a:schemeClr val="tx1"/>
                </a:solidFill>
              </a:rPr>
              <a:t>равенства</a:t>
            </a:r>
            <a:r>
              <a:rPr lang="ru-RU" sz="2000" i="1" dirty="0" smtClean="0">
                <a:solidFill>
                  <a:schemeClr val="tx1"/>
                </a:solidFill>
              </a:rPr>
              <a:t>» </a:t>
            </a:r>
            <a:r>
              <a:rPr lang="ru-RU" sz="2400" i="1" u="sng" dirty="0" smtClean="0">
                <a:solidFill>
                  <a:schemeClr val="tx1"/>
                </a:solidFill>
              </a:rPr>
              <a:t>(партнерства);</a:t>
            </a:r>
          </a:p>
          <a:p>
            <a:pPr marL="624078" indent="-514350">
              <a:defRPr/>
            </a:pPr>
            <a:r>
              <a:rPr lang="ru-RU" sz="2400" i="1" u="sng" dirty="0" smtClean="0">
                <a:solidFill>
                  <a:schemeClr val="tx1"/>
                </a:solidFill>
              </a:rPr>
              <a:t>Понимание </a:t>
            </a:r>
            <a:r>
              <a:rPr lang="ru-RU" sz="2400" i="1" dirty="0" smtClean="0">
                <a:solidFill>
                  <a:schemeClr val="tx1"/>
                </a:solidFill>
              </a:rPr>
              <a:t>внутреннего состояния собеседника ;</a:t>
            </a:r>
          </a:p>
          <a:p>
            <a:pPr marL="624078" indent="-514350">
              <a:defRPr/>
            </a:pPr>
            <a:r>
              <a:rPr lang="ru-RU" sz="2400" i="1" u="sng" dirty="0" smtClean="0">
                <a:solidFill>
                  <a:schemeClr val="tx1"/>
                </a:solidFill>
              </a:rPr>
              <a:t>Готовность</a:t>
            </a:r>
            <a:r>
              <a:rPr lang="ru-RU" sz="2400" i="1" dirty="0" smtClean="0">
                <a:solidFill>
                  <a:schemeClr val="tx1"/>
                </a:solidFill>
              </a:rPr>
              <a:t> услышать о нем больше;</a:t>
            </a:r>
            <a:endParaRPr lang="ru-RU" sz="2400" i="1" u="sng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ru-RU" sz="2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7467600" cy="79695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2060"/>
                </a:solidFill>
              </a:rPr>
              <a:t>Общение – обмен информацией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481138"/>
            <a:ext cx="8075240" cy="4756174"/>
          </a:xfrm>
        </p:spPr>
        <p:txBody>
          <a:bodyPr>
            <a:normAutofit lnSpcReduction="10000"/>
          </a:bodyPr>
          <a:lstStyle/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ru-RU" sz="3600" dirty="0" smtClean="0">
                <a:solidFill>
                  <a:srgbClr val="002060"/>
                </a:solidFill>
              </a:rPr>
              <a:t>Средства общения</a:t>
            </a:r>
          </a:p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ru-RU" sz="3600" dirty="0" smtClean="0">
              <a:solidFill>
                <a:srgbClr val="002060"/>
              </a:solidFill>
            </a:endParaRPr>
          </a:p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ru-RU" sz="3600" dirty="0" smtClean="0">
              <a:solidFill>
                <a:srgbClr val="002060"/>
              </a:solidFill>
            </a:endParaRPr>
          </a:p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ru-RU" sz="3600" dirty="0" smtClean="0">
              <a:solidFill>
                <a:srgbClr val="002060"/>
              </a:solidFill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ru-RU" sz="3600" dirty="0" smtClean="0">
                <a:solidFill>
                  <a:srgbClr val="002060"/>
                </a:solidFill>
              </a:rPr>
              <a:t>       вербальные     невербальные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ru-RU" sz="2400" b="1" i="1" dirty="0" smtClean="0">
                <a:solidFill>
                  <a:srgbClr val="002060"/>
                </a:solidFill>
              </a:rPr>
              <a:t>                                                    мимика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ru-RU" sz="2400" b="1" i="1" dirty="0" smtClean="0">
                <a:solidFill>
                  <a:srgbClr val="002060"/>
                </a:solidFill>
              </a:rPr>
              <a:t>                                                    жесты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ru-RU" sz="2400" b="1" i="1" dirty="0" smtClean="0">
                <a:solidFill>
                  <a:srgbClr val="002060"/>
                </a:solidFill>
              </a:rPr>
              <a:t>                                                     позы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ru-RU" sz="3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</a:p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ru-RU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2483768" y="2348880"/>
            <a:ext cx="935434" cy="13675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5724525" y="2349501"/>
            <a:ext cx="935707" cy="136753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404664"/>
            <a:ext cx="7558608" cy="576064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Беседа требует: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35696" y="1556792"/>
            <a:ext cx="6624736" cy="4104456"/>
          </a:xfrm>
        </p:spPr>
        <p:txBody>
          <a:bodyPr>
            <a:noAutofit/>
          </a:bodyPr>
          <a:lstStyle/>
          <a:p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Создания атмосферы безопасности.</a:t>
            </a:r>
          </a:p>
          <a:p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Умения задавать вопросы.</a:t>
            </a:r>
          </a:p>
          <a:p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Умения подтверждать слушание.</a:t>
            </a:r>
          </a:p>
          <a:p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Умения молчать, держать паузу.</a:t>
            </a:r>
          </a:p>
          <a:p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Умения следовать собеседнику.</a:t>
            </a:r>
          </a:p>
          <a:p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Умения побуждать собственное решение собеседника (давая совет в неявной форме).</a:t>
            </a:r>
          </a:p>
          <a:p>
            <a:pPr algn="just"/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404664"/>
            <a:ext cx="7558608" cy="576064"/>
          </a:xfrm>
        </p:spPr>
        <p:txBody>
          <a:bodyPr>
            <a:noAutofit/>
          </a:bodyPr>
          <a:lstStyle/>
          <a:p>
            <a:pPr algn="ctr"/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Виды беседы по ЦЕЛИ (как деятельность)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35696" y="1340768"/>
            <a:ext cx="6624736" cy="4752528"/>
          </a:xfrm>
        </p:spPr>
        <p:txBody>
          <a:bodyPr>
            <a:noAutofit/>
          </a:bodyPr>
          <a:lstStyle/>
          <a:p>
            <a:pPr marL="365760" indent="-256032">
              <a:buFont typeface="Wingdings 3"/>
              <a:buChar char=""/>
              <a:defRPr/>
            </a:pP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диагностическая;</a:t>
            </a:r>
          </a:p>
          <a:p>
            <a:pPr marL="365760" indent="-256032">
              <a:buFont typeface="Wingdings 3"/>
              <a:buChar char=""/>
              <a:defRPr/>
            </a:pP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мотивирующая;</a:t>
            </a:r>
          </a:p>
          <a:p>
            <a:pPr marL="365760" indent="-256032">
              <a:buFont typeface="Wingdings 3"/>
              <a:buChar char=""/>
              <a:defRPr/>
            </a:pP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педагогическая (воспитывающая);</a:t>
            </a:r>
          </a:p>
          <a:p>
            <a:pPr marL="365760" indent="-256032">
              <a:buFont typeface="Wingdings 3"/>
              <a:buChar char=""/>
              <a:defRPr/>
            </a:pP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социально-педагогическая;</a:t>
            </a:r>
          </a:p>
          <a:p>
            <a:pPr marL="365760" indent="-256032">
              <a:buFont typeface="Wingdings 3"/>
              <a:buChar char=""/>
              <a:defRPr/>
            </a:pP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поддерживающая;</a:t>
            </a:r>
          </a:p>
          <a:p>
            <a:pPr marL="365760" indent="-256032">
              <a:buFont typeface="Wingdings 3"/>
              <a:buChar char=""/>
              <a:defRPr/>
            </a:pP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информативная;</a:t>
            </a:r>
          </a:p>
          <a:p>
            <a:pPr marL="365760" indent="-256032">
              <a:buFont typeface="Wingdings 3"/>
              <a:buChar char=""/>
              <a:defRPr/>
            </a:pP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консультативная;</a:t>
            </a:r>
          </a:p>
          <a:p>
            <a:pPr marL="365760" indent="-256032">
              <a:buFont typeface="Wingdings 3"/>
              <a:buChar char=""/>
              <a:defRPr/>
            </a:pP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психологическая;</a:t>
            </a:r>
          </a:p>
          <a:p>
            <a:pPr marL="365760" indent="-256032">
              <a:buFont typeface="Wingdings 3"/>
              <a:buChar char=""/>
              <a:defRPr/>
            </a:pP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другая…</a:t>
            </a:r>
          </a:p>
          <a:p>
            <a:pPr algn="just"/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404664"/>
            <a:ext cx="7558608" cy="576064"/>
          </a:xfrm>
        </p:spPr>
        <p:txBody>
          <a:bodyPr>
            <a:noAutofit/>
          </a:bodyPr>
          <a:lstStyle/>
          <a:p>
            <a:pPr algn="ctr"/>
            <a:r>
              <a:rPr lang="ru-RU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Я-высказывание</a:t>
            </a:r>
            <a:r>
              <a:rPr lang="ru-RU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  - 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35696" y="1340768"/>
            <a:ext cx="6624736" cy="4752528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Способ реагирования на эмоционально волнующую ситуацию;</a:t>
            </a:r>
          </a:p>
          <a:p>
            <a:pPr>
              <a:buFont typeface="Wingdings" pitchFamily="2" charset="2"/>
              <a:buChar char="Ø"/>
            </a:pP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Позволяет выразить чувства в необидной для собеседника форме;</a:t>
            </a:r>
          </a:p>
          <a:p>
            <a:pPr>
              <a:buFont typeface="Wingdings" pitchFamily="2" charset="2"/>
              <a:buChar char="Ø"/>
            </a:pP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Вызывает у собеседника доверие к Вам;</a:t>
            </a:r>
          </a:p>
          <a:p>
            <a:pPr>
              <a:buFont typeface="Wingdings" pitchFamily="2" charset="2"/>
              <a:buChar char="Ø"/>
            </a:pP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Дает возможность собеседнику самому принять решение;</a:t>
            </a:r>
          </a:p>
          <a:p>
            <a:pPr>
              <a:buFont typeface="Wingdings" pitchFamily="2" charset="2"/>
              <a:buChar char="Ø"/>
            </a:pP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Стимулирует учет собеседником Вашего желания</a:t>
            </a:r>
          </a:p>
          <a:p>
            <a:pPr algn="just"/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32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Ты-слушание</a:t>
            </a:r>
            <a:r>
              <a:rPr lang="ru-RU" sz="32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sz="32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2" name="Содержимое 1"/>
          <p:cNvSpPr>
            <a:spLocks noGrp="1"/>
          </p:cNvSpPr>
          <p:nvPr>
            <p:ph sz="quarter" idx="1"/>
          </p:nvPr>
        </p:nvSpPr>
        <p:spPr>
          <a:xfrm>
            <a:off x="1042988" y="1481138"/>
            <a:ext cx="7643812" cy="4525962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sz="4000" b="1" i="1" dirty="0" smtClean="0">
                <a:solidFill>
                  <a:srgbClr val="002060"/>
                </a:solidFill>
              </a:rPr>
              <a:t>Слышать </a:t>
            </a:r>
            <a:r>
              <a:rPr lang="ru-RU" sz="6600" b="1" i="1" dirty="0" smtClean="0">
                <a:solidFill>
                  <a:srgbClr val="002060"/>
                </a:solidFill>
              </a:rPr>
              <a:t>что</a:t>
            </a:r>
            <a:r>
              <a:rPr lang="ru-RU" sz="4000" b="1" i="1" dirty="0" smtClean="0">
                <a:solidFill>
                  <a:srgbClr val="002060"/>
                </a:solidFill>
              </a:rPr>
              <a:t> </a:t>
            </a:r>
          </a:p>
          <a:p>
            <a:pPr>
              <a:buFont typeface="Wingdings 3" pitchFamily="18" charset="2"/>
              <a:buNone/>
            </a:pPr>
            <a:r>
              <a:rPr lang="ru-RU" sz="4000" b="1" i="1" dirty="0" smtClean="0">
                <a:solidFill>
                  <a:srgbClr val="002060"/>
                </a:solidFill>
              </a:rPr>
              <a:t>           говорит собеседник;</a:t>
            </a:r>
          </a:p>
          <a:p>
            <a:pPr>
              <a:buFont typeface="Wingdings 3" pitchFamily="18" charset="2"/>
              <a:buNone/>
            </a:pPr>
            <a:endParaRPr lang="ru-RU" sz="4000" b="1" i="1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sz="4000" b="1" i="1" dirty="0" smtClean="0">
                <a:solidFill>
                  <a:srgbClr val="002060"/>
                </a:solidFill>
              </a:rPr>
              <a:t>Но только </a:t>
            </a:r>
            <a:r>
              <a:rPr lang="ru-RU" sz="6600" b="1" i="1" dirty="0" smtClean="0">
                <a:solidFill>
                  <a:srgbClr val="002060"/>
                </a:solidFill>
              </a:rPr>
              <a:t>то</a:t>
            </a:r>
            <a:r>
              <a:rPr lang="ru-RU" sz="4000" b="1" i="1" dirty="0" smtClean="0">
                <a:solidFill>
                  <a:srgbClr val="002060"/>
                </a:solidFill>
              </a:rPr>
              <a:t>, </a:t>
            </a:r>
          </a:p>
          <a:p>
            <a:pPr>
              <a:buFont typeface="Wingdings 3" pitchFamily="18" charset="2"/>
              <a:buNone/>
            </a:pPr>
            <a:r>
              <a:rPr lang="ru-RU" sz="4000" b="1" i="1" dirty="0" smtClean="0">
                <a:solidFill>
                  <a:srgbClr val="002060"/>
                </a:solidFill>
              </a:rPr>
              <a:t>           что он говорит!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589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589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</TotalTime>
  <Words>489</Words>
  <Application>Microsoft Office PowerPoint</Application>
  <PresentationFormat>Экран (4:3)</PresentationFormat>
  <Paragraphs>67</Paragraphs>
  <Slides>14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Эркер</vt:lpstr>
      <vt:lpstr>«Методы, техники, приемы формирования доверительных отношений и конструктивного взаимодействия между субъектами образовательного процесса»</vt:lpstr>
      <vt:lpstr>Образовательный процесс (ОП) – это целенаправленная деятельность по обучению, воспитанию и развитию личности путем организованных учебно-воспитательных и учебно-познавательных процессов в единстве с самообразованием этой личности, обеспечивающая усвоение знаний, умений и навыков на уровне не ниже государственного образовательного стандарта.</vt:lpstr>
      <vt:lpstr>участники образовательных отношений - обучающиеся, родители (законные представители) несовершеннолетних обучающихся, педагогические работники и их представители, организации, осуществляющие образовательную деятельность;</vt:lpstr>
      <vt:lpstr>Школа является одним из главных институтов социализации. В обучении и воспитании невозможно обойтись без общения. Все в школе опирается на взаимоотношения   учителя и учеников. Общение, будучи важным фактором формирования личности школьника, содержит в себе огромные педагогические возможности. </vt:lpstr>
      <vt:lpstr>Общение - сложный, многоплановый процесс установления и развития контактов между людьми, порождаемый потребностью в совместной деятельности и включающий в себя обмен информацией, выработку единой стратегии взаимодействия, восприятия и понимания партнера по общению. </vt:lpstr>
      <vt:lpstr>Внедрение новых воспитательных технологий выдвигает принципиально новые требования к педагогам школы:  умение создавать особый психологический климат, построенный на сотворчестве и сотрудничестве;  овладение новыми педагогическими технологиями;  использование предметных знаний в целях более эффективного воспитания личности;  освоение компьютерной техники;  способность к жизненному самоопределению;  - активная творческая позиция.</vt:lpstr>
      <vt:lpstr>Беседа как технология </vt:lpstr>
      <vt:lpstr>Личностные установки</vt:lpstr>
      <vt:lpstr>Общение – обмен информацией</vt:lpstr>
      <vt:lpstr>Беседа требует:</vt:lpstr>
      <vt:lpstr>Виды беседы по ЦЕЛИ (как деятельность)</vt:lpstr>
      <vt:lpstr>«Я-высказывание»  - </vt:lpstr>
      <vt:lpstr>«Ты-слушание»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«Методы, техники, приемы формирования доверительных отношений и конструктивного взаимодействия между субъектами образовательного процесса»</dc:title>
  <dc:creator>СЛАВА</dc:creator>
  <cp:lastModifiedBy>Валкир</cp:lastModifiedBy>
  <cp:revision>31</cp:revision>
  <dcterms:created xsi:type="dcterms:W3CDTF">2015-11-04T04:56:17Z</dcterms:created>
  <dcterms:modified xsi:type="dcterms:W3CDTF">2017-11-02T02:02:32Z</dcterms:modified>
</cp:coreProperties>
</file>