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81" r:id="rId3"/>
    <p:sldId id="271" r:id="rId4"/>
    <p:sldId id="268" r:id="rId5"/>
    <p:sldId id="277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</p:sldIdLst>
  <p:sldSz cx="12188825" cy="6858000"/>
  <p:notesSz cx="6858000" cy="9144000"/>
  <p:custDataLst>
    <p:tags r:id="rId19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1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0962" autoAdjust="0"/>
  </p:normalViewPr>
  <p:slideViewPr>
    <p:cSldViewPr showGuides="1">
      <p:cViewPr varScale="1">
        <p:scale>
          <a:sx n="41" d="100"/>
          <a:sy n="41" d="100"/>
        </p:scale>
        <p:origin x="984" y="4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7" d="100"/>
          <a:sy n="87" d="100"/>
        </p:scale>
        <p:origin x="30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1F9DBB-FBF6-4D34-8492-FE71ED83D7A0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3386A95-D0A4-44B9-98DA-3665758D82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9847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8238AF8-9BBF-48D1-A5FA-6D79D55F1AFE}" type="datetime1">
              <a:rPr lang="ru-RU" noProof="0" smtClean="0"/>
              <a:t>04.11.2017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3821A9-1C31-4760-BDBC-9A0BA471B1B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22161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ПРИМЕЧАНИЕ. Чтобы заменить рисунок, просто выделите и удалите его. Затем щелкните значок вставки рисунка, чтобы заменить его собственным изображением.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C3821A9-1C31-4760-BDBC-9A0BA471B1B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002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45283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14160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55294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98305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84471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16910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38525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157091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71997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11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85739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12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67302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13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92951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14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59874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3821A9-1C31-4760-BDBC-9A0BA471B1B7}" type="slidenum">
              <a:rPr lang="ru-RU" noProof="0" smtClean="0"/>
              <a:t>15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60668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2412" y="1643064"/>
            <a:ext cx="9144002" cy="2928936"/>
          </a:xfrm>
        </p:spPr>
        <p:txBody>
          <a:bodyPr rtlCol="0">
            <a:noAutofit/>
          </a:bodyPr>
          <a:lstStyle>
            <a:lvl1pPr algn="ctr" rtl="0">
              <a:lnSpc>
                <a:spcPct val="80000"/>
              </a:lnSpc>
              <a:defRPr sz="5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4572000"/>
            <a:ext cx="9144000" cy="1066799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63B9FA-EE34-4CFB-B159-5D5336834B29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59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2412" y="4843464"/>
            <a:ext cx="9144002" cy="947736"/>
          </a:xfrm>
        </p:spPr>
        <p:txBody>
          <a:bodyPr rtlCol="0">
            <a:normAutofit/>
          </a:bodyPr>
          <a:lstStyle>
            <a:lvl1pPr algn="ctr" rtl="0">
              <a:lnSpc>
                <a:spcPct val="80000"/>
              </a:lnSpc>
              <a:defRPr sz="5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791200"/>
            <a:ext cx="9144000" cy="457200"/>
          </a:xfrm>
        </p:spPr>
        <p:txBody>
          <a:bodyPr wrap="square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gray">
          <a:xfrm rot="185582">
            <a:off x="1414576" y="762623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sz="quarter" idx="13"/>
          </p:nvPr>
        </p:nvSpPr>
        <p:spPr bwMode="gray">
          <a:xfrm>
            <a:off x="1634550" y="917753"/>
            <a:ext cx="2592388" cy="3314700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 rtlCol="0"/>
          <a:lstStyle>
            <a:lvl1pPr marL="45720" indent="0" algn="ctr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gray">
          <a:xfrm rot="120000">
            <a:off x="4600738" y="740343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2" name="Рисунок 10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sz="quarter" idx="14"/>
          </p:nvPr>
        </p:nvSpPr>
        <p:spPr bwMode="gray">
          <a:xfrm>
            <a:off x="4787507" y="917753"/>
            <a:ext cx="2592388" cy="3314700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 rtlCol="0"/>
          <a:lstStyle>
            <a:lvl1pPr marL="45720" indent="0" algn="ctr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gray">
          <a:xfrm rot="21480000">
            <a:off x="7775260" y="727477"/>
            <a:ext cx="2947013" cy="368446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5"/>
          </p:nvPr>
        </p:nvSpPr>
        <p:spPr bwMode="gray">
          <a:xfrm>
            <a:off x="7940463" y="917753"/>
            <a:ext cx="2592388" cy="3314701"/>
          </a:xfrm>
          <a:solidFill>
            <a:schemeClr val="bg1">
              <a:lumMod val="95000"/>
            </a:schemeClr>
          </a:solidFill>
          <a:ln w="152400">
            <a:solidFill>
              <a:schemeClr val="bg1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 rtlCol="0"/>
          <a:lstStyle>
            <a:lvl1pPr marL="45720" indent="0" algn="ctr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375D7F-A2C4-460F-8ED7-01465D1CA819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0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Альтернативный титульный слайд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2413" y="4843464"/>
            <a:ext cx="9144002" cy="947736"/>
          </a:xfrm>
        </p:spPr>
        <p:txBody>
          <a:bodyPr rtlCol="0">
            <a:normAutofit/>
          </a:bodyPr>
          <a:lstStyle>
            <a:lvl1pPr algn="ctr" rtl="0">
              <a:lnSpc>
                <a:spcPct val="80000"/>
              </a:lnSpc>
              <a:defRPr sz="5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791200"/>
            <a:ext cx="9144000" cy="457200"/>
          </a:xfrm>
        </p:spPr>
        <p:txBody>
          <a:bodyPr wrap="square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sz="quarter" idx="13"/>
          </p:nvPr>
        </p:nvSpPr>
        <p:spPr>
          <a:xfrm>
            <a:off x="1853090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tIns="45720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2" name="Рисунок 10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sz="quarter" idx="14"/>
          </p:nvPr>
        </p:nvSpPr>
        <p:spPr>
          <a:xfrm>
            <a:off x="4722812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lIns="91440" tIns="457200" rIns="91440" bIns="45720" rtlCol="0">
            <a:normAutofit/>
          </a:bodyPr>
          <a:lstStyle>
            <a:lvl1pPr marL="0" indent="-228600" algn="ctr">
              <a:buNone/>
              <a:defRPr/>
            </a:lvl1pPr>
          </a:lstStyle>
          <a:p>
            <a:pPr marL="45720" lvl="0" indent="0" algn="ctr"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3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5"/>
          </p:nvPr>
        </p:nvSpPr>
        <p:spPr>
          <a:xfrm>
            <a:off x="7592534" y="685800"/>
            <a:ext cx="2743200" cy="3913632"/>
          </a:xfrm>
          <a:solidFill>
            <a:schemeClr val="bg1">
              <a:lumMod val="95000"/>
            </a:schemeClr>
          </a:solidFill>
          <a:ln w="1270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txBody>
          <a:bodyPr vert="horz" lIns="91440" tIns="457200" rIns="91440" bIns="45720" rtlCol="0">
            <a:normAutofit/>
          </a:bodyPr>
          <a:lstStyle>
            <a:lvl1pPr marL="0" indent="-228600" algn="ctr">
              <a:buNone/>
              <a:defRPr/>
            </a:lvl1pPr>
          </a:lstStyle>
          <a:p>
            <a:pPr marL="45720" lvl="0" indent="0" algn="ctr"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5C46DC-6BC4-44CF-AF17-1029EE78C500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6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72A7B7-A271-4C59-9C4B-71BD3AE34B57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88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объект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 bwMode="gray">
          <a:xfrm>
            <a:off x="2159492" y="0"/>
            <a:ext cx="9345120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5612" y="319088"/>
            <a:ext cx="7670802" cy="1143000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 bwMode="gray">
          <a:xfrm rot="21379692">
            <a:off x="322262" y="211183"/>
            <a:ext cx="1542449" cy="2051702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4" name="Рисунок 1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3"/>
          </p:nvPr>
        </p:nvSpPr>
        <p:spPr bwMode="gray">
          <a:xfrm rot="180000">
            <a:off x="357415" y="280969"/>
            <a:ext cx="1446157" cy="1965874"/>
          </a:xfr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tIns="182880" rtlCol="0">
            <a:normAutofit/>
          </a:bodyPr>
          <a:lstStyle>
            <a:lvl1pPr marL="45720" indent="0" algn="ctr">
              <a:buNone/>
              <a:defRPr sz="1600"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5612" y="1643063"/>
            <a:ext cx="7670802" cy="4529137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098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303B1A-2E8C-46C0-B956-C5C997A98AC1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9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1643064"/>
            <a:ext cx="9144002" cy="2928936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56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3" y="4572000"/>
            <a:ext cx="9144000" cy="1066799"/>
          </a:xfrm>
        </p:spPr>
        <p:txBody>
          <a:bodyPr rtlCol="0"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9C3612-F9EE-4C81-83C0-67272496722B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33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2412" y="1643063"/>
            <a:ext cx="4480560" cy="452913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85854" y="1643063"/>
            <a:ext cx="4480560" cy="452913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32F378-5FDB-4203-8C6A-EDFD0C180B56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26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4" y="1624372"/>
            <a:ext cx="4480560" cy="737828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4" y="2438400"/>
            <a:ext cx="4480560" cy="37337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5854" y="1624372"/>
            <a:ext cx="4480560" cy="737828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5854" y="2438400"/>
            <a:ext cx="4480560" cy="37337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886E6A-6AC2-4845-8762-38446FE3059E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443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0CE2BD-2545-4A65-A4E4-6C904D6E9400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29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EE7764-C9DF-473E-83EB-768AA5A2657A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25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2" y="1462088"/>
            <a:ext cx="3124201" cy="1966912"/>
          </a:xfrm>
        </p:spPr>
        <p:txBody>
          <a:bodyPr rtlCol="0" anchor="b">
            <a:normAutofit/>
          </a:bodyPr>
          <a:lstStyle>
            <a:lvl1pPr algn="l" rtl="0">
              <a:defRPr sz="3600" b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685800"/>
            <a:ext cx="647700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3124201" cy="18288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D797C6-7DFF-481F-A471-F2B9B7254EBC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39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gray">
          <a:xfrm>
            <a:off x="7313612" y="0"/>
            <a:ext cx="4191002" cy="6858000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4660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2" y="1643063"/>
            <a:ext cx="3124201" cy="2776537"/>
          </a:xfrm>
        </p:spPr>
        <p:txBody>
          <a:bodyPr rtlCol="0" anchor="b">
            <a:normAutofit/>
          </a:bodyPr>
          <a:lstStyle>
            <a:lvl1pPr algn="l" rtl="0">
              <a:defRPr sz="3600" b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gray">
          <a:xfrm rot="120000">
            <a:off x="654916" y="532501"/>
            <a:ext cx="6103614" cy="5715899"/>
          </a:xfrm>
          <a:prstGeom prst="rect">
            <a:avLst/>
          </a:prstGeom>
          <a:solidFill>
            <a:schemeClr val="bg1"/>
          </a:solidFill>
          <a:ln w="190500">
            <a:noFill/>
            <a:miter lim="800000"/>
          </a:ln>
          <a:effectLst>
            <a:outerShdw blurRad="88900" algn="ctr" rotWithShape="0">
              <a:schemeClr val="accent1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 bwMode="gray">
          <a:xfrm>
            <a:off x="745586" y="609600"/>
            <a:ext cx="5914664" cy="5562600"/>
          </a:xfrm>
          <a:solidFill>
            <a:srgbClr val="FFFFFF">
              <a:shade val="85000"/>
            </a:srgbClr>
          </a:solidFill>
          <a:ln w="152400" cap="flat" cmpd="sng">
            <a:solidFill>
              <a:srgbClr val="FFFFFF"/>
            </a:solidFill>
            <a:miter lim="800000"/>
          </a:ln>
          <a:effectLst>
            <a:outerShdw blurRad="88900" sx="101000" sy="101000" algn="tl" rotWithShape="0">
              <a:schemeClr val="accent1">
                <a:lumMod val="50000"/>
                <a:alpha val="15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5400" h="19050"/>
            <a:contourClr>
              <a:srgbClr val="FFFFFF"/>
            </a:contourClr>
          </a:sp3d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2" y="4423913"/>
            <a:ext cx="3124201" cy="1748287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70D8EC-2B11-46BD-81CA-8B4B56499ABD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47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9A4CE2-D029-4587-8791-4EAAC4ED9FE9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487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18612" y="685801"/>
            <a:ext cx="1828801" cy="54864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1413" y="685800"/>
            <a:ext cx="7924799" cy="54864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C68F54-1097-48C5-8AAF-59F3456CD09B}" type="datetime1">
              <a:rPr lang="ru-RU" smtClean="0"/>
              <a:t>04.11.2017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25A965E-3C11-4F28-82DC-E30D63FAC4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22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gray">
          <a:xfrm>
            <a:off x="684211" y="0"/>
            <a:ext cx="10820402" cy="6858000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effectLst>
            <a:outerShdw blurRad="88900" sx="101000" sy="101000" algn="ctr" rotWithShape="0">
              <a:schemeClr val="accent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366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1352212" y="0"/>
            <a:ext cx="0" cy="6858000"/>
          </a:xfrm>
          <a:prstGeom prst="line">
            <a:avLst/>
          </a:prstGeom>
          <a:noFill/>
          <a:ln w="19050">
            <a:solidFill>
              <a:schemeClr val="accent3">
                <a:lumMod val="50000"/>
                <a:alpha val="15000"/>
              </a:schemeClr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31908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4" y="1643063"/>
            <a:ext cx="9144000" cy="4529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07885" y="6400801"/>
            <a:ext cx="6796327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456612" y="6400801"/>
            <a:ext cx="11676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F32776F-04BE-43FC-8BAC-C35D989A0425}" type="datetime1">
              <a:rPr lang="ru-RU" noProof="0" smtClean="0"/>
              <a:t>04.11.2017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52012" y="6400801"/>
            <a:ext cx="9144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25A965E-3C11-4F28-82DC-E30D63FAC43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4783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0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sz="4400" dirty="0" smtClean="0"/>
              <a:t>Растительный мир Донского края</a:t>
            </a:r>
            <a:endParaRPr lang="ru-RU" sz="4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2412" y="5791200"/>
            <a:ext cx="9612559" cy="106680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ru-RU" dirty="0" smtClean="0"/>
              <a:t>Работу подготовила:  учитель географии  «Ростовской  санаторной    школы-интерната №28» г. Ростова на Дону</a:t>
            </a:r>
          </a:p>
          <a:p>
            <a:pPr rtl="0"/>
            <a:r>
              <a:rPr lang="ru-RU" smtClean="0"/>
              <a:t>Бусленко Н.С.</a:t>
            </a:r>
            <a:endParaRPr lang="ru-RU" dirty="0" smtClean="0"/>
          </a:p>
          <a:p>
            <a:pPr rtl="0"/>
            <a:endParaRPr lang="ru-RU" dirty="0" smtClean="0"/>
          </a:p>
          <a:p>
            <a:pPr rtl="0"/>
            <a:endParaRPr lang="ru-RU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550" y="917754"/>
            <a:ext cx="2592388" cy="3314700"/>
          </a:xfrm>
        </p:spPr>
      </p:pic>
      <p:pic>
        <p:nvPicPr>
          <p:cNvPr id="8" name="Рисунок 7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507" y="917753"/>
            <a:ext cx="2592388" cy="3314701"/>
          </a:xfrm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463" y="917753"/>
            <a:ext cx="2592388" cy="3314702"/>
          </a:xfrm>
        </p:spPr>
      </p:pic>
    </p:spTree>
    <p:extLst>
      <p:ext uri="{BB962C8B-B14F-4D97-AF65-F5344CB8AC3E}">
        <p14:creationId xmlns:p14="http://schemas.microsoft.com/office/powerpoint/2010/main" val="307381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8589" y="609600"/>
            <a:ext cx="3336064" cy="101920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 smtClean="0"/>
              <a:t>Общая характеристика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6" y="609600"/>
            <a:ext cx="5914664" cy="519566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78590" y="1916832"/>
            <a:ext cx="3336064" cy="4255368"/>
          </a:xfrm>
        </p:spPr>
        <p:txBody>
          <a:bodyPr rtlCol="0">
            <a:noAutofit/>
          </a:bodyPr>
          <a:lstStyle/>
          <a:p>
            <a:r>
              <a:rPr lang="ru-RU" sz="2200" b="1" dirty="0"/>
              <a:t>Растительный мир Ростовской области богат и разнообразен. По самым скромным подсчетам, здесь обитает до двух тысяч видов высших растений. Такое разнообразие связано с географическим положением области и особенностями почв и подстилающих их пород</a:t>
            </a:r>
          </a:p>
        </p:txBody>
      </p:sp>
    </p:spTree>
    <p:extLst>
      <p:ext uri="{BB962C8B-B14F-4D97-AF65-F5344CB8AC3E}">
        <p14:creationId xmlns:p14="http://schemas.microsoft.com/office/powerpoint/2010/main" val="250304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ru-RU" dirty="0" smtClean="0"/>
              <a:t>Основной тип растительности Донского края – степь (травянистый покров)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600" dirty="0" smtClean="0"/>
              <a:t>Разнотравно-ковыльная</a:t>
            </a:r>
          </a:p>
          <a:p>
            <a:pPr rtl="0"/>
            <a:r>
              <a:rPr lang="ru-RU" sz="3600" dirty="0" smtClean="0"/>
              <a:t>Типчаково-ковыльная</a:t>
            </a:r>
          </a:p>
          <a:p>
            <a:pPr rtl="0"/>
            <a:r>
              <a:rPr lang="ru-RU" sz="3600" dirty="0" smtClean="0"/>
              <a:t>Пустынно-ковыльная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276" y="1643063"/>
            <a:ext cx="6408712" cy="3514129"/>
          </a:xfrm>
        </p:spPr>
      </p:pic>
    </p:spTree>
    <p:extLst>
      <p:ext uri="{BB962C8B-B14F-4D97-AF65-F5344CB8AC3E}">
        <p14:creationId xmlns:p14="http://schemas.microsoft.com/office/powerpoint/2010/main" val="235363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1" y="764704"/>
            <a:ext cx="3124201" cy="4320480"/>
          </a:xfrm>
        </p:spPr>
        <p:txBody>
          <a:bodyPr rtlCol="0">
            <a:normAutofit/>
          </a:bodyPr>
          <a:lstStyle/>
          <a:p>
            <a:r>
              <a:rPr lang="ru-RU" sz="2400" b="1" dirty="0"/>
              <a:t>Я не степью хожу – </a:t>
            </a:r>
            <a:br>
              <a:rPr lang="ru-RU" sz="2400" b="1" dirty="0"/>
            </a:br>
            <a:r>
              <a:rPr lang="ru-RU" sz="2400" b="1" dirty="0"/>
              <a:t>Я хожу по аптеке,</a:t>
            </a:r>
            <a:br>
              <a:rPr lang="ru-RU" sz="2400" b="1" dirty="0"/>
            </a:br>
            <a:r>
              <a:rPr lang="ru-RU" sz="2400" b="1" dirty="0"/>
              <a:t>Разбираясь в ее </a:t>
            </a:r>
            <a:br>
              <a:rPr lang="ru-RU" sz="2400" b="1" dirty="0"/>
            </a:br>
            <a:r>
              <a:rPr lang="ru-RU" sz="2400" b="1" dirty="0"/>
              <a:t>Травяной картотеке.</a:t>
            </a:r>
            <a:br>
              <a:rPr lang="ru-RU" sz="2400" b="1" dirty="0"/>
            </a:br>
            <a:r>
              <a:rPr lang="ru-RU" sz="2400" b="1" dirty="0"/>
              <a:t>Беспредельная степь, Бесконечная степь, </a:t>
            </a:r>
            <a:br>
              <a:rPr lang="ru-RU" sz="2400" b="1" dirty="0"/>
            </a:br>
            <a:r>
              <a:rPr lang="ru-RU" sz="2400" b="1" dirty="0"/>
              <a:t>Ты - природой написанный Странный рецепт.</a:t>
            </a:r>
            <a:br>
              <a:rPr lang="ru-RU" sz="2400" b="1" dirty="0"/>
            </a:br>
            <a:endParaRPr lang="ru-RU" sz="24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28" y="548680"/>
            <a:ext cx="5914664" cy="547260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2" y="5517232"/>
            <a:ext cx="3124201" cy="654968"/>
          </a:xfrm>
        </p:spPr>
        <p:txBody>
          <a:bodyPr rtlCol="0">
            <a:normAutofit/>
          </a:bodyPr>
          <a:lstStyle/>
          <a:p>
            <a:pPr rtl="0"/>
            <a:r>
              <a:rPr lang="ru-RU" sz="2400" dirty="0" smtClean="0"/>
              <a:t>С. Кирсанов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973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319088"/>
            <a:ext cx="9144000" cy="661640"/>
          </a:xfrm>
        </p:spPr>
        <p:txBody>
          <a:bodyPr rtlCol="0"/>
          <a:lstStyle/>
          <a:p>
            <a:pPr algn="ctr"/>
            <a:r>
              <a:rPr lang="ru-RU" dirty="0" smtClean="0"/>
              <a:t>Символ Донской степи - ковыль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28" y="1268761"/>
            <a:ext cx="1058517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2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0"/>
            <a:ext cx="9144000" cy="98072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 smtClean="0"/>
              <a:t>Шалфей</a:t>
            </a:r>
            <a:r>
              <a:rPr lang="ru-RU" dirty="0" smtClean="0"/>
              <a:t> – распространен по всей территории области</a:t>
            </a:r>
            <a:endParaRPr lang="ru-RU" dirty="0"/>
          </a:p>
        </p:txBody>
      </p:sp>
      <p:pic>
        <p:nvPicPr>
          <p:cNvPr id="6" name="Рисунок 5" descr="Flores y Palabras: Salvia farinacea (II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52" y="980728"/>
            <a:ext cx="10225135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3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0"/>
            <a:ext cx="9144000" cy="98072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 smtClean="0"/>
              <a:t>Клевер</a:t>
            </a:r>
            <a:r>
              <a:rPr lang="ru-RU" dirty="0" smtClean="0"/>
              <a:t> – северная часть Ростовской области</a:t>
            </a:r>
            <a:endParaRPr lang="ru-RU" dirty="0"/>
          </a:p>
        </p:txBody>
      </p:sp>
      <p:pic>
        <p:nvPicPr>
          <p:cNvPr id="4" name="Рисунок 3" descr="&lt;strong&gt;Клевер&lt;/strong&gt; альпийский — Википедия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60" y="1196753"/>
            <a:ext cx="9937104" cy="50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9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0"/>
            <a:ext cx="9144000" cy="134076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/>
              <a:t>Пион тонколистный </a:t>
            </a:r>
            <a:r>
              <a:rPr lang="ru-RU" dirty="0"/>
              <a:t>- на некоторых степных и каменистых склонах, преимущественно в бассейне Сев. Донца</a:t>
            </a:r>
          </a:p>
        </p:txBody>
      </p:sp>
      <p:pic>
        <p:nvPicPr>
          <p:cNvPr id="3" name="Рисунок 2" descr="&lt;strong&gt;Пион&lt;/strong&gt; &lt;strong&gt;тонколистный&lt;/strong&gt; (ООПТ) — Википедия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1340768"/>
            <a:ext cx="10225136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6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0"/>
            <a:ext cx="9144000" cy="98072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 smtClean="0"/>
              <a:t>Вероника австрийская </a:t>
            </a:r>
            <a:r>
              <a:rPr lang="ru-RU" dirty="0" smtClean="0"/>
              <a:t>– северная и западная часть Ростовской области</a:t>
            </a:r>
            <a:endParaRPr lang="ru-RU" dirty="0"/>
          </a:p>
        </p:txBody>
      </p:sp>
      <p:pic>
        <p:nvPicPr>
          <p:cNvPr id="4" name="Рисунок 3" descr="&lt;strong&gt;Лесная вероника&lt;/strong&gt; на огороде (Блог о растениях gerda666)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1185862"/>
            <a:ext cx="10153128" cy="541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0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0"/>
            <a:ext cx="9144000" cy="134076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 smtClean="0"/>
              <a:t>Г</a:t>
            </a:r>
            <a:r>
              <a:rPr lang="ru-RU" b="1" dirty="0"/>
              <a:t>орицвет</a:t>
            </a:r>
            <a:r>
              <a:rPr lang="ru-RU" dirty="0"/>
              <a:t>  - </a:t>
            </a:r>
            <a:r>
              <a:rPr lang="ru-RU" dirty="0" smtClean="0"/>
              <a:t>целинные </a:t>
            </a:r>
            <a:r>
              <a:rPr lang="ru-RU" dirty="0"/>
              <a:t>степи</a:t>
            </a:r>
            <a:r>
              <a:rPr lang="ru-RU" dirty="0" smtClean="0"/>
              <a:t>, склоны </a:t>
            </a:r>
            <a:r>
              <a:rPr lang="ru-RU" dirty="0"/>
              <a:t>балок на Донецком кряже и в </a:t>
            </a:r>
            <a:r>
              <a:rPr lang="ru-RU" dirty="0" smtClean="0"/>
              <a:t>Приазовье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File:&lt;strong&gt;Горицвет&lt;/strong&gt; весенний Белгородская область 03.jpg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78" y="1340768"/>
            <a:ext cx="10306909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7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0"/>
            <a:ext cx="9144000" cy="120015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 smtClean="0"/>
              <a:t>Тюльпан </a:t>
            </a:r>
            <a:r>
              <a:rPr lang="ru-RU" b="1" dirty="0" err="1" smtClean="0"/>
              <a:t>Шренка</a:t>
            </a:r>
            <a:r>
              <a:rPr lang="ru-RU" b="1" dirty="0"/>
              <a:t> </a:t>
            </a:r>
            <a:r>
              <a:rPr lang="ru-RU" dirty="0"/>
              <a:t>-  на озере </a:t>
            </a:r>
            <a:r>
              <a:rPr lang="ru-RU" dirty="0" err="1"/>
              <a:t>Маныч</a:t>
            </a:r>
            <a:r>
              <a:rPr lang="ru-RU" dirty="0"/>
              <a:t>, это - самая крупная в нашей стране популяция диких тюльпанов</a:t>
            </a:r>
          </a:p>
        </p:txBody>
      </p:sp>
      <p:pic>
        <p:nvPicPr>
          <p:cNvPr id="5" name="Рисунок 4" descr="Wild &lt;strong&gt;Tulip&lt;/strong&gt; | Schrenkii &lt;strong&gt;Tulip&lt;/strong&gt; - Tulipa schrenkii - &lt;strong&gt;Тюльпан&lt;/strong&gt;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60" y="1200150"/>
            <a:ext cx="10009112" cy="525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260648"/>
            <a:ext cx="9144000" cy="108012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 err="1" smtClean="0"/>
              <a:t>Кермек</a:t>
            </a:r>
            <a:r>
              <a:rPr lang="ru-RU" dirty="0"/>
              <a:t> -  </a:t>
            </a:r>
            <a:r>
              <a:rPr lang="ru-RU" dirty="0" smtClean="0"/>
              <a:t>на </a:t>
            </a:r>
            <a:r>
              <a:rPr lang="ru-RU" dirty="0"/>
              <a:t>солончаках</a:t>
            </a:r>
            <a:r>
              <a:rPr lang="ru-RU" dirty="0" smtClean="0"/>
              <a:t>, берегах </a:t>
            </a:r>
            <a:r>
              <a:rPr lang="ru-RU" dirty="0"/>
              <a:t>горько-соленых озер и </a:t>
            </a:r>
            <a:r>
              <a:rPr lang="ru-RU" dirty="0" smtClean="0"/>
              <a:t>лиманов, в </a:t>
            </a:r>
            <a:r>
              <a:rPr lang="ru-RU" dirty="0"/>
              <a:t>долине р</a:t>
            </a:r>
            <a:r>
              <a:rPr lang="ru-RU" dirty="0" smtClean="0"/>
              <a:t>. </a:t>
            </a:r>
            <a:r>
              <a:rPr lang="ru-RU" dirty="0" err="1" smtClean="0"/>
              <a:t>Маныч</a:t>
            </a:r>
            <a:endParaRPr lang="ru-RU" dirty="0"/>
          </a:p>
        </p:txBody>
      </p:sp>
      <p:pic>
        <p:nvPicPr>
          <p:cNvPr id="3" name="Рисунок 2" descr="&lt;strong&gt;Кермек&lt;/strong&gt; — Википедия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1340768"/>
            <a:ext cx="9937104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-1"/>
            <a:ext cx="9144000" cy="1340769"/>
          </a:xfrm>
        </p:spPr>
        <p:txBody>
          <a:bodyPr rtlCol="0"/>
          <a:lstStyle/>
          <a:p>
            <a:pPr algn="ctr"/>
            <a:r>
              <a:rPr lang="ru-RU" b="1" dirty="0"/>
              <a:t>Ива козья </a:t>
            </a:r>
            <a:r>
              <a:rPr lang="ru-RU" dirty="0" smtClean="0"/>
              <a:t>-на </a:t>
            </a:r>
            <a:r>
              <a:rPr lang="ru-RU" dirty="0"/>
              <a:t>опушках </a:t>
            </a:r>
            <a:r>
              <a:rPr lang="ru-RU" dirty="0" err="1"/>
              <a:t>байрачных</a:t>
            </a:r>
            <a:r>
              <a:rPr lang="ru-RU" dirty="0"/>
              <a:t> лесов в районах среднего течения Дона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941" y="1340769"/>
            <a:ext cx="813690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3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0"/>
            <a:ext cx="9144000" cy="98072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/>
              <a:t>Лютик Золотистый </a:t>
            </a:r>
            <a:r>
              <a:rPr lang="ru-RU" dirty="0"/>
              <a:t>- опушки пойменных лесов в долине </a:t>
            </a:r>
            <a:r>
              <a:rPr lang="ru-RU" dirty="0" smtClean="0"/>
              <a:t>рек </a:t>
            </a:r>
            <a:r>
              <a:rPr lang="ru-RU" dirty="0" err="1" smtClean="0"/>
              <a:t>Миуса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smtClean="0"/>
              <a:t>Дона</a:t>
            </a:r>
            <a:endParaRPr lang="ru-RU" dirty="0"/>
          </a:p>
        </p:txBody>
      </p:sp>
      <p:pic>
        <p:nvPicPr>
          <p:cNvPr id="5" name="Рисунок 4" descr="Чем опасны ожоги от борщевика Сосновского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60" y="1196752"/>
            <a:ext cx="9865096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41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0"/>
            <a:ext cx="9144000" cy="980728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b="1" dirty="0"/>
              <a:t>Клен </a:t>
            </a:r>
            <a:r>
              <a:rPr lang="ru-RU" b="1" dirty="0" smtClean="0"/>
              <a:t>остролистный - </a:t>
            </a:r>
            <a:r>
              <a:rPr lang="ru-RU" dirty="0"/>
              <a:t>в крутых </a:t>
            </a:r>
            <a:r>
              <a:rPr lang="ru-RU" dirty="0" smtClean="0"/>
              <a:t>и глубоких </a:t>
            </a:r>
            <a:r>
              <a:rPr lang="ru-RU" dirty="0"/>
              <a:t>балках </a:t>
            </a:r>
            <a:r>
              <a:rPr lang="ru-RU" dirty="0" err="1" smtClean="0"/>
              <a:t>байрачных</a:t>
            </a:r>
            <a:r>
              <a:rPr lang="ru-RU" dirty="0" smtClean="0"/>
              <a:t> лесов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36" y="1268760"/>
            <a:ext cx="10153128" cy="509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3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Деликатесы (16x9)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895196_TF02901023_TF02901023.potx" id="{AC2E80DA-838F-4B2B-BC11-28D7EC0C5042}" vid="{9EC2086B-3419-4831-91EB-B5272DFF02E9}"/>
    </a:ext>
  </a:extLst>
</a:theme>
</file>

<file path=ppt/theme/theme2.xml><?xml version="1.0" encoding="utf-8"?>
<a:theme xmlns:a="http://schemas.openxmlformats.org/drawingml/2006/main" name="Тема Office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FoodGourmet">
      <a:dk1>
        <a:srgbClr val="4D0511"/>
      </a:dk1>
      <a:lt1>
        <a:sysClr val="window" lastClr="FFFFFF"/>
      </a:lt1>
      <a:dk2>
        <a:srgbClr val="000000"/>
      </a:dk2>
      <a:lt2>
        <a:srgbClr val="DDDDDD"/>
      </a:lt2>
      <a:accent1>
        <a:srgbClr val="CA2A1E"/>
      </a:accent1>
      <a:accent2>
        <a:srgbClr val="EE6612"/>
      </a:accent2>
      <a:accent3>
        <a:srgbClr val="EBA61D"/>
      </a:accent3>
      <a:accent4>
        <a:srgbClr val="70A22E"/>
      </a:accent4>
      <a:accent5>
        <a:srgbClr val="359986"/>
      </a:accent5>
      <a:accent6>
        <a:srgbClr val="8159A4"/>
      </a:accent6>
      <a:hlink>
        <a:srgbClr val="3777BD"/>
      </a:hlink>
      <a:folHlink>
        <a:srgbClr val="B2B2B2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Пища — подготовка к презентации (широкоэкранный формат)</Template>
  <TotalTime>4110</TotalTime>
  <Words>246</Words>
  <Application>Microsoft Office PowerPoint</Application>
  <PresentationFormat>Произвольный</PresentationFormat>
  <Paragraphs>38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Cambria</vt:lpstr>
      <vt:lpstr>Деликатесы (16x9)</vt:lpstr>
      <vt:lpstr>Растительный мир Донского края</vt:lpstr>
      <vt:lpstr>Общая характеристика</vt:lpstr>
      <vt:lpstr>Основной тип растительности Донского края – степь (травянистый покров) </vt:lpstr>
      <vt:lpstr>Я не степью хожу –  Я хожу по аптеке, Разбираясь в ее  Травяной картотеке. Беспредельная степь, Бесконечная степь,  Ты - природой написанный Странный рецепт. </vt:lpstr>
      <vt:lpstr>Символ Донской степи - ковыль</vt:lpstr>
      <vt:lpstr>Шалфей – распространен по всей территории области</vt:lpstr>
      <vt:lpstr>Клевер – северная часть Ростовской области</vt:lpstr>
      <vt:lpstr>Пион тонколистный - на некоторых степных и каменистых склонах, преимущественно в бассейне Сев. Донца</vt:lpstr>
      <vt:lpstr>Вероника австрийская – северная и западная часть Ростовской области</vt:lpstr>
      <vt:lpstr>Горицвет  - целинные степи, склоны балок на Донецком кряже и в Приазовье </vt:lpstr>
      <vt:lpstr>Тюльпан Шренка -  на озере Маныч, это - самая крупная в нашей стране популяция диких тюльпанов</vt:lpstr>
      <vt:lpstr>Кермек -  на солончаках, берегах горько-соленых озер и лиманов, в долине р. Маныч</vt:lpstr>
      <vt:lpstr>Ива козья -на опушках байрачных лесов в районах среднего течения Дона </vt:lpstr>
      <vt:lpstr>Лютик Золотистый - опушки пойменных лесов в долине рек Миуса и Дона</vt:lpstr>
      <vt:lpstr>Клен остролистный - в крутых и глубоких балках байрачных лесов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Растительный мир Донского края</dc:title>
  <dc:creator>Наталья</dc:creator>
  <cp:lastModifiedBy>Наталья</cp:lastModifiedBy>
  <cp:revision>35</cp:revision>
  <dcterms:created xsi:type="dcterms:W3CDTF">2017-09-28T18:45:10Z</dcterms:created>
  <dcterms:modified xsi:type="dcterms:W3CDTF">2017-11-04T17:59:56Z</dcterms:modified>
</cp:coreProperties>
</file>