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8" r:id="rId3"/>
    <p:sldId id="288" r:id="rId4"/>
    <p:sldId id="279" r:id="rId5"/>
    <p:sldId id="287" r:id="rId6"/>
    <p:sldId id="286" r:id="rId7"/>
    <p:sldId id="290" r:id="rId8"/>
    <p:sldId id="282" r:id="rId9"/>
    <p:sldId id="289" r:id="rId10"/>
    <p:sldId id="28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0000">
              <a:schemeClr val="bg2">
                <a:tint val="90000"/>
                <a:shade val="90000"/>
                <a:satMod val="120000"/>
              </a:schemeClr>
            </a:gs>
            <a:gs pos="100000">
              <a:schemeClr val="bg2">
                <a:tint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836712"/>
            <a:ext cx="7200800" cy="3888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Left"/>
            <a:lightRig rig="twoPt" dir="t">
              <a:rot lat="0" lon="0" rev="7200000"/>
            </a:lightRig>
          </a:scene3d>
          <a:sp3d>
            <a:bevelT w="25400" h="19050" prst="angle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640960" cy="3744416"/>
          </a:xfrm>
          <a:scene3d>
            <a:camera prst="perspectiveLeft"/>
            <a:lightRig rig="threePt" dir="t"/>
          </a:scene3d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66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М. Ю. </a:t>
            </a:r>
            <a:r>
              <a:rPr lang="uk-UA" sz="66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Лермонтов</a:t>
            </a:r>
            <a:r>
              <a:rPr lang="uk-UA" sz="66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</a:t>
            </a:r>
            <a:r>
              <a:rPr lang="uk-UA" sz="6600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Когда</a:t>
            </a:r>
            <a:r>
              <a:rPr lang="uk-UA" sz="66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6600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волнуется</a:t>
            </a:r>
            <a:r>
              <a:rPr lang="uk-UA" sz="66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6600" cap="none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желтеющая</a:t>
            </a:r>
            <a:r>
              <a:rPr lang="uk-UA" sz="66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нива…»</a:t>
            </a:r>
            <a:endParaRPr lang="uk-UA" sz="6600" cap="none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1680" y="5003322"/>
            <a:ext cx="6766520" cy="1371600"/>
          </a:xfrm>
        </p:spPr>
        <p:txBody>
          <a:bodyPr>
            <a:noAutofit/>
          </a:bodyPr>
          <a:lstStyle/>
          <a:p>
            <a:pPr algn="r"/>
            <a:r>
              <a:rPr lang="ru-RU" sz="36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Уроки внеклассного чтения.</a:t>
            </a:r>
          </a:p>
          <a:p>
            <a:pPr algn="r"/>
            <a:r>
              <a:rPr lang="ru-RU" sz="36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 класс</a:t>
            </a:r>
            <a:endParaRPr lang="uk-UA" sz="3600" b="1" dirty="0" smtClean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922114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r"/>
            <a:r>
              <a:rPr lang="uk-UA" sz="3600" b="1" cap="none" dirty="0" err="1" smtClean="0">
                <a:ln/>
                <a:solidFill>
                  <a:srgbClr val="002060"/>
                </a:solidFill>
              </a:rPr>
              <a:t>Стихотворение</a:t>
            </a:r>
            <a:r>
              <a:rPr lang="uk-UA" sz="3600" b="1" cap="none" dirty="0" smtClean="0">
                <a:ln/>
                <a:solidFill>
                  <a:srgbClr val="002060"/>
                </a:solidFill>
              </a:rPr>
              <a:t> «</a:t>
            </a:r>
            <a:r>
              <a:rPr lang="uk-UA" sz="3600" b="1" cap="none" dirty="0" err="1" smtClean="0">
                <a:ln/>
                <a:solidFill>
                  <a:srgbClr val="002060"/>
                </a:solidFill>
              </a:rPr>
              <a:t>Когда</a:t>
            </a:r>
            <a:r>
              <a:rPr lang="uk-UA" sz="3600" b="1" cap="none" dirty="0" smtClean="0">
                <a:ln/>
                <a:solidFill>
                  <a:srgbClr val="002060"/>
                </a:solidFill>
              </a:rPr>
              <a:t> </a:t>
            </a:r>
            <a:r>
              <a:rPr lang="uk-UA" sz="3600" b="1" cap="none" dirty="0" err="1" smtClean="0">
                <a:ln/>
                <a:solidFill>
                  <a:srgbClr val="002060"/>
                </a:solidFill>
              </a:rPr>
              <a:t>волнуется</a:t>
            </a:r>
            <a:r>
              <a:rPr lang="uk-UA" sz="3600" b="1" cap="none" dirty="0" smtClean="0">
                <a:ln/>
                <a:solidFill>
                  <a:srgbClr val="002060"/>
                </a:solidFill>
              </a:rPr>
              <a:t> </a:t>
            </a:r>
            <a:r>
              <a:rPr lang="uk-UA" sz="3600" b="1" cap="none" dirty="0" err="1" smtClean="0">
                <a:ln/>
                <a:solidFill>
                  <a:srgbClr val="002060"/>
                </a:solidFill>
              </a:rPr>
              <a:t>желтеющая</a:t>
            </a:r>
            <a:r>
              <a:rPr lang="uk-UA" sz="3600" b="1" cap="none" dirty="0" smtClean="0">
                <a:ln/>
                <a:solidFill>
                  <a:srgbClr val="002060"/>
                </a:solidFill>
              </a:rPr>
              <a:t> нива…»</a:t>
            </a:r>
            <a:endParaRPr lang="uk-UA" sz="3600" b="1" cap="none" dirty="0">
              <a:ln/>
              <a:solidFill>
                <a:srgbClr val="002060"/>
              </a:solidFill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11560" y="1412776"/>
            <a:ext cx="3312368" cy="416411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4270248" y="1268760"/>
            <a:ext cx="4406208" cy="5184576"/>
          </a:xfrm>
        </p:spPr>
        <p:txBody>
          <a:bodyPr>
            <a:noAutofit/>
          </a:bodyPr>
          <a:lstStyle/>
          <a:p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написано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Лермонтовым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феврале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1837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поэт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сидел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арестом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здании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Петербургского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Главного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штаба за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сочинение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стихов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смерть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Пушкина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К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нему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пускали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лишь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камердинера,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приносившего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обед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Хлеб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заворачивался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серую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бумагу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На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ней-то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(с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помощью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спички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печной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сажи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вина) и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было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написано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стихотворение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475656" y="3501008"/>
            <a:ext cx="2867030" cy="30963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236227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Стихотворение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М. Ю. Лермонтова «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Когда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волнуется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желтеющая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нива…» -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самобытное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поэтическое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произведение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посвященное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природным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красотам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родного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края</a:t>
            </a:r>
            <a:endParaRPr lang="uk-UA" sz="3200" b="1" cap="none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780928"/>
            <a:ext cx="4992555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3150" t="12598" r="3150" b="12598"/>
          <a:stretch>
            <a:fillRect/>
          </a:stretch>
        </p:blipFill>
        <p:spPr bwMode="auto">
          <a:xfrm>
            <a:off x="2411760" y="2996952"/>
            <a:ext cx="5652304" cy="3384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95535" y="764704"/>
            <a:ext cx="8026109" cy="53285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 t="12598" b="12598"/>
          <a:stretch>
            <a:fillRect/>
          </a:stretch>
        </p:blipFill>
        <p:spPr bwMode="auto">
          <a:xfrm>
            <a:off x="683568" y="1268759"/>
            <a:ext cx="7920880" cy="44438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043608" y="980728"/>
            <a:ext cx="7272808" cy="4854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395536" y="980729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Когда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волнуется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желтеющая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нива,</a:t>
            </a:r>
            <a:b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</a:t>
            </a:r>
            <a:r>
              <a:rPr lang="uk-UA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свежий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лес </a:t>
            </a:r>
            <a:r>
              <a:rPr lang="uk-UA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шумит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при </a:t>
            </a:r>
            <a:r>
              <a:rPr lang="uk-UA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звуке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ветерка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  <a:b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</a:t>
            </a:r>
            <a:r>
              <a:rPr lang="uk-UA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прячется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 саду </a:t>
            </a:r>
            <a:r>
              <a:rPr lang="uk-UA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малиновая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слива</a:t>
            </a:r>
            <a:b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Под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тенью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сладостной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зелёного листка;</a:t>
            </a:r>
            <a:endParaRPr lang="uk-UA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23528" y="274638"/>
            <a:ext cx="8280920" cy="23622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Лермонтов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олицетворяет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природу. Пейзаж в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этом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стихотворении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–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это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не одна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мимолетная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картина, а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несколько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поэтических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картин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природы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взаимосвязанных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друг с другом</a:t>
            </a:r>
            <a:endParaRPr lang="uk-UA" sz="3200" b="1" cap="none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708920"/>
            <a:ext cx="5544616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2996952"/>
            <a:ext cx="8208912" cy="2955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740790"/>
            <a:ext cx="8136905" cy="5136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980728"/>
            <a:ext cx="8064896" cy="5040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196752"/>
            <a:ext cx="7920880" cy="49389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323528" y="1196752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Когда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росой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обрызганный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душистой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  <a:b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Румяным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вечером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иль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утра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 час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златой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Из-под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куста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мне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ландыш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серебристый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Приветливо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кивает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головой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 </a:t>
            </a:r>
            <a:endParaRPr lang="uk-UA" sz="40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96944" cy="236227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ru-RU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Красота и гармония природы приносят успокоение, навевают мечты, будят воображение; хочется верить в счастье, в справедливость, в божественную мудрость </a:t>
            </a:r>
            <a:r>
              <a:rPr lang="ru-RU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бытия</a:t>
            </a:r>
            <a:endParaRPr lang="uk-UA" sz="3200" b="1" cap="none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204864"/>
            <a:ext cx="2882989" cy="4271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Содержимое 3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2780928"/>
            <a:ext cx="4896544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274638"/>
            <a:ext cx="8280920" cy="164219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ru-RU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Поэт словно собирает в стихотворении букет самых ярких своих впечатлений от общения с </a:t>
            </a:r>
            <a:r>
              <a:rPr lang="ru-RU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природой</a:t>
            </a:r>
            <a:endParaRPr lang="uk-UA" sz="3200" b="1" cap="none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95536" y="2060848"/>
            <a:ext cx="5832648" cy="43744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t="12598" b="23097"/>
          <a:stretch>
            <a:fillRect/>
          </a:stretch>
        </p:blipFill>
        <p:spPr bwMode="auto">
          <a:xfrm>
            <a:off x="683568" y="2276872"/>
            <a:ext cx="7913476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971600" y="2492896"/>
            <a:ext cx="7472922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51520" y="2348880"/>
            <a:ext cx="82089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36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Когда</a:t>
            </a:r>
            <a: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студеный</a:t>
            </a:r>
            <a: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ключ </a:t>
            </a:r>
            <a:r>
              <a:rPr lang="uk-UA" sz="36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играет</a:t>
            </a:r>
            <a: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по </a:t>
            </a:r>
            <a:r>
              <a:rPr lang="uk-UA" sz="36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оврагу</a:t>
            </a:r>
            <a: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И, </a:t>
            </a:r>
            <a:r>
              <a:rPr lang="uk-UA" sz="36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погружая</a:t>
            </a:r>
            <a: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мысль</a:t>
            </a:r>
            <a: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 </a:t>
            </a:r>
            <a:r>
              <a:rPr lang="uk-UA" sz="36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какой-то</a:t>
            </a:r>
            <a: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смутный</a:t>
            </a:r>
            <a: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сон,</a:t>
            </a:r>
            <a:b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Лепечет</a:t>
            </a:r>
            <a: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мне </a:t>
            </a:r>
            <a:r>
              <a:rPr lang="uk-UA" sz="36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таинственную</a:t>
            </a:r>
            <a: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сагу</a:t>
            </a:r>
            <a:b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Про </a:t>
            </a:r>
            <a:r>
              <a:rPr lang="uk-UA" sz="36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мирный</a:t>
            </a:r>
            <a: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край, </a:t>
            </a:r>
            <a:r>
              <a:rPr lang="uk-UA" sz="36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откуда</a:t>
            </a:r>
            <a: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мчится</a:t>
            </a:r>
            <a:r>
              <a:rPr lang="uk-UA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он: </a:t>
            </a:r>
            <a:endParaRPr lang="uk-UA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52928" cy="2218258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тихотворение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Когда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волнуется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желтеющая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нива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…» –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внутренний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монолог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лирического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героя.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Последняя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строфа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этого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произведения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полностью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раскрывает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cap="none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замыслы</a:t>
            </a:r>
            <a:r>
              <a:rPr lang="uk-UA" sz="3200" b="1" cap="none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автора</a:t>
            </a:r>
            <a:endParaRPr lang="uk-UA" b="1" cap="none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564904"/>
            <a:ext cx="7704856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708920"/>
            <a:ext cx="6384657" cy="3888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620688"/>
            <a:ext cx="7848872" cy="4900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08720"/>
            <a:ext cx="7776864" cy="5184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971600" y="1196752"/>
            <a:ext cx="7668853" cy="5112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395536" y="1124744"/>
            <a:ext cx="80648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Тогда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смиряется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души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моей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тревога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  <a:b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Тогда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расходятся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морщины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на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челе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  <a:b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счастье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я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могу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постигнуть на земле,</a:t>
            </a:r>
            <a:b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 в небесах я </a:t>
            </a:r>
            <a:r>
              <a:rPr lang="uk-UA" sz="40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вижу</a:t>
            </a:r>
            <a:r>
              <a:rPr lang="uk-UA" sz="4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бога!..</a:t>
            </a:r>
            <a:endParaRPr lang="uk-UA" sz="40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974</TotalTime>
  <Words>202</Words>
  <Application>Microsoft Office PowerPoint</Application>
  <PresentationFormat>Экран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М. Ю. Лермонтов «Когда волнуется желтеющая нива…»</vt:lpstr>
      <vt:lpstr>Стихотворение «Когда волнуется желтеющая нива…»</vt:lpstr>
      <vt:lpstr>Стихотворение М. Ю. Лермонтова «Когда волнуется желтеющая нива…» - самобытное поэтическое произведение, посвященное природным красотам родного края</vt:lpstr>
      <vt:lpstr>Слайд 4</vt:lpstr>
      <vt:lpstr>Лермонтов олицетворяет природу. Пейзаж в этом стихотворении – это не одна мимолетная картина, а несколько поэтических картин природы, взаимосвязанных друг с другом</vt:lpstr>
      <vt:lpstr>Слайд 6</vt:lpstr>
      <vt:lpstr>Красота и гармония природы приносят успокоение, навевают мечты, будят воображение; хочется верить в счастье, в справедливость, в божественную мудрость бытия</vt:lpstr>
      <vt:lpstr>Поэт словно собирает в стихотворении букет самых ярких своих впечатлений от общения с природой</vt:lpstr>
      <vt:lpstr>Стихотворение «Когда волнуется желтеющая нива…» – внутренний монолог лирического героя. Последняя строфа этого произведения полностью раскрывает замыслы автора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М. Ю. Лермонтов</dc:title>
  <dc:creator>Shahter</dc:creator>
  <cp:lastModifiedBy>Shahter</cp:lastModifiedBy>
  <cp:revision>94</cp:revision>
  <dcterms:created xsi:type="dcterms:W3CDTF">2016-07-05T17:01:44Z</dcterms:created>
  <dcterms:modified xsi:type="dcterms:W3CDTF">2016-07-07T20:51:06Z</dcterms:modified>
</cp:coreProperties>
</file>