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талья" initials="Н" lastIdx="1" clrIdx="0">
    <p:extLst>
      <p:ext uri="{19B8F6BF-5375-455C-9EA6-DF929625EA0E}">
        <p15:presenceInfo xmlns:p15="http://schemas.microsoft.com/office/powerpoint/2012/main" userId="Наталь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24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8-27T08:13:30.207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5DFCCE-76E1-46CC-AA08-DC2BB860C73E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CCF1B-33A8-4584-AB56-E0EE0C2EBC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025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Слово «история» имеет греческие корни (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ἱστορί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Roboto Condensed"/>
                <a:ea typeface="+mn-ea"/>
                <a:cs typeface="+mn-cs"/>
              </a:rPr>
              <a:t>α, historia), происхождение праиндоевропейское (слово wid-tor, то есть знать, видеть). В русском языке это слова «видеть» и «ведать».</a:t>
            </a:r>
          </a:p>
          <a:p>
            <a:r>
              <a:rPr lang="ru-RU" sz="2800" b="0" i="0" dirty="0" smtClean="0">
                <a:solidFill>
                  <a:srgbClr val="4D4D4D"/>
                </a:solidFill>
                <a:effectLst/>
                <a:latin typeface="Roboto Condensed"/>
              </a:rPr>
              <a:t>Как не покажется вам странным, но дать четкое определение тому, что изучает история, не могут даже самые маститые профессора - историки. А некоторые люди вообще убеждены, что история – это не наука, т.к. в ней нет конкретного предмета или объекта изучения. Существуют различные виды истории: история общества, история спорта, экономическая история и др. И объединить их все между собой очень сложно. В дословном переводе слово «история» означает «рассказ о событиях прошлого». А знать прошлое важно для человечества, т.к. исторический опыт имеет немаловажное значение в развитии общества. Попробуем найти ответ на вопрос о том, что изучает история нужного и полезного современному человеку.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Значение слова "история" в наиболее известных источниках определяется по-разному. Только в толковом словаре Т. Ф. Ефремова дается 8 различных толкований интересующего нас термина.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CF1B-33A8-4584-AB56-E0EE0C2EBCD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912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Традиционно отцом истории считается Геродот, и определение «отец истории»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pater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historiae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относится именно к нему. При этом он не был первым историком. Как литературный жанр история в Греции появляется в V веке до н.э. Ей предшествовали так называемые логографы — это были первые прозаики, которые описывали буквально все подряд. Нет сомнений в том, что историю как жанр придумали именно древние греки. Конечно, у других народов были анналы, летописи и хроники, но первые исторические сочинения появились именно у греков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CCF1B-33A8-4584-AB56-E0EE0C2EBCD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915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3EEF-4E04-45A6-8255-A60EA6CB4655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E2A4E-E5BF-4307-A1C6-F3325815E3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622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3EEF-4E04-45A6-8255-A60EA6CB4655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E2A4E-E5BF-4307-A1C6-F3325815E3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36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3EEF-4E04-45A6-8255-A60EA6CB4655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E2A4E-E5BF-4307-A1C6-F3325815E3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238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3EEF-4E04-45A6-8255-A60EA6CB4655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E2A4E-E5BF-4307-A1C6-F3325815E3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235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3EEF-4E04-45A6-8255-A60EA6CB4655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E2A4E-E5BF-4307-A1C6-F3325815E3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069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3EEF-4E04-45A6-8255-A60EA6CB4655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E2A4E-E5BF-4307-A1C6-F3325815E3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930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3EEF-4E04-45A6-8255-A60EA6CB4655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E2A4E-E5BF-4307-A1C6-F3325815E3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1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3EEF-4E04-45A6-8255-A60EA6CB4655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E2A4E-E5BF-4307-A1C6-F3325815E3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699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3EEF-4E04-45A6-8255-A60EA6CB4655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E2A4E-E5BF-4307-A1C6-F3325815E3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610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3EEF-4E04-45A6-8255-A60EA6CB4655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E2A4E-E5BF-4307-A1C6-F3325815E3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08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3EEF-4E04-45A6-8255-A60EA6CB4655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E2A4E-E5BF-4307-A1C6-F3325815E3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155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53EEF-4E04-45A6-8255-A60EA6CB4655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E2A4E-E5BF-4307-A1C6-F3325815E3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74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552" y="3151991"/>
            <a:ext cx="3943036" cy="37060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78292"/>
            <a:ext cx="6607686" cy="238760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ngSong" panose="02010609060101010101" pitchFamily="49" charset="-122"/>
                <a:ea typeface="FangSong" panose="02010609060101010101" pitchFamily="49" charset="-122"/>
              </a:rPr>
              <a:t>ИСТОРИЯ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55288" y="3613189"/>
            <a:ext cx="9144000" cy="1655762"/>
          </a:xfrm>
        </p:spPr>
        <p:txBody>
          <a:bodyPr/>
          <a:lstStyle/>
          <a:p>
            <a:r>
              <a:rPr lang="ru-RU" dirty="0" smtClean="0">
                <a:latin typeface="FangSong" panose="02010609060101010101" pitchFamily="49" charset="-122"/>
                <a:ea typeface="FangSong" panose="02010609060101010101" pitchFamily="49" charset="-122"/>
              </a:rPr>
              <a:t>Введение в историю</a:t>
            </a:r>
            <a:endParaRPr lang="ru-RU" dirty="0"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0206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532" y="3526689"/>
            <a:ext cx="5273568" cy="27852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FangSong" panose="02010609060101010101" pitchFamily="49" charset="-122"/>
                <a:ea typeface="FangSong" panose="02010609060101010101" pitchFamily="49" charset="-122"/>
              </a:rPr>
              <a:t>История-это... </a:t>
            </a:r>
            <a:endParaRPr lang="ru-RU" dirty="0"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ru-RU" b="0" i="0" dirty="0" smtClean="0">
                <a:solidFill>
                  <a:srgbClr val="4D4D4D"/>
                </a:solidFill>
                <a:effectLst/>
                <a:ea typeface="FangSong" panose="02010609060101010101" pitchFamily="49" charset="-122"/>
              </a:rPr>
              <a:t>«</a:t>
            </a:r>
            <a:r>
              <a:rPr lang="ru-RU" b="1" dirty="0" smtClean="0">
                <a:solidFill>
                  <a:srgbClr val="4D4D4D"/>
                </a:solidFill>
                <a:ea typeface="FangSong" panose="02010609060101010101" pitchFamily="49" charset="-122"/>
              </a:rPr>
              <a:t>И</a:t>
            </a:r>
            <a:r>
              <a:rPr lang="ru-RU" b="1" i="0" dirty="0" smtClean="0">
                <a:solidFill>
                  <a:srgbClr val="4D4D4D"/>
                </a:solidFill>
                <a:effectLst/>
                <a:ea typeface="FangSong" panose="02010609060101010101" pitchFamily="49" charset="-122"/>
              </a:rPr>
              <a:t>стория</a:t>
            </a:r>
            <a:r>
              <a:rPr lang="ru-RU" b="0" i="0" dirty="0" smtClean="0">
                <a:solidFill>
                  <a:srgbClr val="4D4D4D"/>
                </a:solidFill>
                <a:effectLst/>
                <a:ea typeface="FangSong" panose="02010609060101010101" pitchFamily="49" charset="-122"/>
              </a:rPr>
              <a:t>» греч. (</a:t>
            </a:r>
            <a:r>
              <a:rPr lang="ru-RU" b="0" i="0" dirty="0" err="1" smtClean="0">
                <a:solidFill>
                  <a:srgbClr val="4D4D4D"/>
                </a:solidFill>
                <a:effectLst/>
                <a:ea typeface="FangSong" panose="02010609060101010101" pitchFamily="49" charset="-122"/>
              </a:rPr>
              <a:t>ἱστορί</a:t>
            </a:r>
            <a:r>
              <a:rPr lang="ru-RU" b="0" i="0" dirty="0" smtClean="0">
                <a:solidFill>
                  <a:srgbClr val="4D4D4D"/>
                </a:solidFill>
                <a:effectLst/>
                <a:ea typeface="FangSong" panose="02010609060101010101" pitchFamily="49" charset="-122"/>
              </a:rPr>
              <a:t>α, historia), происхождение праиндоевропейское (слово wid-tor, то есть </a:t>
            </a:r>
            <a:r>
              <a:rPr lang="ru-RU" b="1" i="0" dirty="0" smtClean="0">
                <a:solidFill>
                  <a:srgbClr val="4D4D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FangSong" panose="02010609060101010101" pitchFamily="49" charset="-122"/>
              </a:rPr>
              <a:t>знать, видет</a:t>
            </a:r>
            <a:r>
              <a:rPr lang="ru-RU" b="0" i="0" dirty="0" smtClean="0">
                <a:solidFill>
                  <a:srgbClr val="4D4D4D"/>
                </a:solidFill>
                <a:effectLst/>
                <a:ea typeface="FangSong" panose="02010609060101010101" pitchFamily="49" charset="-122"/>
              </a:rPr>
              <a:t>ь). </a:t>
            </a:r>
            <a:r>
              <a:rPr lang="ru-RU" dirty="0">
                <a:solidFill>
                  <a:srgbClr val="4D4D4D"/>
                </a:solidFill>
                <a:ea typeface="FangSong" panose="02010609060101010101" pitchFamily="49" charset="-122"/>
              </a:rPr>
              <a:t>В русском языке это слова «видеть» и «ведать».</a:t>
            </a:r>
            <a:endParaRPr lang="en-US" dirty="0">
              <a:solidFill>
                <a:srgbClr val="4D4D4D"/>
              </a:solidFill>
              <a:ea typeface="FangSong" panose="02010609060101010101" pitchFamily="49" charset="-122"/>
            </a:endParaRPr>
          </a:p>
          <a:p>
            <a:endParaRPr lang="ru-RU" b="0" i="0" dirty="0" smtClean="0">
              <a:solidFill>
                <a:srgbClr val="4D4D4D"/>
              </a:solidFill>
              <a:effectLst/>
              <a:ea typeface="FangSong" panose="02010609060101010101" pitchFamily="49" charset="-122"/>
            </a:endParaRPr>
          </a:p>
          <a:p>
            <a:pPr marL="0" lvl="0" indent="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</a:pPr>
            <a:r>
              <a:rPr lang="ru-RU" altLang="ru-RU" sz="3200" dirty="0">
                <a:solidFill>
                  <a:srgbClr val="000000"/>
                </a:solidFill>
                <a:cs typeface="Arial" charset="0"/>
              </a:rPr>
              <a:t>«расследование, узнавание, </a:t>
            </a:r>
            <a:endParaRPr lang="ru-RU" altLang="ru-RU" sz="3200" dirty="0" smtClean="0">
              <a:solidFill>
                <a:srgbClr val="000000"/>
              </a:solidFill>
              <a:cs typeface="Arial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</a:pPr>
            <a:r>
              <a:rPr lang="ru-RU" altLang="ru-RU" sz="3200" dirty="0" smtClean="0">
                <a:solidFill>
                  <a:srgbClr val="000000"/>
                </a:solidFill>
                <a:cs typeface="Arial" charset="0"/>
              </a:rPr>
              <a:t>установление»</a:t>
            </a:r>
            <a:endParaRPr lang="ru-RU" b="0" i="0" dirty="0" smtClean="0">
              <a:solidFill>
                <a:srgbClr val="4D4D4D"/>
              </a:solidFill>
              <a:effectLst/>
              <a:ea typeface="FangSong" panose="02010609060101010101" pitchFamily="49" charset="-122"/>
            </a:endParaRPr>
          </a:p>
          <a:p>
            <a:pPr marL="0" indent="0">
              <a:buNone/>
            </a:pPr>
            <a:r>
              <a:rPr lang="ru-RU" b="1" dirty="0" err="1" smtClean="0"/>
              <a:t>Historia</a:t>
            </a:r>
            <a:r>
              <a:rPr lang="ru-RU" dirty="0"/>
              <a:t> —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рассказ </a:t>
            </a:r>
            <a:r>
              <a:rPr lang="ru-RU" dirty="0"/>
              <a:t>о прошедшем, об </a:t>
            </a:r>
            <a:r>
              <a:rPr lang="ru-RU" dirty="0" smtClean="0"/>
              <a:t>узнанном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26740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289" y="579914"/>
            <a:ext cx="6096000" cy="518295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2800" dirty="0" smtClean="0">
                <a:solidFill>
                  <a:prstClr val="black"/>
                </a:solidFill>
              </a:rPr>
              <a:t>«</a:t>
            </a:r>
            <a:r>
              <a:rPr lang="ru-RU" sz="2800" b="1" dirty="0" smtClean="0">
                <a:solidFill>
                  <a:prstClr val="black"/>
                </a:solidFill>
              </a:rPr>
              <a:t>Исто</a:t>
            </a:r>
            <a:r>
              <a:rPr lang="ru-RU" sz="2800" dirty="0" smtClean="0">
                <a:solidFill>
                  <a:prstClr val="black"/>
                </a:solidFill>
              </a:rPr>
              <a:t>» </a:t>
            </a:r>
            <a:r>
              <a:rPr lang="ru-RU" sz="2800" dirty="0">
                <a:solidFill>
                  <a:prstClr val="black"/>
                </a:solidFill>
              </a:rPr>
              <a:t>В </a:t>
            </a:r>
            <a:r>
              <a:rPr lang="ru-RU" sz="2800" dirty="0" smtClean="0">
                <a:solidFill>
                  <a:prstClr val="black"/>
                </a:solidFill>
              </a:rPr>
              <a:t>старославянском— </a:t>
            </a:r>
            <a:r>
              <a:rPr lang="ru-RU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утроба, начало</a:t>
            </a:r>
            <a:r>
              <a:rPr lang="ru-RU" sz="2800" dirty="0">
                <a:solidFill>
                  <a:prstClr val="black"/>
                </a:solidFill>
              </a:rPr>
              <a:t>. </a:t>
            </a:r>
            <a:endParaRPr lang="en-US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800" dirty="0">
                <a:solidFill>
                  <a:prstClr val="black"/>
                </a:solidFill>
              </a:rPr>
              <a:t>Отсюда и «</a:t>
            </a:r>
            <a:r>
              <a:rPr lang="ru-RU" sz="2800" i="1" dirty="0">
                <a:solidFill>
                  <a:prstClr val="black"/>
                </a:solidFill>
              </a:rPr>
              <a:t>исток</a:t>
            </a:r>
            <a:r>
              <a:rPr lang="ru-RU" sz="2800" dirty="0">
                <a:solidFill>
                  <a:prstClr val="black"/>
                </a:solidFill>
              </a:rPr>
              <a:t>». </a:t>
            </a:r>
            <a:endParaRPr lang="ru-RU" sz="28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ru-RU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800" dirty="0">
                <a:solidFill>
                  <a:prstClr val="black"/>
                </a:solidFill>
              </a:rPr>
              <a:t>Старославянское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800" dirty="0">
                <a:solidFill>
                  <a:prstClr val="black"/>
                </a:solidFill>
              </a:rPr>
              <a:t>«</a:t>
            </a:r>
            <a:r>
              <a:rPr lang="ru-RU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торить</a:t>
            </a:r>
            <a:r>
              <a:rPr lang="ru-RU" sz="2800" dirty="0">
                <a:solidFill>
                  <a:prstClr val="black"/>
                </a:solidFill>
              </a:rPr>
              <a:t>» — прокладывать Тропу. </a:t>
            </a:r>
            <a:br>
              <a:rPr lang="ru-RU" sz="2800" dirty="0">
                <a:solidFill>
                  <a:prstClr val="black"/>
                </a:solidFill>
              </a:rPr>
            </a:br>
            <a:r>
              <a:rPr lang="ru-RU" sz="2800" dirty="0">
                <a:solidFill>
                  <a:prstClr val="black"/>
                </a:solidFill>
              </a:rPr>
              <a:t/>
            </a:r>
            <a:br>
              <a:rPr lang="ru-RU" sz="2800" dirty="0">
                <a:solidFill>
                  <a:prstClr val="black"/>
                </a:solidFill>
              </a:rPr>
            </a:br>
            <a:r>
              <a:rPr lang="ru-RU" sz="3200" b="1" dirty="0">
                <a:ea typeface="Times New Roman" panose="02020603050405020304" pitchFamily="18" charset="0"/>
              </a:rPr>
              <a:t>История</a:t>
            </a:r>
            <a:r>
              <a:rPr lang="ru-RU" sz="2800" dirty="0">
                <a:ea typeface="Times New Roman" panose="02020603050405020304" pitchFamily="18" charset="0"/>
              </a:rPr>
              <a:t> – это наука о прошлом, описания и осмысление прошлого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ru-RU" sz="2800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ru-RU" sz="2800" dirty="0" smtClean="0">
              <a:solidFill>
                <a:prstClr val="black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173" y="1144050"/>
            <a:ext cx="6441690" cy="4831267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516489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534" y="520169"/>
            <a:ext cx="4582632" cy="5534267"/>
          </a:xfrm>
          <a:prstGeom prst="rect">
            <a:avLst/>
          </a:prstGeom>
          <a:effectLst>
            <a:outerShdw blurRad="50800" dist="50800" dir="5400000" sx="11000" sy="11000" algn="ctr" rotWithShape="0">
              <a:srgbClr val="000000">
                <a:alpha val="43137"/>
              </a:srgbClr>
            </a:outerShdw>
            <a:softEdge rad="2286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98158" y="891426"/>
            <a:ext cx="456413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 </a:t>
            </a:r>
            <a:r>
              <a:rPr lang="ru-RU" sz="3600" dirty="0" smtClean="0">
                <a:latin typeface="FangSong" panose="02010609060101010101" pitchFamily="49" charset="-122"/>
                <a:ea typeface="FangSong" panose="02010609060101010101" pitchFamily="49" charset="-122"/>
              </a:rPr>
              <a:t>«Отец </a:t>
            </a:r>
            <a:r>
              <a:rPr lang="ru-RU" sz="3600" dirty="0">
                <a:latin typeface="FangSong" panose="02010609060101010101" pitchFamily="49" charset="-122"/>
                <a:ea typeface="FangSong" panose="02010609060101010101" pitchFamily="49" charset="-122"/>
              </a:rPr>
              <a:t>истории</a:t>
            </a:r>
            <a:r>
              <a:rPr lang="ru-RU" sz="3600" dirty="0" smtClean="0">
                <a:latin typeface="FangSong" panose="02010609060101010101" pitchFamily="49" charset="-122"/>
                <a:ea typeface="FangSong" panose="02010609060101010101" pitchFamily="49" charset="-122"/>
              </a:rPr>
              <a:t>»</a:t>
            </a:r>
          </a:p>
          <a:p>
            <a:endParaRPr lang="en-US" sz="36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r>
              <a:rPr lang="ru-RU" sz="3600" dirty="0" smtClean="0">
                <a:latin typeface="FangSong" panose="02010609060101010101" pitchFamily="49" charset="-122"/>
                <a:ea typeface="FangSong" panose="02010609060101010101" pitchFamily="49" charset="-122"/>
              </a:rPr>
              <a:t>(</a:t>
            </a:r>
            <a:r>
              <a:rPr lang="en-US" sz="3600" dirty="0">
                <a:latin typeface="FangSong" panose="02010609060101010101" pitchFamily="49" charset="-122"/>
                <a:ea typeface="FangSong" panose="02010609060101010101" pitchFamily="49" charset="-122"/>
              </a:rPr>
              <a:t>pater </a:t>
            </a:r>
            <a:r>
              <a:rPr lang="en-US" sz="3600" dirty="0" err="1">
                <a:latin typeface="FangSong" panose="02010609060101010101" pitchFamily="49" charset="-122"/>
                <a:ea typeface="FangSong" panose="02010609060101010101" pitchFamily="49" charset="-122"/>
              </a:rPr>
              <a:t>historiae</a:t>
            </a:r>
            <a:r>
              <a:rPr lang="en-US" sz="3600" dirty="0" smtClean="0">
                <a:latin typeface="FangSong" panose="02010609060101010101" pitchFamily="49" charset="-122"/>
                <a:ea typeface="FangSong" panose="02010609060101010101" pitchFamily="49" charset="-122"/>
              </a:rPr>
              <a:t>)</a:t>
            </a:r>
            <a:endParaRPr lang="ru-RU" sz="3600" dirty="0" smtClean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endParaRPr lang="ru-RU" sz="3600" dirty="0" smtClean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angSong" panose="02010609060101010101" pitchFamily="49" charset="-122"/>
                <a:ea typeface="FangSong" panose="02010609060101010101" pitchFamily="49" charset="-122"/>
              </a:rPr>
              <a:t>Геродот </a:t>
            </a:r>
          </a:p>
          <a:p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9896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8546" y="472806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200" dirty="0">
                <a:solidFill>
                  <a:srgbClr val="330033"/>
                </a:solidFill>
                <a:cs typeface="Arial" charset="0"/>
              </a:rPr>
              <a:t>Зачем надо изучать историю?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46" y="1857801"/>
            <a:ext cx="4255368" cy="4459872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5447538" y="472806"/>
            <a:ext cx="6411951" cy="4352573"/>
          </a:xfrm>
          <a:prstGeom prst="cloudCallout">
            <a:avLst>
              <a:gd name="adj1" fmla="val -68390"/>
              <a:gd name="adj2" fmla="val 47594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3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3200" dirty="0">
                <a:solidFill>
                  <a:schemeClr val="tx1"/>
                </a:solidFill>
                <a:latin typeface="Arial" charset="0"/>
                <a:cs typeface="Arial" charset="0"/>
              </a:rPr>
              <a:t>История — свидетель прошлого, свет истины, живая память, учитель жизни, вестник </a:t>
            </a:r>
            <a:r>
              <a:rPr lang="ru-RU" altLang="ru-RU" sz="32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старины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18122" y="6488668"/>
            <a:ext cx="24459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0000"/>
                </a:solidFill>
                <a:cs typeface="Arial" charset="0"/>
              </a:rPr>
              <a:t>Марк Туллий Цицерон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483357" y="648866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древнеримский политик и философ, блестящий оратор.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16114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455" y="812689"/>
            <a:ext cx="4449250" cy="5326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Выноска-облако 2"/>
          <p:cNvSpPr/>
          <p:nvPr/>
        </p:nvSpPr>
        <p:spPr>
          <a:xfrm>
            <a:off x="5072704" y="304800"/>
            <a:ext cx="6717513" cy="4225635"/>
          </a:xfrm>
          <a:prstGeom prst="cloudCallout">
            <a:avLst>
              <a:gd name="adj1" fmla="val -54578"/>
              <a:gd name="adj2" fmla="val 54926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</a:rPr>
              <a:t>История добывает для юности разум стариков.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03335" y="6275905"/>
            <a:ext cx="30248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rgbClr val="000000"/>
                </a:solidFill>
                <a:cs typeface="Arial" charset="0"/>
              </a:rPr>
              <a:t>Диодор Сицилийский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25591" y="6322071"/>
            <a:ext cx="39725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древнегреческий историк и </a:t>
            </a:r>
            <a:r>
              <a:rPr kumimoji="0" lang="ru-RU" altLang="ru-RU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мифограф</a:t>
            </a: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04442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51" y="732136"/>
            <a:ext cx="4042603" cy="5142191"/>
          </a:xfrm>
          <a:prstGeom prst="rect">
            <a:avLst/>
          </a:prstGeom>
        </p:spPr>
      </p:pic>
      <p:sp>
        <p:nvSpPr>
          <p:cNvPr id="3" name="Выноска-облако 2"/>
          <p:cNvSpPr/>
          <p:nvPr/>
        </p:nvSpPr>
        <p:spPr>
          <a:xfrm>
            <a:off x="5223164" y="374073"/>
            <a:ext cx="5763491" cy="2770909"/>
          </a:xfrm>
          <a:prstGeom prst="cloudCallout">
            <a:avLst>
              <a:gd name="adj1" fmla="val -78766"/>
              <a:gd name="adj2" fmla="val 791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</a:rPr>
              <a:t>История - самый лучший учитель, у которого самые плохие ученики.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46618" y="587432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000000"/>
                </a:solidFill>
                <a:latin typeface="Arial" charset="0"/>
                <a:cs typeface="Arial" charset="0"/>
              </a:rPr>
              <a:t>политический деятель, премьер-министр Индии в 1966—1977 и 1980—1984 годах.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73416" y="6012826"/>
            <a:ext cx="1832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000000"/>
                </a:solidFill>
                <a:latin typeface="Arial" charset="0"/>
                <a:cs typeface="Arial" charset="0"/>
              </a:rPr>
              <a:t>Махатма </a:t>
            </a:r>
            <a:r>
              <a:rPr lang="ru-RU" altLang="ru-RU" dirty="0" err="1">
                <a:solidFill>
                  <a:srgbClr val="000000"/>
                </a:solidFill>
                <a:latin typeface="Arial" charset="0"/>
                <a:cs typeface="Arial" charset="0"/>
              </a:rPr>
              <a:t>Га́нди</a:t>
            </a:r>
            <a:endParaRPr lang="ru-RU" altLang="ru-RU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788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641" y="1077264"/>
            <a:ext cx="3726596" cy="470347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223164" y="4857405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err="1"/>
              <a:t>Васи́лий</a:t>
            </a:r>
            <a:r>
              <a:rPr lang="ru-RU" sz="2800" b="1" dirty="0"/>
              <a:t> </a:t>
            </a:r>
            <a:r>
              <a:rPr lang="ru-RU" sz="2800" b="1" dirty="0" err="1"/>
              <a:t>О́сипович</a:t>
            </a:r>
            <a:r>
              <a:rPr lang="ru-RU" sz="2800" b="1" dirty="0"/>
              <a:t> </a:t>
            </a:r>
            <a:r>
              <a:rPr lang="ru-RU" sz="2800" b="1" dirty="0" err="1" smtClean="0"/>
              <a:t>Ключе́вский</a:t>
            </a:r>
            <a:r>
              <a:rPr lang="ru-RU" dirty="0" smtClean="0"/>
              <a:t>— </a:t>
            </a:r>
            <a:r>
              <a:rPr lang="ru-RU" dirty="0"/>
              <a:t>российский историк, </a:t>
            </a:r>
            <a:r>
              <a:rPr lang="ru-RU" dirty="0" smtClean="0"/>
              <a:t>Заслуженный </a:t>
            </a:r>
            <a:r>
              <a:rPr lang="ru-RU" dirty="0"/>
              <a:t>профессор Московского университета</a:t>
            </a:r>
          </a:p>
        </p:txBody>
      </p:sp>
      <p:sp>
        <p:nvSpPr>
          <p:cNvPr id="5" name="Выноска-облако 4"/>
          <p:cNvSpPr/>
          <p:nvPr/>
        </p:nvSpPr>
        <p:spPr>
          <a:xfrm>
            <a:off x="4966855" y="717046"/>
            <a:ext cx="6608618" cy="2538772"/>
          </a:xfrm>
          <a:prstGeom prst="cloudCallout">
            <a:avLst>
              <a:gd name="adj1" fmla="val -54166"/>
              <a:gd name="adj2" fmla="val 72869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</a:rPr>
              <a:t>Народ, не помнящий своего прошлого – не имеет будущего</a:t>
            </a:r>
          </a:p>
        </p:txBody>
      </p:sp>
    </p:spTree>
    <p:extLst>
      <p:ext uri="{BB962C8B-B14F-4D97-AF65-F5344CB8AC3E}">
        <p14:creationId xmlns:p14="http://schemas.microsoft.com/office/powerpoint/2010/main" val="3309612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34145" y="394060"/>
            <a:ext cx="77446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200" b="1" i="0" u="none" strike="noStrike" kern="0" cap="none" spc="0" normalizeH="0" baseline="0" noProof="0" dirty="0" smtClean="0">
                <a:ln>
                  <a:noFill/>
                </a:ln>
                <a:solidFill>
                  <a:srgbClr val="330033"/>
                </a:solidFill>
                <a:effectLst/>
                <a:uLnTx/>
                <a:uFillTx/>
                <a:ea typeface="+mj-ea"/>
                <a:cs typeface="Arial"/>
              </a:rPr>
              <a:t>Что изучает наука история</a:t>
            </a:r>
            <a:r>
              <a:rPr kumimoji="0" lang="ru-RU" altLang="ru-RU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330033"/>
                </a:solidFill>
                <a:effectLst/>
                <a:uLnTx/>
                <a:uFillTx/>
                <a:ea typeface="+mj-ea"/>
                <a:cs typeface="Arial"/>
              </a:rPr>
              <a:t>?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962975" y="1201997"/>
            <a:ext cx="1981200" cy="1163782"/>
          </a:xfrm>
          <a:prstGeom prst="wedgeRoundRectCallout">
            <a:avLst>
              <a:gd name="adj1" fmla="val -41113"/>
              <a:gd name="adj2" fmla="val 87500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Что</a:t>
            </a:r>
            <a:r>
              <a:rPr lang="ru-RU" sz="3200" dirty="0" smtClean="0">
                <a:solidFill>
                  <a:schemeClr val="tx1"/>
                </a:solidFill>
              </a:rPr>
              <a:t>?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8811492" y="1302327"/>
            <a:ext cx="3006436" cy="1108364"/>
          </a:xfrm>
          <a:prstGeom prst="wedgeRoundRectCallout">
            <a:avLst>
              <a:gd name="adj1" fmla="val 34005"/>
              <a:gd name="adj2" fmla="val 90000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Когда</a:t>
            </a:r>
            <a:r>
              <a:rPr lang="ru-RU" sz="2800" dirty="0" smtClean="0">
                <a:solidFill>
                  <a:schemeClr val="tx1"/>
                </a:solidFill>
              </a:rPr>
              <a:t>?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4447309" y="1332722"/>
            <a:ext cx="3297382" cy="1025236"/>
          </a:xfrm>
          <a:prstGeom prst="wedgeRoundRectCallout">
            <a:avLst>
              <a:gd name="adj1" fmla="val -2345"/>
              <a:gd name="adj2" fmla="val 116554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Где</a:t>
            </a:r>
            <a:r>
              <a:rPr lang="ru-RU" sz="2800" dirty="0" smtClean="0">
                <a:solidFill>
                  <a:schemeClr val="tx1"/>
                </a:solidFill>
              </a:rPr>
              <a:t>?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0946" y="2840181"/>
            <a:ext cx="2770909" cy="163251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исторический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56364" y="3052921"/>
            <a:ext cx="3144981" cy="170178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dirty="0">
                <a:solidFill>
                  <a:srgbClr val="000000"/>
                </a:solidFill>
                <a:latin typeface="Arial" charset="0"/>
                <a:cs typeface="Arial" charset="0"/>
              </a:rPr>
              <a:t>историческое пространство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395854" y="3048514"/>
            <a:ext cx="3311236" cy="1615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Историческое время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24" y="4625095"/>
            <a:ext cx="2535551" cy="206538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745" y="4754707"/>
            <a:ext cx="3276600" cy="20478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636" y="4326481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585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4036" y="764371"/>
            <a:ext cx="65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cs typeface="Arial" panose="020B0604020202020204" pitchFamily="34" charset="0"/>
              </a:rPr>
              <a:t>Исторические источники </a:t>
            </a:r>
            <a:endParaRPr lang="ru-RU" sz="4000" b="1" dirty="0"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8965" y="1976951"/>
            <a:ext cx="351609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ВЕЩЕСТВЕННЫЕ</a:t>
            </a:r>
            <a:endParaRPr lang="en-US" b="1" dirty="0" smtClean="0"/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орудия труда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ремесленные изделия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предметы </a:t>
            </a:r>
            <a:r>
              <a:rPr lang="ru-RU" dirty="0"/>
              <a:t>домашнего </a:t>
            </a:r>
            <a:r>
              <a:rPr lang="ru-RU" dirty="0" smtClean="0"/>
              <a:t>обихода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Оружие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Одежда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Украшения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монеты</a:t>
            </a:r>
            <a:endParaRPr lang="ru-RU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ru-RU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906" y="1576639"/>
            <a:ext cx="4314348" cy="39209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145" y="3823610"/>
            <a:ext cx="3248722" cy="259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17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4734" y="1878078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ПИСЬМЕННЫЕ</a:t>
            </a:r>
            <a:r>
              <a:rPr lang="ru-RU" dirty="0" smtClean="0"/>
              <a:t> 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Документы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берестяные грамоты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рукописи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печатные </a:t>
            </a:r>
            <a:r>
              <a:rPr lang="ru-RU" dirty="0"/>
              <a:t>материалы </a:t>
            </a:r>
            <a:endParaRPr lang="en-US" dirty="0"/>
          </a:p>
          <a:p>
            <a:endParaRPr lang="en-US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54036" y="764371"/>
            <a:ext cx="65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cs typeface="Arial" panose="020B0604020202020204" pitchFamily="34" charset="0"/>
              </a:rPr>
              <a:t>Исторические источники </a:t>
            </a:r>
            <a:endParaRPr lang="ru-RU" sz="4000" b="1" dirty="0"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496" y="3647384"/>
            <a:ext cx="4804897" cy="28302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238" y="1567830"/>
            <a:ext cx="3682996" cy="350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13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8253" y="1952574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УСТНЫЕ</a:t>
            </a:r>
            <a:r>
              <a:rPr lang="ru-RU" dirty="0" smtClean="0"/>
              <a:t> </a:t>
            </a:r>
            <a:endParaRPr lang="en-US" dirty="0" smtClean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Фольклор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рассказы </a:t>
            </a:r>
            <a:r>
              <a:rPr lang="ru-RU" dirty="0"/>
              <a:t>о местных </a:t>
            </a:r>
            <a:r>
              <a:rPr lang="ru-RU" dirty="0" smtClean="0"/>
              <a:t>былинах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Преданиях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Сказках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частушках</a:t>
            </a:r>
            <a:endParaRPr lang="en-US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82881" y="619406"/>
            <a:ext cx="6580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cs typeface="Arial" panose="020B0604020202020204" pitchFamily="34" charset="0"/>
              </a:rPr>
              <a:t>Исторические источники </a:t>
            </a:r>
            <a:endParaRPr lang="ru-RU" sz="4000" b="1" dirty="0"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137" y="1442416"/>
            <a:ext cx="4665306" cy="3328639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076" y="3111191"/>
            <a:ext cx="4971994" cy="330189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796114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47" y="167269"/>
            <a:ext cx="10961651" cy="653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2366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479</Words>
  <Application>Microsoft Office PowerPoint</Application>
  <PresentationFormat>Широкоэкранный</PresentationFormat>
  <Paragraphs>73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FangSong</vt:lpstr>
      <vt:lpstr>Arial</vt:lpstr>
      <vt:lpstr>Calibri</vt:lpstr>
      <vt:lpstr>Calibri Light</vt:lpstr>
      <vt:lpstr>Roboto Condensed</vt:lpstr>
      <vt:lpstr>Times New Roman</vt:lpstr>
      <vt:lpstr>Тема Office</vt:lpstr>
      <vt:lpstr>ИСТОРИЯ</vt:lpstr>
      <vt:lpstr>История-это...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</dc:title>
  <dc:creator>Наталья</dc:creator>
  <cp:lastModifiedBy>Наталья</cp:lastModifiedBy>
  <cp:revision>22</cp:revision>
  <dcterms:created xsi:type="dcterms:W3CDTF">2017-08-24T03:08:28Z</dcterms:created>
  <dcterms:modified xsi:type="dcterms:W3CDTF">2017-08-28T06:22:21Z</dcterms:modified>
</cp:coreProperties>
</file>