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76" r:id="rId2"/>
    <p:sldId id="274" r:id="rId3"/>
    <p:sldId id="275" r:id="rId4"/>
    <p:sldId id="282" r:id="rId5"/>
    <p:sldId id="277" r:id="rId6"/>
    <p:sldId id="279" r:id="rId7"/>
    <p:sldId id="281" r:id="rId8"/>
    <p:sldId id="285" r:id="rId9"/>
    <p:sldId id="286" r:id="rId10"/>
    <p:sldId id="288" r:id="rId11"/>
    <p:sldId id="298" r:id="rId12"/>
    <p:sldId id="287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9" r:id="rId23"/>
    <p:sldId id="300" r:id="rId24"/>
    <p:sldId id="301" r:id="rId25"/>
    <p:sldId id="303" r:id="rId26"/>
    <p:sldId id="302" r:id="rId27"/>
    <p:sldId id="304" r:id="rId28"/>
    <p:sldId id="305" r:id="rId29"/>
    <p:sldId id="306" r:id="rId30"/>
    <p:sldId id="310" r:id="rId31"/>
    <p:sldId id="307" r:id="rId32"/>
    <p:sldId id="308" r:id="rId33"/>
    <p:sldId id="284" r:id="rId34"/>
    <p:sldId id="283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62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EE18D-6229-4E77-9FDD-64D3989007F4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BA86FC-A1C4-4245-8A02-F0CEBE08E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</a:t>
            </a:r>
            <a:r>
              <a:rPr lang="ru-RU" sz="9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это время н</a:t>
            </a:r>
            <a:r>
              <a:rPr lang="ru-RU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есколько учеников выполняют тест в программе 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Excel</a:t>
            </a:r>
            <a:r>
              <a:rPr lang="ru-RU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на </a:t>
            </a:r>
            <a:r>
              <a:rPr lang="ru-RU" sz="9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компьютере.</a:t>
            </a:r>
            <a:endParaRPr lang="ru-RU" sz="9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E7442-5365-4818-AC17-70FAE84E77B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4185A1F-949C-4712-BC5B-42BA8767A596}" type="slidenum">
              <a:rPr lang="ru-RU" altLang="ru-RU" smtClean="0">
                <a:latin typeface="Arial" charset="0"/>
              </a:rPr>
              <a:pPr/>
              <a:t>3</a:t>
            </a:fld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ru-RU" sz="74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Игра «Живое – неживое».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интерактивную доску выводятся изображения неживых предметов.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E7442-5365-4818-AC17-70FAE84E77B4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2.jpeg"/><Relationship Id="rId10" Type="http://schemas.openxmlformats.org/officeDocument/2006/relationships/image" Target="../media/image19.jpeg"/><Relationship Id="rId4" Type="http://schemas.openxmlformats.org/officeDocument/2006/relationships/image" Target="../media/image14.jpeg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7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7" Type="http://schemas.openxmlformats.org/officeDocument/2006/relationships/image" Target="../media/image98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214422"/>
            <a:ext cx="7772400" cy="1428759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Что из чего сделано?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3286124"/>
            <a:ext cx="5715040" cy="2714644"/>
          </a:xfrm>
        </p:spPr>
        <p:txBody>
          <a:bodyPr>
            <a:normAutofit/>
          </a:bodyPr>
          <a:lstStyle/>
          <a:p>
            <a:endParaRPr lang="ru-RU" sz="1800" i="1" dirty="0">
              <a:solidFill>
                <a:srgbClr val="003300"/>
              </a:solidFill>
            </a:endParaRPr>
          </a:p>
        </p:txBody>
      </p:sp>
      <p:pic>
        <p:nvPicPr>
          <p:cNvPr id="4" name="Picture 12" descr="http://i054.radikal.ru/0907/d9/2889da5fe98e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092089">
            <a:off x="1217365" y="3547627"/>
            <a:ext cx="1695772" cy="1136168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50" y="3286124"/>
            <a:ext cx="1189037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4" y="4357694"/>
            <a:ext cx="1517650" cy="121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428604"/>
            <a:ext cx="1387286" cy="1369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Проверка домашнего задания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600200"/>
            <a:ext cx="8115328" cy="4525963"/>
          </a:xfrm>
        </p:spPr>
        <p:txBody>
          <a:bodyPr>
            <a:normAutofit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такое экономика?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называются части экономики?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каких отраслей состоит экономика?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Связаны ли друг с другом разные части экономики?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Проверим ваши знания (выполните тест)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086388"/>
            <a:ext cx="1812495" cy="1366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285728"/>
            <a:ext cx="1387286" cy="1369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00947720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6" name="Прямоугольник 9"/>
          <p:cNvSpPr>
            <a:spLocks noChangeArrowheads="1"/>
          </p:cNvSpPr>
          <p:nvPr/>
        </p:nvSpPr>
        <p:spPr bwMode="auto">
          <a:xfrm>
            <a:off x="714347" y="500042"/>
            <a:ext cx="7715305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Тест по теме «</a:t>
            </a:r>
            <a:r>
              <a:rPr lang="ru-RU" altLang="ru-RU" b="1" i="1" dirty="0">
                <a:latin typeface="Times New Roman" pitchFamily="18" charset="0"/>
                <a:cs typeface="Times New Roman" pitchFamily="18" charset="0"/>
              </a:rPr>
              <a:t>Что такое экономика?»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Закончи определение: «Экономика – это..»</a:t>
            </a: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а) забота о природе</a:t>
            </a:r>
          </a:p>
          <a:p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б) возможность зарабатывать деньги </a:t>
            </a:r>
          </a:p>
          <a:p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в) хозяйственная деятельность человека</a:t>
            </a:r>
          </a:p>
        </p:txBody>
      </p:sp>
      <p:sp>
        <p:nvSpPr>
          <p:cNvPr id="25617" name="Прямоугольник 10"/>
          <p:cNvSpPr>
            <a:spLocks noChangeArrowheads="1"/>
          </p:cNvSpPr>
          <p:nvPr/>
        </p:nvSpPr>
        <p:spPr bwMode="auto">
          <a:xfrm>
            <a:off x="714348" y="1714488"/>
            <a:ext cx="688184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2. Какая отрасль экономики даёт нам хлеб, молоко, мясо?</a:t>
            </a: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а) промышленность </a:t>
            </a:r>
          </a:p>
          <a:p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б) сельское хозяйство </a:t>
            </a:r>
          </a:p>
          <a:p>
            <a:r>
              <a:rPr lang="ru-RU" altLang="ru-RU" sz="1400" dirty="0"/>
              <a:t>в) торговля </a:t>
            </a:r>
          </a:p>
        </p:txBody>
      </p:sp>
      <p:sp>
        <p:nvSpPr>
          <p:cNvPr id="25618" name="Прямоугольник 11"/>
          <p:cNvSpPr>
            <a:spLocks noChangeArrowheads="1"/>
          </p:cNvSpPr>
          <p:nvPr/>
        </p:nvSpPr>
        <p:spPr bwMode="auto">
          <a:xfrm>
            <a:off x="714348" y="2500306"/>
            <a:ext cx="623414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Какая отрасль экономики производит одежду, обувь, мебель?</a:t>
            </a: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а) промышленность </a:t>
            </a:r>
          </a:p>
          <a:p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б) сельское хозяйство </a:t>
            </a:r>
          </a:p>
          <a:p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в) торговля </a:t>
            </a:r>
          </a:p>
        </p:txBody>
      </p:sp>
      <p:sp>
        <p:nvSpPr>
          <p:cNvPr id="25619" name="Прямоугольник 12"/>
          <p:cNvSpPr>
            <a:spLocks noChangeArrowheads="1"/>
          </p:cNvSpPr>
          <p:nvPr/>
        </p:nvSpPr>
        <p:spPr bwMode="auto">
          <a:xfrm>
            <a:off x="714349" y="3357562"/>
            <a:ext cx="738666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4. Какая отрасль экономики помогает нам приобретать продукты и вещи?</a:t>
            </a: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а) промышленность </a:t>
            </a:r>
          </a:p>
          <a:p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б) сельское хозяйство </a:t>
            </a:r>
          </a:p>
          <a:p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в) торговля </a:t>
            </a:r>
          </a:p>
        </p:txBody>
      </p:sp>
      <p:sp>
        <p:nvSpPr>
          <p:cNvPr id="25620" name="Прямоугольник 13"/>
          <p:cNvSpPr>
            <a:spLocks noChangeArrowheads="1"/>
          </p:cNvSpPr>
          <p:nvPr/>
        </p:nvSpPr>
        <p:spPr bwMode="auto">
          <a:xfrm>
            <a:off x="714347" y="4214818"/>
            <a:ext cx="803436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5. Какая отрасль экономики доставляет продукты и товары?</a:t>
            </a: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а) торговля </a:t>
            </a:r>
          </a:p>
          <a:p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б) транспорт </a:t>
            </a:r>
          </a:p>
          <a:p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в) строительство </a:t>
            </a:r>
          </a:p>
        </p:txBody>
      </p:sp>
      <p:sp>
        <p:nvSpPr>
          <p:cNvPr id="25621" name="Прямоугольник 14"/>
          <p:cNvSpPr>
            <a:spLocks noChangeArrowheads="1"/>
          </p:cNvSpPr>
          <p:nvPr/>
        </p:nvSpPr>
        <p:spPr bwMode="auto">
          <a:xfrm>
            <a:off x="714349" y="4786322"/>
            <a:ext cx="7386664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6. Какая отрасль экономики возводит различные постройки?</a:t>
            </a: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а) торговля </a:t>
            </a:r>
          </a:p>
          <a:p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б) транспорт </a:t>
            </a:r>
          </a:p>
          <a:p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в) строительство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71472" y="1214422"/>
            <a:ext cx="42862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4000" dirty="0" smtClean="0">
                <a:solidFill>
                  <a:srgbClr val="FF0000"/>
                </a:solidFill>
              </a:rPr>
              <a:t>О</a:t>
            </a:r>
            <a:endParaRPr lang="ru-RU" altLang="ru-RU" sz="40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71472" y="1928802"/>
            <a:ext cx="35719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4000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71472" y="2500306"/>
            <a:ext cx="42862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4000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71472" y="3786190"/>
            <a:ext cx="35719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4000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71472" y="4429132"/>
            <a:ext cx="35719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4000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71472" y="5429264"/>
            <a:ext cx="35719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4000" dirty="0">
                <a:solidFill>
                  <a:srgbClr val="FF0000"/>
                </a:solidFill>
              </a:rPr>
              <a:t>О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29454" y="4572008"/>
            <a:ext cx="1500198" cy="1369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50365980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8" name="Picture 12" descr="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476250"/>
            <a:ext cx="1978025" cy="1704975"/>
          </a:xfrm>
          <a:prstGeom prst="rect">
            <a:avLst/>
          </a:prstGeom>
          <a:noFill/>
        </p:spPr>
      </p:pic>
      <p:pic>
        <p:nvPicPr>
          <p:cNvPr id="4109" name="Picture 13" descr="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8400" y="620713"/>
            <a:ext cx="1920875" cy="1511300"/>
          </a:xfrm>
          <a:prstGeom prst="rect">
            <a:avLst/>
          </a:prstGeom>
          <a:noFill/>
        </p:spPr>
      </p:pic>
      <p:pic>
        <p:nvPicPr>
          <p:cNvPr id="4110" name="Picture 14" descr="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05588" y="404813"/>
            <a:ext cx="1566862" cy="1871662"/>
          </a:xfrm>
          <a:prstGeom prst="rect">
            <a:avLst/>
          </a:prstGeom>
          <a:noFill/>
        </p:spPr>
      </p:pic>
      <p:pic>
        <p:nvPicPr>
          <p:cNvPr id="4111" name="Picture 15" descr="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4214818"/>
            <a:ext cx="2832100" cy="1601788"/>
          </a:xfrm>
          <a:prstGeom prst="rect">
            <a:avLst/>
          </a:prstGeom>
          <a:noFill/>
        </p:spPr>
      </p:pic>
      <p:pic>
        <p:nvPicPr>
          <p:cNvPr id="4112" name="Picture 16" descr="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0826" y="4214818"/>
            <a:ext cx="1916113" cy="1262062"/>
          </a:xfrm>
          <a:prstGeom prst="rect">
            <a:avLst/>
          </a:prstGeom>
          <a:noFill/>
        </p:spPr>
      </p:pic>
      <p:pic>
        <p:nvPicPr>
          <p:cNvPr id="4114" name="Picture 18" descr="1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0" y="3929066"/>
            <a:ext cx="1655763" cy="1655763"/>
          </a:xfrm>
          <a:prstGeom prst="rect">
            <a:avLst/>
          </a:prstGeom>
          <a:noFill/>
        </p:spPr>
      </p:pic>
      <p:sp>
        <p:nvSpPr>
          <p:cNvPr id="4115" name="Text Box 19"/>
          <p:cNvSpPr txBox="1">
            <a:spLocks noChangeArrowheads="1"/>
          </p:cNvSpPr>
          <p:nvPr/>
        </p:nvSpPr>
        <p:spPr bwMode="auto">
          <a:xfrm>
            <a:off x="663575" y="2420938"/>
            <a:ext cx="7656513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3200">
                <a:solidFill>
                  <a:srgbClr val="FF0000"/>
                </a:solidFill>
                <a:latin typeface="Comic Sans MS" pitchFamily="66" charset="0"/>
              </a:rPr>
              <a:t>Как рождается книга?</a:t>
            </a:r>
          </a:p>
          <a:p>
            <a:pPr algn="ctr"/>
            <a:r>
              <a:rPr lang="ru-RU" sz="3200">
                <a:solidFill>
                  <a:srgbClr val="FF0000"/>
                </a:solidFill>
                <a:latin typeface="Comic Sans MS" pitchFamily="66" charset="0"/>
              </a:rPr>
              <a:t>Как делают шерстяные вещи?</a:t>
            </a:r>
          </a:p>
          <a:p>
            <a:pPr algn="ctr"/>
            <a:r>
              <a:rPr lang="ru-RU" sz="3200">
                <a:solidFill>
                  <a:srgbClr val="FF0000"/>
                </a:solidFill>
                <a:latin typeface="Comic Sans MS" pitchFamily="66" charset="0"/>
              </a:rPr>
              <a:t>Откуда берутся ложки, вилки и ножи?</a:t>
            </a:r>
          </a:p>
        </p:txBody>
      </p:sp>
      <p:sp>
        <p:nvSpPr>
          <p:cNvPr id="4116" name="Text Box 20"/>
          <p:cNvSpPr txBox="1">
            <a:spLocks noChangeArrowheads="1"/>
          </p:cNvSpPr>
          <p:nvPr/>
        </p:nvSpPr>
        <p:spPr bwMode="auto">
          <a:xfrm>
            <a:off x="714347" y="2205038"/>
            <a:ext cx="7786743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E1F00"/>
                </a:solidFill>
                <a:latin typeface="Times New Roman" pitchFamily="18" charset="0"/>
                <a:cs typeface="Times New Roman" pitchFamily="18" charset="0"/>
              </a:rPr>
              <a:t>Всё это сделано руками человека из природных</a:t>
            </a:r>
          </a:p>
          <a:p>
            <a:r>
              <a:rPr lang="ru-RU" sz="2800" dirty="0">
                <a:solidFill>
                  <a:srgbClr val="3E1F00"/>
                </a:solidFill>
                <a:latin typeface="Times New Roman" pitchFamily="18" charset="0"/>
                <a:cs typeface="Times New Roman" pitchFamily="18" charset="0"/>
              </a:rPr>
              <a:t>материалов – древесины, металла, шерсти. Но</a:t>
            </a:r>
          </a:p>
          <a:p>
            <a:r>
              <a:rPr lang="ru-RU" sz="2800" dirty="0">
                <a:solidFill>
                  <a:srgbClr val="3E1F00"/>
                </a:solidFill>
                <a:latin typeface="Times New Roman" pitchFamily="18" charset="0"/>
                <a:cs typeface="Times New Roman" pitchFamily="18" charset="0"/>
              </a:rPr>
              <a:t>чтобы природные материалы превратились</a:t>
            </a:r>
          </a:p>
          <a:p>
            <a:r>
              <a:rPr lang="ru-RU" sz="2800" dirty="0">
                <a:solidFill>
                  <a:srgbClr val="3E1F00"/>
                </a:solidFill>
                <a:latin typeface="Times New Roman" pitchFamily="18" charset="0"/>
                <a:cs typeface="Times New Roman" pitchFamily="18" charset="0"/>
              </a:rPr>
              <a:t>в разнообразные вещи, нужны знания и большой</a:t>
            </a:r>
          </a:p>
          <a:p>
            <a:r>
              <a:rPr lang="ru-RU" sz="2800" dirty="0">
                <a:solidFill>
                  <a:srgbClr val="3E1F00"/>
                </a:solidFill>
                <a:latin typeface="Times New Roman" pitchFamily="18" charset="0"/>
                <a:cs typeface="Times New Roman" pitchFamily="18" charset="0"/>
              </a:rPr>
              <a:t>труд людей.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5" grpId="0"/>
      <p:bldP spid="41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714356"/>
            <a:ext cx="785821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древних времен людям приходилось приспосабливаться к условиям жизни в различных условиях. Созданные людьми орудия труда, жилища и предметы быта, одежда, украшения были из тех материалов, которые были в той местности. Самыми древними  являются каменные орудия труда. Древние люди вначале использовали осколки камней, ветви и сучья деревьев. Ученые считают, что самым первым орудием, сделанным древним человеком, было ручное рубило, высеченное из камня.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 В наше время человек с самого рождения человек попадает в мир вещей. К этому мы уже так привыкли, что не задумываемся о том, как и из чего, сделаны окружающие нас предметы.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photo-dictionary.com/photofiles/list/620/4139ruler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48" y="857232"/>
            <a:ext cx="1680620" cy="1285884"/>
          </a:xfrm>
          <a:prstGeom prst="rect">
            <a:avLst/>
          </a:prstGeom>
          <a:noFill/>
        </p:spPr>
      </p:pic>
      <p:pic>
        <p:nvPicPr>
          <p:cNvPr id="1032" name="Picture 8" descr="http://dom-mebel.ucoz.ru/_ph/1/2/17908719.jpg"/>
          <p:cNvPicPr>
            <a:picLocks noChangeAspect="1" noChangeArrowheads="1"/>
          </p:cNvPicPr>
          <p:nvPr/>
        </p:nvPicPr>
        <p:blipFill>
          <a:blip r:embed="rId4"/>
          <a:srcRect l="6250" b="1105"/>
          <a:stretch>
            <a:fillRect/>
          </a:stretch>
        </p:blipFill>
        <p:spPr bwMode="auto">
          <a:xfrm>
            <a:off x="642910" y="928670"/>
            <a:ext cx="2143140" cy="4500594"/>
          </a:xfrm>
          <a:prstGeom prst="rect">
            <a:avLst/>
          </a:prstGeom>
          <a:noFill/>
        </p:spPr>
      </p:pic>
      <p:sp>
        <p:nvSpPr>
          <p:cNvPr id="1034" name="AutoShape 10" descr="http://i054.radikal.ru/0907/d9/2889da5fe98e.jpg"/>
          <p:cNvSpPr>
            <a:spLocks noChangeAspect="1" noChangeArrowheads="1"/>
          </p:cNvSpPr>
          <p:nvPr/>
        </p:nvSpPr>
        <p:spPr bwMode="auto">
          <a:xfrm>
            <a:off x="155575" y="-1219200"/>
            <a:ext cx="3810000" cy="25527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6" name="Picture 12" descr="http://i054.radikal.ru/0907/d9/2889da5fe98e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2214554"/>
            <a:ext cx="2985467" cy="2000264"/>
          </a:xfrm>
          <a:prstGeom prst="rect">
            <a:avLst/>
          </a:prstGeom>
          <a:noFill/>
        </p:spPr>
      </p:pic>
      <p:pic>
        <p:nvPicPr>
          <p:cNvPr id="1038" name="Picture 14" descr="http://cdn.gollos.com/3772/Prod/1107094/Logo/63807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72330" y="3286124"/>
            <a:ext cx="1189526" cy="1428760"/>
          </a:xfrm>
          <a:prstGeom prst="rect">
            <a:avLst/>
          </a:prstGeom>
          <a:noFill/>
        </p:spPr>
      </p:pic>
      <p:pic>
        <p:nvPicPr>
          <p:cNvPr id="1040" name="Picture 16" descr="http://www.vodoley-nn.ru/file/view2/file/1237815073/082775.jpg/f=550,0,ffffff_i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DAD6D7"/>
              </a:clrFrom>
              <a:clrTo>
                <a:srgbClr val="DAD6D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4000504"/>
            <a:ext cx="1519470" cy="1214446"/>
          </a:xfrm>
          <a:prstGeom prst="rect">
            <a:avLst/>
          </a:prstGeom>
          <a:noFill/>
        </p:spPr>
      </p:pic>
      <p:sp>
        <p:nvSpPr>
          <p:cNvPr id="1042" name="AutoShape 18" descr="http://www.ozon.ru/multimedia/books_covers/1001090055.jpg"/>
          <p:cNvSpPr>
            <a:spLocks noChangeAspect="1" noChangeArrowheads="1"/>
          </p:cNvSpPr>
          <p:nvPr/>
        </p:nvSpPr>
        <p:spPr bwMode="auto">
          <a:xfrm>
            <a:off x="155575" y="-1211263"/>
            <a:ext cx="1905000" cy="25336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6" name="Picture 22" descr="http://www.bruliki.ru/catalog/img/big/ECO_0205-copy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3000372"/>
            <a:ext cx="1589911" cy="1071570"/>
          </a:xfrm>
          <a:prstGeom prst="rect">
            <a:avLst/>
          </a:prstGeom>
          <a:noFill/>
        </p:spPr>
      </p:pic>
      <p:pic>
        <p:nvPicPr>
          <p:cNvPr id="1048" name="Picture 24" descr="http://www.proza.ru/pics/2012/04/04/1835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r="14534"/>
          <a:stretch>
            <a:fillRect/>
          </a:stretch>
        </p:blipFill>
        <p:spPr bwMode="auto">
          <a:xfrm>
            <a:off x="2571736" y="3857628"/>
            <a:ext cx="2000264" cy="1562706"/>
          </a:xfrm>
          <a:prstGeom prst="rect">
            <a:avLst/>
          </a:prstGeom>
          <a:noFill/>
        </p:spPr>
      </p:pic>
      <p:sp>
        <p:nvSpPr>
          <p:cNvPr id="1050" name="AutoShape 26" descr="http://art-glina.ru/userfiles/catalog/small/426-03.jpg"/>
          <p:cNvSpPr>
            <a:spLocks noChangeAspect="1" noChangeArrowheads="1"/>
          </p:cNvSpPr>
          <p:nvPr/>
        </p:nvSpPr>
        <p:spPr bwMode="auto">
          <a:xfrm>
            <a:off x="155575" y="-655638"/>
            <a:ext cx="1371600" cy="1371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52" name="AutoShape 28" descr="http://art-glina.ru/userfiles/catalog/small/426-03.jpg"/>
          <p:cNvSpPr>
            <a:spLocks noChangeAspect="1" noChangeArrowheads="1"/>
          </p:cNvSpPr>
          <p:nvPr/>
        </p:nvSpPr>
        <p:spPr bwMode="auto">
          <a:xfrm>
            <a:off x="155575" y="-655638"/>
            <a:ext cx="1371600" cy="1371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54" name="AutoShape 30" descr="http://art-glina.ru/userfiles/catalog/small/426-03.jpg"/>
          <p:cNvSpPr>
            <a:spLocks noChangeAspect="1" noChangeArrowheads="1"/>
          </p:cNvSpPr>
          <p:nvPr/>
        </p:nvSpPr>
        <p:spPr bwMode="auto">
          <a:xfrm>
            <a:off x="155575" y="-655638"/>
            <a:ext cx="1371600" cy="1371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56" name="Picture 32" descr="http://art-glina.ru/userfiles/catalog/small/426-03.jpg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1500174"/>
            <a:ext cx="1585914" cy="1585915"/>
          </a:xfrm>
          <a:prstGeom prst="rect">
            <a:avLst/>
          </a:prstGeom>
          <a:noFill/>
        </p:spPr>
      </p:pic>
      <p:sp>
        <p:nvSpPr>
          <p:cNvPr id="21" name="Заголовок 20"/>
          <p:cNvSpPr>
            <a:spLocks noGrp="1"/>
          </p:cNvSpPr>
          <p:nvPr>
            <p:ph type="title"/>
          </p:nvPr>
        </p:nvSpPr>
        <p:spPr>
          <a:xfrm>
            <a:off x="571472" y="0"/>
            <a:ext cx="8258204" cy="1131910"/>
          </a:xfrm>
        </p:spPr>
        <p:txBody>
          <a:bodyPr>
            <a:normAutofit/>
          </a:bodyPr>
          <a:lstStyle/>
          <a:p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1538" y="5143512"/>
            <a:ext cx="76111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Распределите предметы на группы так, чтобы в каждой  все вещи были сделаны из одного 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материала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16" descr="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54" y="1012407"/>
            <a:ext cx="1481094" cy="975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3571876"/>
            <a:ext cx="2166883" cy="1503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2" y="4429132"/>
            <a:ext cx="2081808" cy="1561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02" y="3857628"/>
            <a:ext cx="2857500" cy="214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285852" y="1357298"/>
            <a:ext cx="64294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omic Sans MS" pitchFamily="66" charset="0"/>
              </a:rPr>
              <a:t>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 встретишь на дороге,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То увязнут сильно ноги,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А сделать миску или вазу-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Она понадобится сразу.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28926" y="142852"/>
            <a:ext cx="350046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Глина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857232"/>
            <a:ext cx="1571636" cy="1763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13794155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52"/>
            <a:ext cx="8229600" cy="571504"/>
          </a:xfrm>
        </p:spPr>
        <p:txBody>
          <a:bodyPr>
            <a:noAutofit/>
          </a:bodyPr>
          <a:lstStyle/>
          <a:p>
            <a:pPr eaLnBrk="1" hangingPunct="1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Как появился глиняный кувшин?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2601913" cy="2444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800" smtClean="0"/>
          </a:p>
        </p:txBody>
      </p:sp>
      <p:pic>
        <p:nvPicPr>
          <p:cNvPr id="16388" name="Picture 7" descr="IMG_55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142984"/>
            <a:ext cx="2592386" cy="182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ext Box 9"/>
          <p:cNvSpPr txBox="1">
            <a:spLocks noChangeArrowheads="1"/>
          </p:cNvSpPr>
          <p:nvPr/>
        </p:nvSpPr>
        <p:spPr bwMode="auto">
          <a:xfrm>
            <a:off x="714348" y="2924175"/>
            <a:ext cx="292102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>Глина добывается экскаваторами…</a:t>
            </a:r>
          </a:p>
        </p:txBody>
      </p:sp>
      <p:pic>
        <p:nvPicPr>
          <p:cNvPr id="16390" name="Picture 13" descr="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9475" y="1773238"/>
            <a:ext cx="1751013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5119" name="Text Box 15"/>
          <p:cNvSpPr txBox="1">
            <a:spLocks noChangeArrowheads="1"/>
          </p:cNvSpPr>
          <p:nvPr/>
        </p:nvSpPr>
        <p:spPr bwMode="auto">
          <a:xfrm rot="10779899" flipV="1">
            <a:off x="3054350" y="4043532"/>
            <a:ext cx="28098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«Умелые руки» гончара могут вылепить из нее различные предметы</a:t>
            </a:r>
          </a:p>
        </p:txBody>
      </p:sp>
      <p:pic>
        <p:nvPicPr>
          <p:cNvPr id="16392" name="Picture 17" descr="m1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3000372"/>
            <a:ext cx="1931987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5124" name="Text Box 20"/>
          <p:cNvSpPr txBox="1">
            <a:spLocks noChangeArrowheads="1"/>
          </p:cNvSpPr>
          <p:nvPr/>
        </p:nvSpPr>
        <p:spPr bwMode="auto">
          <a:xfrm>
            <a:off x="5857884" y="5357826"/>
            <a:ext cx="307183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Изделия обжигают в специальной печи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3428992" y="2000240"/>
            <a:ext cx="357190" cy="2857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357818" y="3929066"/>
            <a:ext cx="500066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8001024" y="4857760"/>
            <a:ext cx="500066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53"/>
            <a:ext cx="8229600" cy="785818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 вот все готово!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052513"/>
            <a:ext cx="3167062" cy="144462"/>
          </a:xfrm>
        </p:spPr>
        <p:txBody>
          <a:bodyPr>
            <a:normAutofit fontScale="55000" lnSpcReduction="2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9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9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9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9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9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9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9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900" smtClean="0"/>
          </a:p>
        </p:txBody>
      </p:sp>
      <p:pic>
        <p:nvPicPr>
          <p:cNvPr id="17412" name="Picture 4" descr="42-1"/>
          <p:cNvPicPr>
            <a:picLocks noChangeAspect="1" noChangeArrowheads="1"/>
          </p:cNvPicPr>
          <p:nvPr/>
        </p:nvPicPr>
        <p:blipFill>
          <a:blip r:embed="rId2"/>
          <a:srcRect b="9274"/>
          <a:stretch>
            <a:fillRect/>
          </a:stretch>
        </p:blipFill>
        <p:spPr bwMode="auto">
          <a:xfrm>
            <a:off x="6357950" y="2214554"/>
            <a:ext cx="2120900" cy="2857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 descr="1156555"/>
          <p:cNvPicPr>
            <a:picLocks noChangeAspect="1" noChangeArrowheads="1"/>
          </p:cNvPicPr>
          <p:nvPr/>
        </p:nvPicPr>
        <p:blipFill>
          <a:blip r:embed="rId3"/>
          <a:srcRect l="3366" t="3190" r="4314" b="4501"/>
          <a:stretch>
            <a:fillRect/>
          </a:stretch>
        </p:blipFill>
        <p:spPr bwMode="auto">
          <a:xfrm>
            <a:off x="857224" y="1357298"/>
            <a:ext cx="278608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 descr="8_big"/>
          <p:cNvPicPr>
            <a:picLocks noChangeAspect="1" noChangeArrowheads="1"/>
          </p:cNvPicPr>
          <p:nvPr/>
        </p:nvPicPr>
        <p:blipFill>
          <a:blip r:embed="rId4"/>
          <a:srcRect r="2397" b="11889"/>
          <a:stretch>
            <a:fillRect/>
          </a:stretch>
        </p:blipFill>
        <p:spPr bwMode="auto">
          <a:xfrm>
            <a:off x="4357686" y="1785926"/>
            <a:ext cx="1357321" cy="251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2759" name="Text Box 7"/>
          <p:cNvSpPr txBox="1">
            <a:spLocks noChangeArrowheads="1"/>
          </p:cNvSpPr>
          <p:nvPr/>
        </p:nvSpPr>
        <p:spPr bwMode="auto">
          <a:xfrm>
            <a:off x="684213" y="4581525"/>
            <a:ext cx="553086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Искусство делать такие вещи называется</a:t>
            </a:r>
          </a:p>
        </p:txBody>
      </p:sp>
      <p:sp>
        <p:nvSpPr>
          <p:cNvPr id="202761" name="WordArt 9"/>
          <p:cNvSpPr>
            <a:spLocks noChangeArrowheads="1" noChangeShapeType="1" noTextEdit="1"/>
          </p:cNvSpPr>
          <p:nvPr/>
        </p:nvSpPr>
        <p:spPr bwMode="auto">
          <a:xfrm>
            <a:off x="3214678" y="5500702"/>
            <a:ext cx="2643206" cy="46829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113"/>
              </a:avLst>
            </a:prstTxWarp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керамика</a:t>
            </a:r>
            <a:endParaRPr lang="ru-RU" sz="28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2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2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600" decel="100000"/>
                                        <p:tgtEl>
                                          <p:spTgt spid="2027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600" decel="100000" fill="hold"/>
                                        <p:tgtEl>
                                          <p:spTgt spid="2027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202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202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2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2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6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928670"/>
            <a:ext cx="4929222" cy="1785950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Фарфор впервые был получен в 620 г. в Китае. Его изготавливали из белой глины. Но особенно большого успеха в этом деле китайцы добились совсем недавно, в XV веке, при императорах из династии Мин.</a:t>
            </a:r>
          </a:p>
          <a:p>
            <a:pPr marL="0" indent="0" algn="just"/>
            <a:endParaRPr lang="ru-RU" sz="2400" dirty="0"/>
          </a:p>
        </p:txBody>
      </p:sp>
      <p:sp>
        <p:nvSpPr>
          <p:cNvPr id="25604" name="AutoShape 4" descr="http://www.nationalism.org/pioneer/HISTORY/porcelain.files/porcelain-15.png"/>
          <p:cNvSpPr>
            <a:spLocks noChangeAspect="1" noChangeArrowheads="1"/>
          </p:cNvSpPr>
          <p:nvPr/>
        </p:nvSpPr>
        <p:spPr bwMode="auto">
          <a:xfrm>
            <a:off x="155575" y="-1965325"/>
            <a:ext cx="2486025" cy="4095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6" name="Picture 6" descr="http://www.nationalism.org/pioneer/HISTORY/porcelain.files/porcelain-1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4071942"/>
            <a:ext cx="1143008" cy="1883117"/>
          </a:xfrm>
          <a:prstGeom prst="rect">
            <a:avLst/>
          </a:prstGeom>
          <a:noFill/>
        </p:spPr>
      </p:pic>
      <p:pic>
        <p:nvPicPr>
          <p:cNvPr id="25607" name="Picture 7" descr="C:\Users\1\Desktop\Farfor_vistavka_260911_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1500174"/>
            <a:ext cx="1571636" cy="2433501"/>
          </a:xfrm>
          <a:prstGeom prst="rect">
            <a:avLst/>
          </a:prstGeom>
          <a:noFill/>
        </p:spPr>
      </p:pic>
      <p:pic>
        <p:nvPicPr>
          <p:cNvPr id="25608" name="Picture 8" descr="C:\Users\1\Desktop\1290178396-57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4071942"/>
            <a:ext cx="1909120" cy="1890927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2857488" y="6131502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Китайский фарфор. </a:t>
            </a:r>
            <a:r>
              <a:rPr lang="en-US" dirty="0" smtClean="0"/>
              <a:t>XV </a:t>
            </a:r>
            <a:r>
              <a:rPr lang="ru-RU" dirty="0" smtClean="0"/>
              <a:t>век.</a:t>
            </a:r>
            <a:endParaRPr lang="ru-RU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1438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Составление цепочки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0" name="AutoShape 2" descr="http://prv0.lori-images.net/dobycha-gliny-v-karere-dlya-nebolshogo-kirpichnogo-0000101988-preview.jpg"/>
          <p:cNvSpPr>
            <a:spLocks noChangeAspect="1" noChangeArrowheads="1"/>
          </p:cNvSpPr>
          <p:nvPr/>
        </p:nvSpPr>
        <p:spPr bwMode="auto">
          <a:xfrm>
            <a:off x="155575" y="-1965325"/>
            <a:ext cx="5276850" cy="4095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2" name="Picture 4" descr="http://prv0.lori-images.net/dobycha-gliny-v-karere-dlya-nebolshogo-kirpichnogo-0000101988-preview.jpg"/>
          <p:cNvPicPr>
            <a:picLocks noChangeAspect="1" noChangeArrowheads="1"/>
          </p:cNvPicPr>
          <p:nvPr/>
        </p:nvPicPr>
        <p:blipFill>
          <a:blip r:embed="rId2"/>
          <a:srcRect l="2765" t="1828" r="2526" b="14534"/>
          <a:stretch>
            <a:fillRect/>
          </a:stretch>
        </p:blipFill>
        <p:spPr bwMode="auto">
          <a:xfrm>
            <a:off x="857224" y="2500306"/>
            <a:ext cx="2672022" cy="1831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32" descr="http://art-glina.ru/userfiles/catalog/small/426-03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15350" y="1594771"/>
            <a:ext cx="2028650" cy="2028651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714348" y="4572009"/>
            <a:ext cx="2643206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добыча в карьере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43306" y="4214819"/>
            <a:ext cx="2357453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Гончарный круг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715272" y="3571876"/>
            <a:ext cx="785819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ваза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3214678" y="4643446"/>
            <a:ext cx="357190" cy="214314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7286644" y="3857628"/>
            <a:ext cx="428628" cy="212726"/>
          </a:xfrm>
          <a:prstGeom prst="straightConnector1">
            <a:avLst/>
          </a:prstGeom>
          <a:ln w="349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01" t="1871" r="5154" b="3975"/>
          <a:stretch>
            <a:fillRect/>
          </a:stretch>
        </p:blipFill>
        <p:spPr bwMode="auto">
          <a:xfrm>
            <a:off x="3786182" y="1500174"/>
            <a:ext cx="1714512" cy="242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8" y="1071546"/>
            <a:ext cx="1879741" cy="2347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516216" y="3786190"/>
            <a:ext cx="7873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печь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 стрелкой 18"/>
          <p:cNvCxnSpPr>
            <a:endCxn id="3" idx="1"/>
          </p:cNvCxnSpPr>
          <p:nvPr/>
        </p:nvCxnSpPr>
        <p:spPr>
          <a:xfrm flipV="1">
            <a:off x="6000760" y="4017023"/>
            <a:ext cx="515456" cy="284165"/>
          </a:xfrm>
          <a:prstGeom prst="straightConnector1">
            <a:avLst/>
          </a:prstGeom>
          <a:ln w="349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071546"/>
            <a:ext cx="2022475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52"/>
            <a:ext cx="8229600" cy="45719"/>
          </a:xfrm>
        </p:spPr>
        <p:txBody>
          <a:bodyPr>
            <a:normAutofit fontScale="90000"/>
          </a:bodyPr>
          <a:lstStyle/>
          <a:p>
            <a:pPr eaLnBrk="1" hangingPunct="1"/>
            <a:endParaRPr lang="ru-RU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2852"/>
            <a:ext cx="8229600" cy="714380"/>
          </a:xfrm>
        </p:spPr>
        <p:txBody>
          <a:bodyPr>
            <a:noAutofit/>
          </a:bodyPr>
          <a:lstStyle/>
          <a:p>
            <a:pPr algn="ctr" eaLnBrk="1" hangingPunct="1">
              <a:buFontTx/>
              <a:buNone/>
            </a:pPr>
            <a:r>
              <a:rPr lang="ru-RU" sz="3600" b="1" dirty="0" smtClean="0">
                <a:solidFill>
                  <a:srgbClr val="3E1F00"/>
                </a:solidFill>
                <a:latin typeface="Times New Roman" pitchFamily="18" charset="0"/>
                <a:cs typeface="Times New Roman" pitchFamily="18" charset="0"/>
              </a:rPr>
              <a:t>Из чего делают железо?</a:t>
            </a:r>
          </a:p>
        </p:txBody>
      </p:sp>
      <p:pic>
        <p:nvPicPr>
          <p:cNvPr id="19462" name="Picture 6" descr="6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3571876"/>
            <a:ext cx="2519363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7" descr="6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7175" y="1928801"/>
            <a:ext cx="4255571" cy="3186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 descr="2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488" y="2071678"/>
            <a:ext cx="1184275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2" y="214291"/>
            <a:ext cx="8280151" cy="50006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b="1" dirty="0" smtClean="0">
                <a:solidFill>
                  <a:srgbClr val="00A200"/>
                </a:solidFill>
                <a:latin typeface="Comic Sans MS" pitchFamily="66" charset="0"/>
              </a:rPr>
              <a:t>  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Откуда берется железо?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3" y="1312684"/>
            <a:ext cx="7890100" cy="4535487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Железо никто не делает, оно сотворено самой природой, как вода, глина, песок… А люди его лишь добывают и превращают в чугун или сталь.</a:t>
            </a:r>
          </a:p>
          <a:p>
            <a:pPr marL="0" indent="0" algn="just" eaLnBrk="1" hangingPunct="1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Больше всего железа в железной руде.</a:t>
            </a:r>
          </a:p>
          <a:p>
            <a:pPr marL="609600" indent="-609600" eaLnBrk="1" hangingPunct="1">
              <a:buFontTx/>
              <a:buNone/>
            </a:pPr>
            <a:endParaRPr lang="ru-RU" sz="3600" dirty="0" smtClean="0"/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26" y="3307256"/>
            <a:ext cx="4429156" cy="23131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02074245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79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79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79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79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9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9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79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79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79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79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4291"/>
            <a:ext cx="8229600" cy="71438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Как же добывают руду?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052513"/>
            <a:ext cx="8218487" cy="50403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Взрывом дробят землю и камни, открывается спрятанная под ними руда</a:t>
            </a:r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</p:txBody>
      </p:sp>
      <p:pic>
        <p:nvPicPr>
          <p:cNvPr id="203782" name="Picture 6" descr="1184096773_img_96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2214554"/>
            <a:ext cx="2962275" cy="22177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3783" name="Text Box 7"/>
          <p:cNvSpPr txBox="1">
            <a:spLocks noChangeArrowheads="1"/>
          </p:cNvSpPr>
          <p:nvPr/>
        </p:nvSpPr>
        <p:spPr bwMode="auto">
          <a:xfrm>
            <a:off x="539750" y="4652963"/>
            <a:ext cx="36004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За работу берется шагающий экскаватор.</a:t>
            </a:r>
          </a:p>
        </p:txBody>
      </p:sp>
      <p:pic>
        <p:nvPicPr>
          <p:cNvPr id="203784" name="Picture 8" descr="dob_rudi_b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78063"/>
            <a:ext cx="3421062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3785" name="Text Box 9"/>
          <p:cNvSpPr txBox="1">
            <a:spLocks noChangeArrowheads="1"/>
          </p:cNvSpPr>
          <p:nvPr/>
        </p:nvSpPr>
        <p:spPr bwMode="auto">
          <a:xfrm>
            <a:off x="4071935" y="4857761"/>
            <a:ext cx="442915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Зачерпнет 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ковшом руду, 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повернется- и нагружен целый самосвал!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0992592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3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3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3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203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4414" y="277813"/>
            <a:ext cx="7605736" cy="630237"/>
          </a:xfrm>
        </p:spPr>
        <p:txBody>
          <a:bodyPr>
            <a:normAutofit fontScale="90000"/>
          </a:bodyPr>
          <a:lstStyle/>
          <a:p>
            <a:pPr eaLnBrk="1" hangingPunct="1"/>
            <a:endParaRPr lang="ru-RU" sz="3800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2852"/>
            <a:ext cx="8229600" cy="598807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dirty="0" smtClean="0"/>
              <a:t>             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Руда попадает на завод…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/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Тут помогает людям жаркий огонь</a:t>
            </a:r>
          </a:p>
        </p:txBody>
      </p:sp>
      <p:pic>
        <p:nvPicPr>
          <p:cNvPr id="20484" name="Picture 4" descr="met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428736"/>
            <a:ext cx="3095625" cy="29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854" name="Text Box 6"/>
          <p:cNvSpPr txBox="1">
            <a:spLocks noChangeArrowheads="1"/>
          </p:cNvSpPr>
          <p:nvPr/>
        </p:nvSpPr>
        <p:spPr bwMode="auto">
          <a:xfrm>
            <a:off x="642910" y="4429132"/>
            <a:ext cx="35004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Железная руда поступает в огромные печи- домны…</a:t>
            </a:r>
          </a:p>
        </p:txBody>
      </p:sp>
      <p:pic>
        <p:nvPicPr>
          <p:cNvPr id="20486" name="Picture 7" descr="2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1500174"/>
            <a:ext cx="244316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856" name="Text Box 8"/>
          <p:cNvSpPr txBox="1">
            <a:spLocks noChangeArrowheads="1"/>
          </p:cNvSpPr>
          <p:nvPr/>
        </p:nvSpPr>
        <p:spPr bwMode="auto">
          <a:xfrm>
            <a:off x="4716463" y="4143380"/>
            <a:ext cx="417671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Бушует пламя, оседает руда, капли металла собираются в струйки, 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ручейки…получается чугун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859" name="Text Box 11"/>
          <p:cNvSpPr txBox="1">
            <a:spLocks noChangeArrowheads="1"/>
          </p:cNvSpPr>
          <p:nvPr/>
        </p:nvSpPr>
        <p:spPr bwMode="auto">
          <a:xfrm>
            <a:off x="1187450" y="5589588"/>
            <a:ext cx="6408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Теперь его путь в соседний цех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4000496" y="3143248"/>
            <a:ext cx="1000132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7072330" y="5786454"/>
            <a:ext cx="1000132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6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6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6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1546"/>
            <a:ext cx="8229600" cy="857256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Чугун отправляют к сталеварам и в мартеновских печах варят сталь. Затем сталь выливают в формы – стаканы 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2143116"/>
            <a:ext cx="3852566" cy="27988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2135976"/>
            <a:ext cx="2852961" cy="18939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5" name="Picture 5" descr="http://cs622422.vk.me/v622422426/14ce7/xac2G6Rfhg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96" y="3929066"/>
            <a:ext cx="3176171" cy="2119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4429132"/>
            <a:ext cx="1714512" cy="1763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34156767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143512"/>
            <a:ext cx="8229600" cy="1454138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800" dirty="0" smtClean="0">
                <a:solidFill>
                  <a:srgbClr val="3E1F00"/>
                </a:solidFill>
                <a:latin typeface="Times New Roman" pitchFamily="18" charset="0"/>
                <a:cs typeface="Times New Roman" pitchFamily="18" charset="0"/>
              </a:rPr>
              <a:t>Жидкий чугун заливают в формы. Из чугуна делают обычные сковородки, чугунки, батареи отопления.</a:t>
            </a:r>
          </a:p>
        </p:txBody>
      </p:sp>
      <p:pic>
        <p:nvPicPr>
          <p:cNvPr id="21508" name="Picture 4" descr="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1071546"/>
            <a:ext cx="1928812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5" descr="6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3643314"/>
            <a:ext cx="2452688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6" descr="6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3214686"/>
            <a:ext cx="2586037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7" descr="6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60" y="3071810"/>
            <a:ext cx="2481263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Line 8"/>
          <p:cNvSpPr>
            <a:spLocks noChangeShapeType="1"/>
          </p:cNvSpPr>
          <p:nvPr/>
        </p:nvSpPr>
        <p:spPr bwMode="auto">
          <a:xfrm flipH="1">
            <a:off x="2000232" y="2428868"/>
            <a:ext cx="857256" cy="720724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>
            <a:off x="6215074" y="2071678"/>
            <a:ext cx="1079500" cy="865188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auto">
          <a:xfrm>
            <a:off x="4572000" y="3143248"/>
            <a:ext cx="0" cy="719138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2" grpId="0" animBg="1"/>
      <p:bldP spid="21513" grpId="0" animBg="1"/>
      <p:bldP spid="215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857256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Когда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металл остывает, вытаскивают слиток. В прокатном цехе этот слиток раскатывают в тонкие и толстые листы стали. А из них уже делают разные предметы.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52" y="2000240"/>
            <a:ext cx="2862151" cy="1913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8" y="2786058"/>
            <a:ext cx="3071834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04" y="4000504"/>
            <a:ext cx="2878919" cy="19220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58054167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772400" cy="73025"/>
          </a:xfrm>
        </p:spPr>
        <p:txBody>
          <a:bodyPr>
            <a:normAutofit fontScale="90000"/>
          </a:bodyPr>
          <a:lstStyle/>
          <a:p>
            <a:pPr eaLnBrk="1" hangingPunct="1"/>
            <a:endParaRPr lang="ru-RU" sz="3800" smtClean="0"/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14290"/>
            <a:ext cx="7772400" cy="5916635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Металл выльют в формы и оставят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застыва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</a:p>
          <a:p>
            <a:pPr marL="0" indent="0" algn="ctr" eaLnBrk="1" hangingPunct="1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А вот результат!</a:t>
            </a:r>
          </a:p>
        </p:txBody>
      </p:sp>
      <p:pic>
        <p:nvPicPr>
          <p:cNvPr id="21508" name="Picture 4" descr="n20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4143380"/>
            <a:ext cx="3313113" cy="18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 descr="k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46" y="2786058"/>
            <a:ext cx="266065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 descr="pot_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1285860"/>
            <a:ext cx="2571767" cy="213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33980297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Откуда взялась бумага на изготовление тетрадей и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книг?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581525"/>
            <a:ext cx="8229600" cy="2087563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800" dirty="0">
                <a:latin typeface="Comic Sans MS" pitchFamily="66" charset="0"/>
              </a:rPr>
              <a:t>	</a:t>
            </a:r>
            <a:r>
              <a:rPr lang="ru-RU" sz="2400" dirty="0">
                <a:solidFill>
                  <a:srgbClr val="3E1F00"/>
                </a:solidFill>
                <a:latin typeface="Times New Roman" pitchFamily="18" charset="0"/>
                <a:cs typeface="Times New Roman" pitchFamily="18" charset="0"/>
              </a:rPr>
              <a:t>Сегодня бумагу делают на огромных бумажных комбинатах, где людям во всём помогают машины. Машины принимаются за помощь тогда, когда будущая бумага в лесу растёт. </a:t>
            </a:r>
            <a:endParaRPr lang="ru-RU" sz="2800" dirty="0">
              <a:solidFill>
                <a:srgbClr val="3E1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7" name="Picture 5" descr="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1557338"/>
            <a:ext cx="3879850" cy="291465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Составление цепочки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endParaRPr lang="ru-RU" sz="2400" b="1" dirty="0"/>
          </a:p>
        </p:txBody>
      </p:sp>
      <p:sp>
        <p:nvSpPr>
          <p:cNvPr id="22530" name="AutoShape 2" descr="http://prv0.lori-images.net/dobycha-gliny-v-karere-dlya-nebolshogo-kirpichnogo-0000101988-preview.jpg"/>
          <p:cNvSpPr>
            <a:spLocks noChangeAspect="1" noChangeArrowheads="1"/>
          </p:cNvSpPr>
          <p:nvPr/>
        </p:nvSpPr>
        <p:spPr bwMode="auto">
          <a:xfrm>
            <a:off x="155575" y="-1965325"/>
            <a:ext cx="5276850" cy="4095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14348" y="5572141"/>
            <a:ext cx="207965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Железная руда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500431" y="5572140"/>
            <a:ext cx="107157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чугун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429388" y="5572141"/>
            <a:ext cx="1214446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посуда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2857488" y="5857892"/>
            <a:ext cx="428628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929322" y="5857892"/>
            <a:ext cx="428628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5072066" y="5572140"/>
            <a:ext cx="107157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сталь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4429124" y="5857892"/>
            <a:ext cx="428628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770" name="Picture 2" descr="kratkaya_istoriya_razvitiya_predpriyatiya_ot_mestorojdeniya_cherez_obogaschenie_i_do_koncentrata_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142984"/>
            <a:ext cx="3315127" cy="172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80" y="3571876"/>
            <a:ext cx="2674252" cy="2005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4" y="1000108"/>
            <a:ext cx="2913531" cy="194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643314"/>
            <a:ext cx="3117359" cy="1765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3" name="Прямая со стрелкой 22"/>
          <p:cNvCxnSpPr/>
          <p:nvPr/>
        </p:nvCxnSpPr>
        <p:spPr>
          <a:xfrm>
            <a:off x="2643174" y="2928934"/>
            <a:ext cx="642942" cy="571504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4572000" y="3000372"/>
            <a:ext cx="1428760" cy="1357322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5400000">
            <a:off x="6358744" y="3285330"/>
            <a:ext cx="571504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90837942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Откуда взялась бумага на изготовление тетрадей и книг.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581525"/>
            <a:ext cx="8229600" cy="20875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800" dirty="0" smtClean="0">
                <a:latin typeface="Comic Sans MS" pitchFamily="66" charset="0"/>
              </a:rPr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Сегодня бумагу делают на огромных бумажных комбинатах, где людям во всём помогают машины. Машины принимаются за помощь тогда, когда будущая бумага в лесу растёт.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7" name="Picture 5" descr="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557338"/>
            <a:ext cx="3879850" cy="291465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91327511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8214" y="4857760"/>
            <a:ext cx="8018585" cy="231615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2400" dirty="0" smtClean="0">
                <a:solidFill>
                  <a:srgbClr val="3E1F00"/>
                </a:solidFill>
                <a:latin typeface="Times New Roman" pitchFamily="18" charset="0"/>
                <a:cs typeface="Times New Roman" pitchFamily="18" charset="0"/>
              </a:rPr>
              <a:t>Электрические пилы пилят, валят деревья. Машины-лесовозы везут брёвна к реке или на железнодорожную станцию.</a:t>
            </a:r>
            <a:endParaRPr lang="ru-RU" sz="2800" dirty="0" smtClean="0">
              <a:solidFill>
                <a:srgbClr val="3E1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1" name="Picture 5" descr="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298" y="928670"/>
            <a:ext cx="2281258" cy="187380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94" y="3071810"/>
            <a:ext cx="2662232" cy="18166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komi.ru/upload/resize_cache/iblock/5de/300_200_2/1451551400-9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1142984"/>
            <a:ext cx="2857500" cy="1905000"/>
          </a:xfrm>
          <a:prstGeom prst="rect">
            <a:avLst/>
          </a:prstGeom>
          <a:noFill/>
        </p:spPr>
      </p:pic>
      <p:pic>
        <p:nvPicPr>
          <p:cNvPr id="1028" name="Picture 4" descr="http://rasfokus.ru/images/photos/small/38aeebebb0e60f23ac453de91e1456d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14" y="2857496"/>
            <a:ext cx="2643206" cy="20676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76626054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463" y="3932238"/>
            <a:ext cx="8675687" cy="230505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 ворот цеха плывут брёвна по реке или их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везут в специальных вагонах.  А здесь за дело                                   берутся другие машины: многопильный станок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распиливает брёвна на чурбаки,                                                                           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машина-корообдирка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сдирает с них кору. </a:t>
            </a:r>
          </a:p>
        </p:txBody>
      </p:sp>
      <p:pic>
        <p:nvPicPr>
          <p:cNvPr id="15367" name="Picture 7" descr="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48" y="1000108"/>
            <a:ext cx="3800252" cy="26781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980395"/>
            <a:ext cx="3641752" cy="26819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76836616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1" y="4143381"/>
            <a:ext cx="8143932" cy="245427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dirty="0" smtClean="0">
                <a:solidFill>
                  <a:srgbClr val="3E1F00"/>
                </a:solidFill>
                <a:latin typeface="Comic Sans MS" pitchFamily="66" charset="0"/>
              </a:rPr>
              <a:t>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Рубильная машина рубит чурбаки на щепки, и едут щепки на самодвижущейся дорожке в котёл. В котле в специальном растворе варится… каша –деревянная.  </a:t>
            </a:r>
          </a:p>
        </p:txBody>
      </p:sp>
      <p:pic>
        <p:nvPicPr>
          <p:cNvPr id="16389" name="Picture 5" descr="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252855"/>
            <a:ext cx="3641752" cy="265557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3" name="Picture 9" descr="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285860"/>
            <a:ext cx="3601993" cy="269400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70307543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124450"/>
            <a:ext cx="8229600" cy="111283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dirty="0" smtClean="0">
                <a:latin typeface="Comic Sans MS" pitchFamily="66" charset="0"/>
              </a:rPr>
              <a:t>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Вот эта каша, когда она готова, и становится бумагой.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4" name="Picture 6" descr="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52" y="1571611"/>
            <a:ext cx="3746886" cy="28003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5" name="Picture 7" descr="4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196975"/>
            <a:ext cx="3548063" cy="317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79189482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1D06C8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910" y="857232"/>
            <a:ext cx="8033545" cy="9286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типографии печатают книги. С помощью умных машин (линотип) набирают текст, другие машины делают рисунки. В машины закладывается бумага, заливается краска и печатаются листы к книге.</a:t>
            </a:r>
          </a:p>
        </p:txBody>
      </p:sp>
      <p:pic>
        <p:nvPicPr>
          <p:cNvPr id="8195" name="Picture 7" descr="изготовление кни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1862508"/>
            <a:ext cx="3357588" cy="4122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0" name="Picture 2" descr="http://sch2000u.mskobr.ru/images/cms/data/gallery/kskursii_vospitannikov_doshkol_nogo_otdeleniya_v_shkol_nuyu_biblioteku1/sam_77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2714620"/>
            <a:ext cx="4190987" cy="3143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74363100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Составление цепочки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endParaRPr lang="ru-RU" sz="2400" b="1" dirty="0"/>
          </a:p>
        </p:txBody>
      </p:sp>
      <p:sp>
        <p:nvSpPr>
          <p:cNvPr id="22530" name="AutoShape 2" descr="http://prv0.lori-images.net/dobycha-gliny-v-karere-dlya-nebolshogo-kirpichnogo-0000101988-preview.jpg"/>
          <p:cNvSpPr>
            <a:spLocks noChangeAspect="1" noChangeArrowheads="1"/>
          </p:cNvSpPr>
          <p:nvPr/>
        </p:nvSpPr>
        <p:spPr bwMode="auto">
          <a:xfrm>
            <a:off x="155575" y="-1965325"/>
            <a:ext cx="5276850" cy="4095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14348" y="5429265"/>
            <a:ext cx="107157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дерево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14546" y="5429265"/>
            <a:ext cx="171451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целлюлоза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857884" y="5429264"/>
            <a:ext cx="2464528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книга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1714480" y="5715016"/>
            <a:ext cx="428628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357818" y="5715016"/>
            <a:ext cx="428628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4286248" y="5429264"/>
            <a:ext cx="228464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бумага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3786182" y="5715016"/>
            <a:ext cx="428628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4" name="Picture 2" descr="Performa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3071810"/>
            <a:ext cx="2668978" cy="187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 descr="http://www.npscorp.com/assets/product_images/1312924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12" y="928670"/>
            <a:ext cx="2661620" cy="19962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i?id=41f1bd1568033b136b3f05b001165b11&amp;n=33&amp;h=190&amp;w=2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4" y="3571876"/>
            <a:ext cx="2236108" cy="175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 descr="trud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74" y="1357298"/>
            <a:ext cx="2162305" cy="2042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Прямая со стрелкой 21"/>
          <p:cNvCxnSpPr/>
          <p:nvPr/>
        </p:nvCxnSpPr>
        <p:spPr>
          <a:xfrm flipV="1">
            <a:off x="1928794" y="2357430"/>
            <a:ext cx="714380" cy="571504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16200000" flipH="1">
            <a:off x="5107785" y="3036091"/>
            <a:ext cx="714380" cy="642942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6929454" y="3429000"/>
            <a:ext cx="500066" cy="35719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60309056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Шерсть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5786" y="1071546"/>
            <a:ext cx="7901014" cy="50546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Заплелись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густые травы,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Закудрявились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луга,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сам я весь кудрявый,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Даже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завитком рога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6" y="1071546"/>
            <a:ext cx="251460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свитер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3357562"/>
            <a:ext cx="2068413" cy="2035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54" y="3500438"/>
            <a:ext cx="1981200" cy="170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36627503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Стрижка                 Расчёсывание               Мойка шерсти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Сушка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Получение пряжи из шерсти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6" name="Picture 2" descr="https://fs3.ppt4web.ru/images/135901/198925/310/img8.jpg"/>
          <p:cNvPicPr>
            <a:picLocks noChangeAspect="1" noChangeArrowheads="1"/>
          </p:cNvPicPr>
          <p:nvPr/>
        </p:nvPicPr>
        <p:blipFill>
          <a:blip r:embed="rId2"/>
          <a:srcRect l="50807" t="6466" r="806" b="9482"/>
          <a:stretch>
            <a:fillRect/>
          </a:stretch>
        </p:blipFill>
        <p:spPr bwMode="auto">
          <a:xfrm>
            <a:off x="642910" y="785794"/>
            <a:ext cx="2071702" cy="2000264"/>
          </a:xfrm>
          <a:prstGeom prst="rect">
            <a:avLst/>
          </a:prstGeom>
          <a:noFill/>
        </p:spPr>
      </p:pic>
      <p:pic>
        <p:nvPicPr>
          <p:cNvPr id="52228" name="Picture 4" descr="https://i.pinimg.com/236x/72/9d/f8/729df801f1bb560beeb426dea5d4de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857233"/>
            <a:ext cx="2105024" cy="1928825"/>
          </a:xfrm>
          <a:prstGeom prst="rect">
            <a:avLst/>
          </a:prstGeom>
          <a:noFill/>
        </p:spPr>
      </p:pic>
      <p:pic>
        <p:nvPicPr>
          <p:cNvPr id="52230" name="Picture 6" descr="https://kz.all.biz/img/kz/service_catalog/middle/121154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1071546"/>
            <a:ext cx="2071702" cy="1714512"/>
          </a:xfrm>
          <a:prstGeom prst="rect">
            <a:avLst/>
          </a:prstGeom>
          <a:noFill/>
        </p:spPr>
      </p:pic>
      <p:pic>
        <p:nvPicPr>
          <p:cNvPr id="52232" name="Picture 8" descr="http://region-32.ru/wp-content/uploads/2016/11/Kamvolniy_kombinat-300x3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8992" y="3857628"/>
            <a:ext cx="2928958" cy="2143140"/>
          </a:xfrm>
          <a:prstGeom prst="rect">
            <a:avLst/>
          </a:prstGeom>
          <a:noFill/>
        </p:spPr>
      </p:pic>
      <p:pic>
        <p:nvPicPr>
          <p:cNvPr id="52234" name="Picture 10" descr="http://log.eco.free.fr/pic/isolation/laine_mouto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10" y="3786189"/>
            <a:ext cx="2286016" cy="2162179"/>
          </a:xfrm>
          <a:prstGeom prst="rect">
            <a:avLst/>
          </a:prstGeom>
          <a:noFill/>
        </p:spPr>
      </p:pic>
      <p:pic>
        <p:nvPicPr>
          <p:cNvPr id="52236" name="Picture 12" descr="http://images.freeimages.com/images/premium/large-thumbs/1756/17566638-plant-dyed-wool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8016" y="3357562"/>
            <a:ext cx="1714512" cy="1257301"/>
          </a:xfrm>
          <a:prstGeom prst="rect">
            <a:avLst/>
          </a:prstGeom>
          <a:noFill/>
        </p:spPr>
      </p:pic>
      <p:pic>
        <p:nvPicPr>
          <p:cNvPr id="52238" name="Picture 14" descr="http://kharkov-online.com/cache/files/images/objava_tb/objava/27616/131085.jpe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29388" y="4286256"/>
            <a:ext cx="1619250" cy="1619251"/>
          </a:xfrm>
          <a:prstGeom prst="rect">
            <a:avLst/>
          </a:prstGeom>
          <a:noFill/>
        </p:spPr>
      </p:pic>
      <p:cxnSp>
        <p:nvCxnSpPr>
          <p:cNvPr id="12" name="Прямая со стрелкой 11"/>
          <p:cNvCxnSpPr/>
          <p:nvPr/>
        </p:nvCxnSpPr>
        <p:spPr>
          <a:xfrm>
            <a:off x="2714612" y="2214554"/>
            <a:ext cx="428628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286380" y="2143116"/>
            <a:ext cx="714380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3000364" y="4786322"/>
            <a:ext cx="357190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 flipH="1" flipV="1">
            <a:off x="6393669" y="3750471"/>
            <a:ext cx="428628" cy="35719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6429388" y="4143380"/>
            <a:ext cx="285752" cy="7143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Составление цепочки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endParaRPr lang="ru-RU" sz="2400" b="1" dirty="0"/>
          </a:p>
        </p:txBody>
      </p:sp>
      <p:sp>
        <p:nvSpPr>
          <p:cNvPr id="22530" name="AutoShape 2" descr="http://prv0.lori-images.net/dobycha-gliny-v-karere-dlya-nebolshogo-kirpichnogo-0000101988-preview.jpg"/>
          <p:cNvSpPr>
            <a:spLocks noChangeAspect="1" noChangeArrowheads="1"/>
          </p:cNvSpPr>
          <p:nvPr/>
        </p:nvSpPr>
        <p:spPr bwMode="auto">
          <a:xfrm>
            <a:off x="155575" y="-1965325"/>
            <a:ext cx="5276850" cy="4095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14348" y="5500703"/>
            <a:ext cx="100013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овца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00233" y="5500703"/>
            <a:ext cx="1143008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пряжа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572133" y="5429264"/>
            <a:ext cx="1285884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изделие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1500166" y="5786454"/>
            <a:ext cx="428628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6190369" y="5962242"/>
            <a:ext cx="428628" cy="1588"/>
          </a:xfrm>
          <a:prstGeom prst="straightConnector1">
            <a:avLst/>
          </a:prstGeom>
          <a:ln w="34925">
            <a:noFil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3428992" y="5500702"/>
            <a:ext cx="128588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полотно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2928926" y="5786454"/>
            <a:ext cx="428628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3500438"/>
            <a:ext cx="28575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8" name="Picture 4" descr="0_7fb6b_bb240985_ori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638"/>
          <a:stretch>
            <a:fillRect/>
          </a:stretch>
        </p:blipFill>
        <p:spPr bwMode="auto">
          <a:xfrm>
            <a:off x="5429256" y="1071546"/>
            <a:ext cx="2640392" cy="2189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Прямая со стрелкой 22"/>
          <p:cNvCxnSpPr/>
          <p:nvPr/>
        </p:nvCxnSpPr>
        <p:spPr>
          <a:xfrm rot="16200000" flipH="1">
            <a:off x="2357422" y="3071810"/>
            <a:ext cx="357190" cy="35719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3929058" y="2285992"/>
            <a:ext cx="1357322" cy="107157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16200000" flipH="1">
            <a:off x="6250793" y="3393281"/>
            <a:ext cx="571504" cy="500066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3" idx="3"/>
          </p:cNvCxnSpPr>
          <p:nvPr/>
        </p:nvCxnSpPr>
        <p:spPr>
          <a:xfrm flipV="1">
            <a:off x="4714876" y="5715016"/>
            <a:ext cx="785818" cy="16519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106" name="Picture 2" descr="http://data.whicdn.com/images/259729071/superthum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3929066"/>
            <a:ext cx="1971669" cy="1643057"/>
          </a:xfrm>
          <a:prstGeom prst="rect">
            <a:avLst/>
          </a:prstGeom>
          <a:noFill/>
        </p:spPr>
      </p:pic>
      <p:pic>
        <p:nvPicPr>
          <p:cNvPr id="47108" name="Picture 4" descr="https://agronomu.com/media/res/2/4/8/7/6/24876.oo350o.3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928670"/>
            <a:ext cx="2857500" cy="18954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35483446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 теперь расскажите сами…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285860"/>
            <a:ext cx="7924800" cy="469107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… как хлеб на стол пришёл</a:t>
            </a:r>
          </a:p>
        </p:txBody>
      </p:sp>
      <p:pic>
        <p:nvPicPr>
          <p:cNvPr id="22532" name="Picture 4" descr="~hlebozavody_6098_250x150_m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286256"/>
            <a:ext cx="2592387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5" descr="05_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530" y="4429132"/>
            <a:ext cx="1716883" cy="151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6" descr="13"/>
          <p:cNvPicPr>
            <a:picLocks noChangeAspect="1" noChangeArrowheads="1"/>
          </p:cNvPicPr>
          <p:nvPr/>
        </p:nvPicPr>
        <p:blipFill>
          <a:blip r:embed="rId4"/>
          <a:srcRect l="2945" t="2841" r="2433" b="3409"/>
          <a:stretch>
            <a:fillRect/>
          </a:stretch>
        </p:blipFill>
        <p:spPr bwMode="auto">
          <a:xfrm>
            <a:off x="6643702" y="1714488"/>
            <a:ext cx="178595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7" descr="IMG_9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0788" y="4437063"/>
            <a:ext cx="2160587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8" descr="natb_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48" y="2282479"/>
            <a:ext cx="2201890" cy="1652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9" descr="i_1300_prod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35375" y="2060575"/>
            <a:ext cx="2154238" cy="188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Прямая со стрелкой 14"/>
          <p:cNvCxnSpPr/>
          <p:nvPr/>
        </p:nvCxnSpPr>
        <p:spPr>
          <a:xfrm>
            <a:off x="3000364" y="3143248"/>
            <a:ext cx="571504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857884" y="3143248"/>
            <a:ext cx="714380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2428860" y="5357826"/>
            <a:ext cx="642942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5786446" y="5286388"/>
            <a:ext cx="428628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52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Итог урока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472" y="1600200"/>
            <a:ext cx="811532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Где человек берет материалы для изготовления различных предметов?</a:t>
            </a:r>
          </a:p>
          <a:p>
            <a:pPr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На что должны обращать внимание люди, добывая в природе различные материалы?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43702" y="4429132"/>
            <a:ext cx="1428792" cy="1369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Добывая различные материалы, люди изменяют природу, нередко наносят ей вред. Карьер, оставшийся от добычи глины, - рана на поверхности земли. Вырубленный лес – это уничтоженный «дом» многих растений и животных. Вот почему природные богатства нужно беречь – ведь они не безграничны.</a:t>
            </a:r>
          </a:p>
          <a:p>
            <a:pPr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Еще надо помнить о том, что в каждую вещь вложены знания и труд многих людей, поэтому к вещам надо относиться бережно!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15208" y="642918"/>
            <a:ext cx="1428792" cy="1369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923</Words>
  <Application>Microsoft Office PowerPoint</Application>
  <PresentationFormat>Экран (4:3)</PresentationFormat>
  <Paragraphs>145</Paragraphs>
  <Slides>34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Что из чего сделано?</vt:lpstr>
      <vt:lpstr>Проверка домашнего задания</vt:lpstr>
      <vt:lpstr>Слайд 3</vt:lpstr>
      <vt:lpstr>Слайд 4</vt:lpstr>
      <vt:lpstr>Слайд 5</vt:lpstr>
      <vt:lpstr>Слайд 6</vt:lpstr>
      <vt:lpstr>Слайд 7</vt:lpstr>
      <vt:lpstr>Как появился глиняный кувшин?</vt:lpstr>
      <vt:lpstr>И вот все готово!</vt:lpstr>
      <vt:lpstr>Слайд 10</vt:lpstr>
      <vt:lpstr>Составление цепочки</vt:lpstr>
      <vt:lpstr>Слайд 12</vt:lpstr>
      <vt:lpstr>    Откуда берется железо?</vt:lpstr>
      <vt:lpstr>Как же добывают руду?</vt:lpstr>
      <vt:lpstr>Слайд 15</vt:lpstr>
      <vt:lpstr>Чугун отправляют к сталеварам и в мартеновских печах варят сталь. Затем сталь выливают в формы – стаканы </vt:lpstr>
      <vt:lpstr>Слайд 17</vt:lpstr>
      <vt:lpstr> Когда металл остывает, вытаскивают слиток. В прокатном цехе этот слиток раскатывают в тонкие и толстые листы стали. А из них уже делают разные предметы. </vt:lpstr>
      <vt:lpstr>Слайд 19</vt:lpstr>
      <vt:lpstr>Откуда взялась бумага на изготовление тетрадей и книг?</vt:lpstr>
      <vt:lpstr>Составление цепочки</vt:lpstr>
      <vt:lpstr>Откуда взялась бумага на изготовление тетрадей и книг.</vt:lpstr>
      <vt:lpstr>Слайд 23</vt:lpstr>
      <vt:lpstr>Слайд 24</vt:lpstr>
      <vt:lpstr>Слайд 25</vt:lpstr>
      <vt:lpstr>Слайд 26</vt:lpstr>
      <vt:lpstr> </vt:lpstr>
      <vt:lpstr>Составление цепочки</vt:lpstr>
      <vt:lpstr>Шерсть</vt:lpstr>
      <vt:lpstr>Слайд 30</vt:lpstr>
      <vt:lpstr>Составление цепочки</vt:lpstr>
      <vt:lpstr>А теперь расскажите сами…</vt:lpstr>
      <vt:lpstr>Итог урока</vt:lpstr>
      <vt:lpstr>Вывод: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Катенок</dc:creator>
  <cp:lastModifiedBy>UserX</cp:lastModifiedBy>
  <cp:revision>39</cp:revision>
  <dcterms:created xsi:type="dcterms:W3CDTF">2013-01-28T19:28:30Z</dcterms:created>
  <dcterms:modified xsi:type="dcterms:W3CDTF">2017-11-06T18:09:44Z</dcterms:modified>
</cp:coreProperties>
</file>