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888" r:id="rId3"/>
  </p:sldMasterIdLst>
  <p:notesMasterIdLst>
    <p:notesMasterId r:id="rId32"/>
  </p:notesMasterIdLst>
  <p:sldIdLst>
    <p:sldId id="301" r:id="rId4"/>
    <p:sldId id="302" r:id="rId5"/>
    <p:sldId id="303" r:id="rId6"/>
    <p:sldId id="304" r:id="rId7"/>
    <p:sldId id="258" r:id="rId8"/>
    <p:sldId id="257" r:id="rId9"/>
    <p:sldId id="279" r:id="rId10"/>
    <p:sldId id="281" r:id="rId11"/>
    <p:sldId id="282" r:id="rId12"/>
    <p:sldId id="283" r:id="rId13"/>
    <p:sldId id="284" r:id="rId14"/>
    <p:sldId id="286" r:id="rId15"/>
    <p:sldId id="287" r:id="rId16"/>
    <p:sldId id="288" r:id="rId17"/>
    <p:sldId id="289" r:id="rId18"/>
    <p:sldId id="290" r:id="rId19"/>
    <p:sldId id="305" r:id="rId20"/>
    <p:sldId id="296" r:id="rId21"/>
    <p:sldId id="297" r:id="rId22"/>
    <p:sldId id="298" r:id="rId23"/>
    <p:sldId id="292" r:id="rId24"/>
    <p:sldId id="311" r:id="rId25"/>
    <p:sldId id="306" r:id="rId26"/>
    <p:sldId id="307" r:id="rId27"/>
    <p:sldId id="294" r:id="rId28"/>
    <p:sldId id="300" r:id="rId29"/>
    <p:sldId id="293" r:id="rId30"/>
    <p:sldId id="295" r:id="rId31"/>
  </p:sldIdLst>
  <p:sldSz cx="9144000" cy="6858000" type="screen4x3"/>
  <p:notesSz cx="6858000" cy="9144000"/>
  <p:defaultTextStyle>
    <a:defPPr>
      <a:defRPr lang="ru-RU"/>
    </a:defPPr>
    <a:lvl1pPr marL="0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0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16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21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26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30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36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41" algn="l" defTabSz="91421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0ED02A-9DAE-4699-A2C1-47EFDDC3004E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E8979-1AA0-417D-B593-02D9D38698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85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0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10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1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421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52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0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36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41" algn="l" defTabSz="91421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FE8979-1AA0-417D-B593-02D9D38698CE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20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10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0136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98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81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176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369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66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73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06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21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4640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1025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3177" y="4267201"/>
            <a:ext cx="9140825" cy="2590800"/>
            <a:chOff x="2" y="2688"/>
            <a:chExt cx="5758" cy="1632"/>
          </a:xfrm>
        </p:grpSpPr>
        <p:sp>
          <p:nvSpPr>
            <p:cNvPr id="11267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1268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1269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0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1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2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3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5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6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7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8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79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280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1281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2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3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4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5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6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7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8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89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0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1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2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3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4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5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6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7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98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299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1300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1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2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3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4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5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6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7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8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09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0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1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2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3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4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5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6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317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1318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19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20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21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22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23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24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1325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1326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27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28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1329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1330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11331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11332" name="Rectangle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333" name="Rectangle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11334" name="Rectangle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74E9FA47-734F-4538-A8DC-0BAAF722BE7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794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5B4266-AC20-4BDC-B93E-182E0F0558F7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64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27501A-9D84-422B-A163-87B50DDB2E58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317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0B9175-8F64-4062-B4B4-43C5D398444A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0128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342CA-F6B9-449C-BFFB-381D74BC2BB1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202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ED186-8BA9-4B4E-9191-E3D57A3FF06F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260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F0BB80-25B6-4794-85CA-35B6FCA44AC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8729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8EEC9-3AF2-451A-A9F9-77AD0D440A4E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977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A21D54-2C6B-4A04-A86D-79EC566C14ED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6635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50CCC3-81E5-458A-B272-F60007BBBCF6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480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77813"/>
            <a:ext cx="2057400" cy="5848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C9BD63-4780-442F-BD00-0F6B6D6E7009}" type="slidenum">
              <a:rPr lang="ru-RU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92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60A0D5C5-1E15-44EE-B383-5DE17B3DD2E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804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3D24520-8DF0-46EF-893D-0753B81656C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262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E7DE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ru-RU">
              <a:solidFill>
                <a:srgbClr val="E7DEC9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B4929AB8-8431-459E-A9AC-C3AFBE34CD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658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D64E7B-895B-43EC-B1ED-B3436ED315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03048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704EC7-F298-4473-B5CE-0F53164C6B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606892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56BE8E5B-8F56-48F5-BDC0-5507C49B1A2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8910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ADD24B-E525-4393-86F0-F56823757F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69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5C69743D-20C8-4317-9014-EE3B3F0F43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7413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83A2BC-18AC-446F-BFB3-9D70AD797B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473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B71D8-20AA-487F-8C3D-573781E1FF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78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A82956-24D0-46FB-80E5-D289F5CA002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095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0" tIns="45711" rIns="91420" bIns="45711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0" tIns="45711" rIns="91420" bIns="457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0" tIns="45711" rIns="91420" bIns="4571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2D1AA-3EA5-496F-A9EC-8F10C413CFD6}" type="datetimeFigureOut">
              <a:rPr lang="ru-RU" smtClean="0"/>
              <a:t>09.11.2017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20" tIns="45711" rIns="91420" bIns="4571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0" tIns="45711" rIns="91420" bIns="4571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09664-6E32-441B-BEBA-6C00DB7662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85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1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29" indent="-342829" algn="l" defTabSz="91421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96" indent="-285690" algn="l" defTabSz="91421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6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68" indent="-228553" algn="l" defTabSz="91421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74" indent="-228553" algn="l" defTabSz="91421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7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8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289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394" indent="-228553" algn="l" defTabSz="91421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20" tIns="45711" rIns="91420" bIns="4571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243" name="Group 3"/>
          <p:cNvGrpSpPr>
            <a:grpSpLocks/>
          </p:cNvGrpSpPr>
          <p:nvPr/>
        </p:nvGrpSpPr>
        <p:grpSpPr bwMode="auto">
          <a:xfrm>
            <a:off x="3177" y="4267201"/>
            <a:ext cx="9140825" cy="2590800"/>
            <a:chOff x="2" y="2688"/>
            <a:chExt cx="5758" cy="1632"/>
          </a:xfrm>
        </p:grpSpPr>
        <p:sp>
          <p:nvSpPr>
            <p:cNvPr id="10244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245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0246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47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48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49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0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1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2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3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4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5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6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257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0258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59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0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1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2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3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4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5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6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7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8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69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0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1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2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3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4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5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27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0277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8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79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0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1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2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3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4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5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6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7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8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89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0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1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2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3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0294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295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6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7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8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99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00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01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ru-RU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grpSp>
            <p:nvGrpSpPr>
              <p:cNvPr id="10302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0303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0304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0305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0306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ru-RU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10307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4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08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309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310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10311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B0CCC-EE1D-43D5-B54E-558248897F9C}" type="slidenum">
              <a:rPr lang="ru-RU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0389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10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21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316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421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829" indent="-342829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796" indent="-28569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2764" indent="-228553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599868" indent="-22855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6974" indent="-228553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079" indent="-228553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184" indent="-228553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8289" indent="-228553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5394" indent="-228553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9142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F271C"/>
              </a:solidFill>
              <a:latin typeface="Arial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F271C"/>
              </a:solidFill>
              <a:latin typeface="Arial" charset="0"/>
            </a:endParaRPr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56F187DC-1BE0-4526-BB84-099DB06DF5E6}" type="slidenum">
              <a:rPr lang="ru-RU" smtClean="0"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818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image" Target="../media/image3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Проверим домашнее задание…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772816"/>
            <a:ext cx="7920880" cy="175260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chemeClr val="tx1"/>
                </a:solidFill>
              </a:rPr>
              <a:t>Задание №1  </a:t>
            </a:r>
            <a:endParaRPr lang="ru-RU" sz="4800" dirty="0" smtClean="0">
              <a:solidFill>
                <a:schemeClr val="tx1"/>
              </a:solidFill>
            </a:endParaRPr>
          </a:p>
          <a:p>
            <a:r>
              <a:rPr lang="ru-RU" sz="4800" i="1" dirty="0" smtClean="0">
                <a:solidFill>
                  <a:schemeClr val="tx1"/>
                </a:solidFill>
              </a:rPr>
              <a:t>Вставить</a:t>
            </a:r>
            <a:r>
              <a:rPr lang="ru-RU" sz="4800" i="1" dirty="0">
                <a:solidFill>
                  <a:schemeClr val="tx1"/>
                </a:solidFill>
              </a:rPr>
              <a:t> пропущенные буквы в слова: </a:t>
            </a:r>
            <a:r>
              <a:rPr lang="ru-RU" sz="4800" dirty="0" err="1">
                <a:solidFill>
                  <a:schemeClr val="tx1"/>
                </a:solidFill>
              </a:rPr>
              <a:t>гри</a:t>
            </a:r>
            <a:r>
              <a:rPr lang="ru-RU" sz="4800" dirty="0">
                <a:solidFill>
                  <a:schemeClr val="tx1"/>
                </a:solidFill>
              </a:rPr>
              <a:t>…, </a:t>
            </a:r>
            <a:r>
              <a:rPr lang="ru-RU" sz="4800" dirty="0" err="1">
                <a:solidFill>
                  <a:schemeClr val="tx1"/>
                </a:solidFill>
              </a:rPr>
              <a:t>бе</a:t>
            </a:r>
            <a:r>
              <a:rPr lang="ru-RU" sz="4800" dirty="0">
                <a:solidFill>
                  <a:schemeClr val="tx1"/>
                </a:solidFill>
              </a:rPr>
              <a:t>…позвоночные, р…</a:t>
            </a:r>
            <a:r>
              <a:rPr lang="ru-RU" sz="4800" dirty="0" err="1">
                <a:solidFill>
                  <a:schemeClr val="tx1"/>
                </a:solidFill>
              </a:rPr>
              <a:t>стения</a:t>
            </a:r>
            <a:r>
              <a:rPr lang="ru-RU" sz="4800" dirty="0">
                <a:solidFill>
                  <a:schemeClr val="tx1"/>
                </a:solidFill>
              </a:rPr>
              <a:t>,</a:t>
            </a:r>
            <a:br>
              <a:rPr lang="ru-RU" sz="4800" dirty="0">
                <a:solidFill>
                  <a:schemeClr val="tx1"/>
                </a:solidFill>
              </a:rPr>
            </a:br>
            <a:r>
              <a:rPr lang="ru-RU" sz="4800" dirty="0">
                <a:solidFill>
                  <a:schemeClr val="tx1"/>
                </a:solidFill>
              </a:rPr>
              <a:t>ж…</a:t>
            </a:r>
            <a:r>
              <a:rPr lang="ru-RU" sz="4800" dirty="0" err="1">
                <a:solidFill>
                  <a:schemeClr val="tx1"/>
                </a:solidFill>
              </a:rPr>
              <a:t>вотные</a:t>
            </a:r>
            <a:r>
              <a:rPr lang="ru-RU" sz="4800" dirty="0">
                <a:solidFill>
                  <a:schemeClr val="tx1"/>
                </a:solidFill>
              </a:rPr>
              <a:t>, нас…</a:t>
            </a:r>
            <a:r>
              <a:rPr lang="ru-RU" sz="4800" dirty="0" err="1">
                <a:solidFill>
                  <a:schemeClr val="tx1"/>
                </a:solidFill>
              </a:rPr>
              <a:t>комые</a:t>
            </a:r>
            <a:r>
              <a:rPr lang="ru-RU" sz="4800" dirty="0">
                <a:solidFill>
                  <a:schemeClr val="tx1"/>
                </a:solidFill>
              </a:rPr>
              <a:t>.</a:t>
            </a:r>
            <a:br>
              <a:rPr lang="ru-RU" sz="4800" dirty="0">
                <a:solidFill>
                  <a:schemeClr val="tx1"/>
                </a:solidFill>
              </a:rPr>
            </a:br>
            <a:endParaRPr lang="ru-RU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68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9"/>
          </a:xfrm>
        </p:spPr>
        <p:txBody>
          <a:bodyPr>
            <a:noAutofit/>
          </a:bodyPr>
          <a:lstStyle/>
          <a:p>
            <a:pPr algn="ctr"/>
            <a:r>
              <a:rPr lang="ru-RU" sz="2400" dirty="0"/>
              <a:t>Задание №2 распределить живые организмы по царствам</a:t>
            </a:r>
            <a:br>
              <a:rPr lang="ru-RU" sz="2400" dirty="0"/>
            </a:br>
            <a:r>
              <a:rPr lang="ru-RU" sz="4000" dirty="0">
                <a:solidFill>
                  <a:srgbClr val="92D050"/>
                </a:solidFill>
              </a:rPr>
              <a:t>Царства</a:t>
            </a: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>Животные</a:t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>Бактерии</a:t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>Растения</a:t>
            </a:r>
            <a:br>
              <a:rPr lang="ru-RU" sz="4000" dirty="0">
                <a:solidFill>
                  <a:srgbClr val="FF0000"/>
                </a:solidFill>
              </a:rPr>
            </a:br>
            <a:r>
              <a:rPr lang="ru-RU" sz="4000" dirty="0">
                <a:solidFill>
                  <a:srgbClr val="FF0000"/>
                </a:solidFill>
              </a:rPr>
              <a:t>Грибы</a:t>
            </a:r>
            <a:br>
              <a:rPr lang="ru-RU" sz="4000" dirty="0">
                <a:solidFill>
                  <a:srgbClr val="FF0000"/>
                </a:solidFill>
              </a:rPr>
            </a:br>
            <a:endParaRPr lang="ru-RU" sz="2400" dirty="0" smtClean="0">
              <a:solidFill>
                <a:srgbClr val="FF0000"/>
              </a:solidFill>
            </a:endParaRPr>
          </a:p>
          <a:p>
            <a:endParaRPr lang="ru-RU" sz="2400" dirty="0"/>
          </a:p>
          <a:p>
            <a:r>
              <a:rPr lang="ru-RU" sz="4000" dirty="0" smtClean="0"/>
              <a:t>1.берёза</a:t>
            </a:r>
            <a:r>
              <a:rPr lang="ru-RU" sz="4000" dirty="0"/>
              <a:t>  2.лиса 3.малина  4.бактерия  5.подберёзовик 6.калуга  7.мухомор</a:t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923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4525963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FF0000"/>
                </a:solidFill>
              </a:rPr>
              <a:t>Задание №3</a:t>
            </a:r>
            <a:r>
              <a:rPr lang="ru-RU" sz="5400" dirty="0"/>
              <a:t> Найдите лишнее и объясните почему  </a:t>
            </a:r>
            <a:endParaRPr lang="ru-RU" sz="5400" dirty="0" smtClean="0"/>
          </a:p>
          <a:p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>1)</a:t>
            </a:r>
            <a:r>
              <a:rPr lang="ru-RU" sz="5400" dirty="0"/>
              <a:t> рыбы, звери, черви, </a:t>
            </a:r>
            <a:r>
              <a:rPr lang="ru-RU" sz="5400" dirty="0" smtClean="0"/>
              <a:t>птицы</a:t>
            </a:r>
          </a:p>
          <a:p>
            <a:r>
              <a:rPr lang="ru-RU" sz="5400" dirty="0"/>
              <a:t/>
            </a:r>
            <a:br>
              <a:rPr lang="ru-RU" sz="5400" dirty="0"/>
            </a:br>
            <a:r>
              <a:rPr lang="ru-RU" sz="5400" dirty="0" smtClean="0"/>
              <a:t>2)</a:t>
            </a:r>
            <a:r>
              <a:rPr lang="ru-RU" sz="5400" dirty="0"/>
              <a:t> щука, сом, дельфин, лещ</a:t>
            </a:r>
            <a:br>
              <a:rPr lang="ru-RU" sz="5400" dirty="0"/>
            </a:b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0397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712968" cy="619268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Расшифруйте и подумайте</a:t>
            </a:r>
            <a:r>
              <a:rPr lang="ru-RU" dirty="0">
                <a:solidFill>
                  <a:srgbClr val="FF0000"/>
                </a:solidFill>
              </a:rPr>
              <a:t>, почему эти организмы оказались в одной 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группе.</a:t>
            </a:r>
            <a:r>
              <a:rPr lang="ru-RU" dirty="0"/>
              <a:t> </a:t>
            </a:r>
            <a:endParaRPr lang="ru-RU" dirty="0" smtClean="0"/>
          </a:p>
          <a:p>
            <a:pPr algn="ctr"/>
            <a:r>
              <a:rPr lang="ru-RU" sz="4800" dirty="0" smtClean="0"/>
              <a:t>СИАТ</a:t>
            </a:r>
            <a:r>
              <a:rPr lang="ru-RU" sz="4800" dirty="0"/>
              <a:t>, </a:t>
            </a:r>
            <a:r>
              <a:rPr lang="ru-RU" sz="4800" dirty="0" smtClean="0"/>
              <a:t>РГИТ,</a:t>
            </a:r>
            <a:r>
              <a:rPr lang="ru-RU" sz="4800" dirty="0"/>
              <a:t> </a:t>
            </a:r>
            <a:r>
              <a:rPr lang="ru-RU" sz="4800" dirty="0" smtClean="0"/>
              <a:t>КОЗА</a:t>
            </a:r>
            <a:r>
              <a:rPr lang="ru-RU" sz="4800" dirty="0"/>
              <a:t>Р</a:t>
            </a:r>
            <a:r>
              <a:rPr lang="ru-RU" sz="4800" dirty="0" smtClean="0"/>
              <a:t>СЕТ,</a:t>
            </a:r>
            <a:r>
              <a:rPr lang="ru-RU" sz="4800" dirty="0"/>
              <a:t> </a:t>
            </a:r>
            <a:r>
              <a:rPr lang="ru-RU" sz="4800" dirty="0" smtClean="0"/>
              <a:t>ЯЗЕ</a:t>
            </a:r>
            <a:r>
              <a:rPr lang="ru-RU" sz="4800" dirty="0"/>
              <a:t> М</a:t>
            </a:r>
            <a:endParaRPr lang="ru-RU" sz="4800" dirty="0" smtClean="0"/>
          </a:p>
          <a:p>
            <a:pPr algn="ctr"/>
            <a:r>
              <a:rPr lang="ru-RU" sz="4800" dirty="0" smtClean="0"/>
              <a:t>ИКТ,</a:t>
            </a:r>
            <a:r>
              <a:rPr lang="ru-RU" sz="4800" dirty="0"/>
              <a:t> </a:t>
            </a:r>
            <a:r>
              <a:rPr lang="ru-RU" sz="4800" dirty="0" smtClean="0"/>
              <a:t>РАСЬКА,</a:t>
            </a:r>
            <a:r>
              <a:rPr lang="ru-RU" sz="4800" dirty="0"/>
              <a:t> ЯВ</a:t>
            </a:r>
            <a:r>
              <a:rPr lang="ru-RU" sz="4800" dirty="0" smtClean="0"/>
              <a:t>ПИКА</a:t>
            </a:r>
            <a:r>
              <a:rPr lang="ru-RU" sz="4800" dirty="0"/>
              <a:t>, </a:t>
            </a:r>
            <a:r>
              <a:rPr lang="ru-RU" sz="4800" dirty="0" smtClean="0"/>
              <a:t>РОДОСЛИВО</a:t>
            </a:r>
          </a:p>
          <a:p>
            <a:pPr algn="ctr"/>
            <a:r>
              <a:rPr lang="ru-RU" sz="4800" dirty="0" smtClean="0"/>
              <a:t>ТРОК,</a:t>
            </a:r>
            <a:r>
              <a:rPr lang="ru-RU" sz="4800" dirty="0"/>
              <a:t> НИ</a:t>
            </a:r>
            <a:r>
              <a:rPr lang="ru-RU" sz="4800" dirty="0" smtClean="0"/>
              <a:t>КОР</a:t>
            </a:r>
            <a:r>
              <a:rPr lang="ru-RU" sz="4800" dirty="0"/>
              <a:t> </a:t>
            </a:r>
            <a:r>
              <a:rPr lang="ru-RU" sz="4800" dirty="0" smtClean="0"/>
              <a:t>СР</a:t>
            </a:r>
            <a:r>
              <a:rPr lang="ru-RU" sz="4800" dirty="0"/>
              <a:t>Е</a:t>
            </a:r>
            <a:r>
              <a:rPr lang="ru-RU" sz="4800" dirty="0" smtClean="0"/>
              <a:t>АТНИЙ</a:t>
            </a:r>
            <a:r>
              <a:rPr lang="ru-RU" sz="4800" dirty="0"/>
              <a:t>, </a:t>
            </a:r>
            <a:r>
              <a:rPr lang="ru-RU" sz="4800" dirty="0" smtClean="0"/>
              <a:t>ЧИНЛИКА</a:t>
            </a:r>
            <a:r>
              <a:rPr lang="ru-RU" sz="4800" dirty="0"/>
              <a:t> КА</a:t>
            </a:r>
            <a:r>
              <a:rPr lang="ru-RU" sz="4800" dirty="0" smtClean="0"/>
              <a:t>ЖУ,</a:t>
            </a:r>
            <a:r>
              <a:rPr lang="ru-RU" sz="4800" dirty="0"/>
              <a:t> </a:t>
            </a:r>
            <a:endParaRPr lang="ru-RU" sz="4800" dirty="0" smtClean="0"/>
          </a:p>
          <a:p>
            <a:pPr marL="0" indent="0" algn="ctr">
              <a:buNone/>
            </a:pPr>
            <a:r>
              <a:rPr lang="ru-RU" sz="4800" dirty="0"/>
              <a:t>ВОЙ</a:t>
            </a:r>
            <a:r>
              <a:rPr lang="ru-RU" sz="4800" dirty="0" smtClean="0"/>
              <a:t>ДЕЖДО</a:t>
            </a:r>
            <a:r>
              <a:rPr lang="ru-RU" sz="4800" dirty="0"/>
              <a:t> </a:t>
            </a:r>
            <a:r>
              <a:rPr lang="ru-RU" sz="4800" dirty="0" smtClean="0"/>
              <a:t>РЧЕЬВ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8670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35845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1590" y="-139700"/>
          <a:ext cx="9323387" cy="7183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Слайд" r:id="rId3" imgW="4462352" imgH="3346797" progId="PowerPoint.Slide.8">
                  <p:embed/>
                </p:oleObj>
              </mc:Choice>
              <mc:Fallback>
                <p:oleObj name="Слайд" r:id="rId3" imgW="4462352" imgH="3346797" progId="PowerPoint.Slid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" y="-139700"/>
                        <a:ext cx="9323387" cy="7183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48" name="Rectangle 8"/>
          <p:cNvSpPr>
            <a:spLocks noChangeArrowheads="1"/>
          </p:cNvSpPr>
          <p:nvPr/>
        </p:nvSpPr>
        <p:spPr bwMode="auto">
          <a:xfrm>
            <a:off x="1979614" y="4628836"/>
            <a:ext cx="71643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«Рыбе – вода, птице – воздух,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зверям – лес, степи, горы…»</a:t>
            </a:r>
            <a:endParaRPr lang="ru-RU" sz="3600" dirty="0">
              <a:solidFill>
                <a:srgbClr val="FFFFFF"/>
              </a:solidFill>
            </a:endParaRPr>
          </a:p>
        </p:txBody>
      </p:sp>
      <p:pic>
        <p:nvPicPr>
          <p:cNvPr id="35851" name="Picture 11" descr=", анимашка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6" y="5157790"/>
            <a:ext cx="15843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61" name="Picture 21" descr="бегущий заяц, анимашка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2" y="5805490"/>
            <a:ext cx="155257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63" name="Picture 23" descr="лебедь, анимашка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9" y="3213102"/>
            <a:ext cx="96202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65" name="Picture 25" descr=", анимашка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9" y="5013327"/>
            <a:ext cx="15843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66" name="Picture 26" descr=", анимашка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4" y="4724402"/>
            <a:ext cx="15843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71" name="Picture 31" descr="An15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404813"/>
            <a:ext cx="11049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72" name="Picture 32" descr="An15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88913"/>
            <a:ext cx="11049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73" name="Picture 33" descr="An15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1196975"/>
            <a:ext cx="11049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74" name="Picture 34" descr="An15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188913"/>
            <a:ext cx="11049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76" name="Picture 36" descr="An156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12876"/>
            <a:ext cx="1104900" cy="742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1061244" y="2957314"/>
            <a:ext cx="7164387" cy="120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Как вы понимаете эту фразу? О чем </a:t>
            </a:r>
            <a:r>
              <a:rPr lang="ru-RU" sz="36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она говорит?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8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xxlbook.ru/imgh86223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14375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476672"/>
            <a:ext cx="70825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Тема: Среда </a:t>
            </a:r>
            <a:r>
              <a:rPr lang="ru-RU" sz="3600" b="1" i="1" dirty="0">
                <a:solidFill>
                  <a:srgbClr val="C00000"/>
                </a:solidFill>
                <a:latin typeface="Times New Roman"/>
                <a:ea typeface="Times New Roman"/>
              </a:rPr>
              <a:t>обитания </a:t>
            </a:r>
            <a:r>
              <a:rPr lang="ru-RU" sz="3600" b="1" i="1">
                <a:solidFill>
                  <a:srgbClr val="C00000"/>
                </a:solidFill>
                <a:latin typeface="Times New Roman"/>
                <a:ea typeface="Times New Roman"/>
              </a:rPr>
              <a:t>живых </a:t>
            </a:r>
            <a:r>
              <a:rPr lang="ru-RU" sz="3600" b="1" i="1" smtClean="0">
                <a:solidFill>
                  <a:srgbClr val="C00000"/>
                </a:solidFill>
                <a:latin typeface="Times New Roman"/>
                <a:ea typeface="Times New Roman"/>
              </a:rPr>
              <a:t>организмов.</a:t>
            </a:r>
            <a:endParaRPr lang="ru-RU" sz="36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36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uzmix.com/images/songs/135678/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44" y="4293096"/>
            <a:ext cx="344805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www.wvmvcd.org/SiteAssets/animal-pests/7870a481-b594-422e-9ea3-58a5b55ae3ff_zpsc2382ec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85850"/>
            <a:ext cx="36861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6697"/>
            <a:ext cx="2411760" cy="1982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://referat.znate.ru/pars_docs/tw_refs/16/15248/15248_html_m2fda4cdf.pn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384"/>
          <a:stretch>
            <a:fillRect/>
          </a:stretch>
        </p:blipFill>
        <p:spPr bwMode="auto">
          <a:xfrm>
            <a:off x="5148064" y="4581128"/>
            <a:ext cx="3743325" cy="212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260648"/>
            <a:ext cx="23743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Цель урока: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544" y="845423"/>
            <a:ext cx="773684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Познакомиться с разными средами обитания; </a:t>
            </a:r>
          </a:p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6000"/>
              <a:buFont typeface="Wingdings 3"/>
              <a:buChar char=""/>
              <a:tabLst/>
              <a:defRPr/>
            </a:pPr>
            <a:r>
              <a:rPr lang="ru-RU" sz="3200" kern="0" dirty="0" smtClean="0">
                <a:solidFill>
                  <a:prstClr val="black"/>
                </a:solidFill>
              </a:rPr>
              <a:t>Выяснить особенности приспособленности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организмов и условиям их сред обитания.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2862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hq-wall.net/i/med_thumb/00/06/Alpine_Lake,_Gunnison_National_Forest,_Colorad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0"/>
            <a:ext cx="464400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-31968" y="1393904"/>
            <a:ext cx="441538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sng" strike="noStrike" kern="0" cap="small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Среда обитания </a:t>
            </a:r>
            <a:r>
              <a:rPr kumimoji="0" lang="ru-RU" sz="2800" b="1" i="1" u="none" strike="noStrike" kern="0" cap="small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– </a:t>
            </a:r>
            <a:r>
              <a:rPr kumimoji="0" lang="ru-RU" sz="2400" b="1" i="1" u="none" strike="noStrike" kern="0" cap="small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это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1" u="none" strike="noStrike" kern="0" cap="small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defTabSz="914400"/>
            <a:r>
              <a:rPr lang="ru-RU" sz="2800" b="1" i="1" kern="0" cap="small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Условия окружающие </a:t>
            </a:r>
            <a:r>
              <a:rPr lang="ru-RU" sz="2400" b="1" i="1" kern="0" cap="small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организм</a:t>
            </a:r>
            <a:r>
              <a:rPr kumimoji="0" lang="ru-RU" sz="2400" b="1" i="1" u="none" strike="noStrike" kern="0" cap="small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800" b="1" i="1" cap="small" dirty="0">
                <a:solidFill>
                  <a:srgbClr val="4F271C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и оказывающая на них прямое или косвенное воздействие.</a:t>
            </a:r>
            <a:endParaRPr kumimoji="0" lang="ru-RU" sz="2400" b="1" i="1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9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6920" y="529068"/>
            <a:ext cx="6084168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   </a:t>
            </a:r>
          </a:p>
          <a:p>
            <a:pPr>
              <a:spcAft>
                <a:spcPts val="0"/>
              </a:spcAft>
            </a:pPr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                                                       </a:t>
            </a: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dirty="0" smtClean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</a:rPr>
              <a:t>  </a:t>
            </a:r>
            <a:r>
              <a:rPr lang="ru-RU" sz="2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Сколько  </a:t>
            </a:r>
            <a:r>
              <a:rPr lang="ru-RU" sz="2800" dirty="0">
                <a:solidFill>
                  <a:srgbClr val="002060"/>
                </a:solidFill>
                <a:latin typeface="Times New Roman"/>
                <a:ea typeface="Times New Roman"/>
              </a:rPr>
              <a:t>существует сред обитания?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 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endParaRPr lang="ru-RU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264404"/>
            <a:ext cx="2343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>
                <a:solidFill>
                  <a:srgbClr val="C00000"/>
                </a:solidFill>
                <a:latin typeface="Times New Roman"/>
                <a:ea typeface="Times New Roman"/>
              </a:rPr>
              <a:t>Подумайте!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1440159" cy="112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8336" y="3705999"/>
            <a:ext cx="4924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5400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  <a:endParaRPr lang="ru-RU" sz="5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506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779912" y="332656"/>
            <a:ext cx="2124075" cy="576064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Среды жизни</a:t>
            </a:r>
            <a:endParaRPr lang="ru-RU" sz="2400" dirty="0"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060848"/>
            <a:ext cx="2343150" cy="457200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Водная</a:t>
            </a:r>
            <a:endParaRPr lang="ru-RU" sz="24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 </a:t>
            </a:r>
            <a:endParaRPr lang="ru-RU" sz="900" dirty="0"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516216" y="1680264"/>
            <a:ext cx="2343150" cy="576064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Организменная</a:t>
            </a:r>
            <a:endParaRPr lang="ru-RU" sz="2000" dirty="0">
              <a:ea typeface="Calibri"/>
              <a:cs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4544" y="4005064"/>
            <a:ext cx="2343150" cy="504056"/>
          </a:xfrm>
          <a:prstGeom prst="rect">
            <a:avLst/>
          </a:prstGeom>
          <a:solidFill>
            <a:srgbClr val="92D05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Наземно-воздушная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4365104"/>
            <a:ext cx="2343150" cy="4572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Почвенная</a:t>
            </a:r>
            <a:endParaRPr lang="ru-RU" sz="2400" dirty="0">
              <a:ea typeface="Calibri"/>
              <a:cs typeface="Times New Roman"/>
            </a:endParaRPr>
          </a:p>
        </p:txBody>
      </p:sp>
      <p:pic>
        <p:nvPicPr>
          <p:cNvPr id="8" name="Рисунок 7" descr="http://www.nivasposad.ru/school/homepages/all_kurs/konkurs2009/web-pages/gorbunova/halili_djamilya/images/117259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84" y="2852936"/>
            <a:ext cx="2544056" cy="125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fb.ru/misc/i/gallery/5137/215159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16" y="5085184"/>
            <a:ext cx="2544055" cy="1253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380888"/>
            <a:ext cx="2232248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8014" y="4725144"/>
            <a:ext cx="3032329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Прямая со стрелкой 12"/>
          <p:cNvCxnSpPr/>
          <p:nvPr/>
        </p:nvCxnSpPr>
        <p:spPr>
          <a:xfrm>
            <a:off x="4932040" y="1052736"/>
            <a:ext cx="1359564" cy="915560"/>
          </a:xfrm>
          <a:prstGeom prst="straightConnector1">
            <a:avLst/>
          </a:prstGeom>
          <a:noFill/>
          <a:ln w="28575" cap="flat" cmpd="sng" algn="ctr">
            <a:solidFill>
              <a:srgbClr val="8064A2">
                <a:lumMod val="75000"/>
              </a:srgbClr>
            </a:solidFill>
            <a:prstDash val="solid"/>
            <a:tailEnd type="arrow"/>
          </a:ln>
          <a:effectLst/>
        </p:spPr>
      </p:cxnSp>
      <p:cxnSp>
        <p:nvCxnSpPr>
          <p:cNvPr id="17" name="Прямая со стрелкой 16"/>
          <p:cNvCxnSpPr/>
          <p:nvPr/>
        </p:nvCxnSpPr>
        <p:spPr>
          <a:xfrm flipH="1">
            <a:off x="3635896" y="1052736"/>
            <a:ext cx="1296144" cy="2736304"/>
          </a:xfrm>
          <a:prstGeom prst="straightConnector1">
            <a:avLst/>
          </a:prstGeom>
          <a:noFill/>
          <a:ln w="28575" cap="flat" cmpd="sng" algn="ctr">
            <a:solidFill>
              <a:srgbClr val="8064A2">
                <a:lumMod val="75000"/>
              </a:srgbClr>
            </a:solidFill>
            <a:prstDash val="solid"/>
            <a:tailEnd type="arrow"/>
          </a:ln>
          <a:effectLst/>
        </p:spPr>
      </p:cxnSp>
      <p:cxnSp>
        <p:nvCxnSpPr>
          <p:cNvPr id="20" name="Прямая со стрелкой 19"/>
          <p:cNvCxnSpPr/>
          <p:nvPr/>
        </p:nvCxnSpPr>
        <p:spPr>
          <a:xfrm>
            <a:off x="4932040" y="1052736"/>
            <a:ext cx="1152128" cy="2840320"/>
          </a:xfrm>
          <a:prstGeom prst="straightConnector1">
            <a:avLst/>
          </a:prstGeom>
          <a:noFill/>
          <a:ln w="28575" cap="flat" cmpd="sng" algn="ctr">
            <a:solidFill>
              <a:srgbClr val="8064A2">
                <a:lumMod val="75000"/>
              </a:srgbClr>
            </a:solidFill>
            <a:prstDash val="solid"/>
            <a:tailEnd type="arrow"/>
          </a:ln>
          <a:effectLst/>
        </p:spPr>
      </p:cxnSp>
      <p:cxnSp>
        <p:nvCxnSpPr>
          <p:cNvPr id="23" name="Прямая со стрелкой 22"/>
          <p:cNvCxnSpPr/>
          <p:nvPr/>
        </p:nvCxnSpPr>
        <p:spPr>
          <a:xfrm flipH="1">
            <a:off x="1783135" y="1052736"/>
            <a:ext cx="3140905" cy="792088"/>
          </a:xfrm>
          <a:prstGeom prst="straightConnector1">
            <a:avLst/>
          </a:prstGeom>
          <a:noFill/>
          <a:ln w="28575" cap="flat" cmpd="sng" algn="ctr">
            <a:solidFill>
              <a:srgbClr val="8064A2">
                <a:lumMod val="75000"/>
              </a:srgbClr>
            </a:solidFill>
            <a:prstDash val="solid"/>
            <a:tailEnd type="arrow"/>
          </a:ln>
          <a:effectLst/>
        </p:spPr>
      </p:cxnSp>
      <p:sp>
        <p:nvSpPr>
          <p:cNvPr id="25" name="Прямоугольник 24"/>
          <p:cNvSpPr/>
          <p:nvPr/>
        </p:nvSpPr>
        <p:spPr>
          <a:xfrm>
            <a:off x="3779911" y="332656"/>
            <a:ext cx="2124075" cy="576064"/>
          </a:xfrm>
          <a:prstGeom prst="rect">
            <a:avLst/>
          </a:prstGeom>
          <a:solidFill>
            <a:schemeClr val="bg2">
              <a:lumMod val="75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Среды жизни</a:t>
            </a:r>
            <a:endParaRPr lang="ru-RU" sz="2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0191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6920" y="529068"/>
            <a:ext cx="60841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   </a:t>
            </a:r>
          </a:p>
          <a:p>
            <a:r>
              <a:rPr lang="ru-RU" sz="32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                                                       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  </a:t>
            </a:r>
            <a:r>
              <a:rPr lang="ru-RU" sz="2800" dirty="0" smtClean="0">
                <a:latin typeface="Times New Roman"/>
                <a:ea typeface="Times New Roman"/>
              </a:rPr>
              <a:t>Одинаковые ли условия </a:t>
            </a:r>
          </a:p>
          <a:p>
            <a:pPr algn="ctr"/>
            <a:r>
              <a:rPr lang="ru-RU" sz="2800" dirty="0"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latin typeface="Times New Roman"/>
                <a:ea typeface="Times New Roman"/>
              </a:rPr>
              <a:t>  во всех средах обитания?</a:t>
            </a:r>
            <a:endParaRPr lang="ru-RU" sz="2800" dirty="0">
              <a:latin typeface="Times New Roman"/>
              <a:ea typeface="Times New Roman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 </a:t>
            </a:r>
          </a:p>
          <a:p>
            <a:r>
              <a:rPr lang="ru-RU" dirty="0">
                <a:solidFill>
                  <a:prstClr val="black"/>
                </a:solidFill>
                <a:latin typeface="Times New Roman"/>
                <a:ea typeface="Times New Roman"/>
              </a:rPr>
              <a:t> </a:t>
            </a:r>
            <a:r>
              <a:rPr lang="ru-RU" dirty="0" smtClean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endParaRPr lang="ru-RU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55976" y="1264404"/>
            <a:ext cx="234314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/>
                <a:ea typeface="Times New Roman"/>
              </a:rPr>
              <a:t>Подумайте!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365104"/>
            <a:ext cx="1440159" cy="112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78336" y="3705999"/>
            <a:ext cx="4924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  <a:endParaRPr lang="ru-RU" sz="54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5331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332656"/>
            <a:ext cx="6296618" cy="622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Особенная среда обитания</a:t>
            </a:r>
            <a:endParaRPr lang="ru-RU" sz="3200" b="1" dirty="0">
              <a:solidFill>
                <a:srgbClr val="0070C0"/>
              </a:solidFill>
              <a:ea typeface="Calibri"/>
              <a:cs typeface="Times New Roman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179020"/>
            <a:ext cx="2952328" cy="2199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563" y="3611880"/>
            <a:ext cx="3120258" cy="2701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1179020"/>
            <a:ext cx="3168352" cy="2072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3645025"/>
            <a:ext cx="3420268" cy="2668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67944" y="2593294"/>
            <a:ext cx="7312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9600" dirty="0">
                <a:solidFill>
                  <a:srgbClr val="FF0000"/>
                </a:solidFill>
                <a:latin typeface="Times New Roman"/>
                <a:ea typeface="Times New Roman"/>
              </a:rPr>
              <a:t>?</a:t>
            </a:r>
            <a:endParaRPr lang="ru-RU" sz="9600" dirty="0">
              <a:solidFill>
                <a:prstClr val="black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1069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3810000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32656"/>
            <a:ext cx="4178010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http://referat.znate.ru/pars_docs/tw_refs/16/15248/15248_html_m2b358df9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653136"/>
            <a:ext cx="2288704" cy="1716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4221088"/>
            <a:ext cx="2232248" cy="2426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1280" y="3596062"/>
            <a:ext cx="2524125" cy="2524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00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alomnic.org/i/upload/Photopilgrims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"/>
            <a:ext cx="4788024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look.com.ua/pic/201209/640x480/look.com.ua-393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" y="2852937"/>
            <a:ext cx="4345688" cy="400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img3i.spoki.tvnet.lv/upload/articles/19/190565/images/Baikals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91"/>
            <a:ext cx="4355976" cy="283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384" y="2838064"/>
            <a:ext cx="381000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http://img1.liveinternet.ru/images/attach/c/7/98/575/98575619_3640123_krot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84984"/>
            <a:ext cx="1838697" cy="124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im0-tub-ru.yandex.net/i?id=596155fbb8ab8e65c1f9895e3bd52d51&amp;n=24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94509"/>
            <a:ext cx="1647825" cy="123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://s019.radikal.ru/i617/1205/2b/cbe9ba7aaf14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73215"/>
            <a:ext cx="1647825" cy="1200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1" name="Picture 11" descr="http://www.fonstola.ru/pic/201308/640x480/fonstola.ru-10408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8635"/>
            <a:ext cx="1710444" cy="98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5" name="Picture 15" descr="http://hillegifted.wikispaces.com/file/view/frog-1.jpg/97359068/frog-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4675"/>
            <a:ext cx="1872208" cy="103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7" name="Picture 17" descr="http://im3-tub-ru.yandex.net/i?id=3eaa24b16fa0b60f7add03897ff72a0b&amp;n=33&amp;h=19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109" y="1340768"/>
            <a:ext cx="1713731" cy="111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1" name="Picture 21" descr="http://im0-tub-ru.yandex.net/i?id=226589d2673ab6ae181aca30b2a9371b&amp;n=33&amp;h=19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7286"/>
            <a:ext cx="2016224" cy="984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3" name="Picture 23" descr="http://im2-tub-ru.yandex.net/i?id=bd0428adb1d9d0b2c6143b10395fbf81&amp;n=33&amp;h=19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192" y="220670"/>
            <a:ext cx="172819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5" name="Picture 25" descr="http://forum.ribca.net/ibf_new/uploads/1210071633/gallery_254_24818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37939"/>
            <a:ext cx="1923871" cy="1090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7" name="Picture 27" descr="http://cdn.bolshoyvopros.ru/files/users/images/77/84/77846cf91c188ae1b962ceb5537a05d5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5"/>
            <a:ext cx="2145779" cy="1043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646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03848" y="260648"/>
            <a:ext cx="2625988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 smtClean="0">
                <a:solidFill>
                  <a:srgbClr val="FF0000"/>
                </a:solidFill>
                <a:ea typeface="Calibri"/>
                <a:cs typeface="Times New Roman"/>
              </a:rPr>
              <a:t>Выводы:</a:t>
            </a:r>
            <a:endParaRPr lang="ru-RU" sz="3600" b="1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8272" y="966441"/>
            <a:ext cx="2805576" cy="24958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i="1" u="sng" dirty="0" smtClean="0">
                <a:solidFill>
                  <a:srgbClr val="FF0000"/>
                </a:solidFill>
                <a:ea typeface="Calibri"/>
                <a:cs typeface="Times New Roman"/>
              </a:rPr>
              <a:t>Среды жизни</a:t>
            </a:r>
            <a:endParaRPr lang="ru-RU" sz="2800" b="1" i="1" u="sng" dirty="0">
              <a:solidFill>
                <a:srgbClr val="FF0000"/>
              </a:solidFill>
              <a:ea typeface="Calibri"/>
              <a:cs typeface="Times New Roman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ea typeface="Calibri"/>
                <a:cs typeface="Times New Roman"/>
              </a:rPr>
              <a:t>наземно-воздушная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ea typeface="Calibri"/>
                <a:cs typeface="Times New Roman"/>
              </a:rPr>
              <a:t>Водная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ea typeface="Calibri"/>
                <a:cs typeface="Times New Roman"/>
              </a:rPr>
              <a:t>Почвенная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AutoNum type="arabicPeriod"/>
            </a:pPr>
            <a:r>
              <a:rPr lang="ru-RU" sz="2000" b="1" i="1" dirty="0" smtClean="0">
                <a:solidFill>
                  <a:srgbClr val="FF0000"/>
                </a:solidFill>
                <a:ea typeface="Calibri"/>
                <a:cs typeface="Times New Roman"/>
              </a:rPr>
              <a:t>Организменная</a:t>
            </a:r>
            <a:endParaRPr lang="ru-RU" sz="2000" b="1" i="1" dirty="0">
              <a:solidFill>
                <a:srgbClr val="FF0000"/>
              </a:solidFill>
              <a:ea typeface="Calibri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933056"/>
            <a:ext cx="8568952" cy="1919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- Освоение </a:t>
            </a:r>
            <a:r>
              <a:rPr lang="ru-RU" sz="2400" b="1" dirty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разных сред требует различных экологических </a:t>
            </a: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приспособлений;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- По </a:t>
            </a:r>
            <a:r>
              <a:rPr lang="ru-RU" sz="2400" b="1" dirty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внешнему строению организмов  можно определить, какую среду они населяют и какой образ жизни </a:t>
            </a:r>
            <a:r>
              <a:rPr lang="ru-RU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a typeface="Calibri"/>
                <a:cs typeface="Times New Roman"/>
              </a:rPr>
              <a:t>ведут.</a:t>
            </a:r>
            <a:endParaRPr lang="ru-RU" sz="2400" b="1" dirty="0">
              <a:solidFill>
                <a:schemeClr val="accent1">
                  <a:lumMod val="20000"/>
                  <a:lumOff val="80000"/>
                </a:schemeClr>
              </a:solidFill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628800"/>
            <a:ext cx="3483777" cy="16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71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332656"/>
            <a:ext cx="18002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prstClr val="white"/>
                </a:solidFill>
              </a:rPr>
              <a:t>Вывод</a:t>
            </a:r>
            <a:endParaRPr lang="ru-RU" sz="2800" b="1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1052736"/>
            <a:ext cx="468052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u="sng" dirty="0" smtClean="0">
                <a:solidFill>
                  <a:prstClr val="white"/>
                </a:solidFill>
              </a:rPr>
              <a:t>Почему каждому свое?</a:t>
            </a:r>
            <a:endParaRPr lang="ru-RU" sz="2400" b="1" i="1" u="sng" dirty="0">
              <a:solidFill>
                <a:prstClr val="white"/>
              </a:solidFill>
            </a:endParaRPr>
          </a:p>
        </p:txBody>
      </p:sp>
      <p:pic>
        <p:nvPicPr>
          <p:cNvPr id="4" name="Рисунок 3" descr="rebenok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91880" y="1700808"/>
            <a:ext cx="2304256" cy="2069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Слон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3645024"/>
            <a:ext cx="433105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бел медведь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4860032" y="3645024"/>
            <a:ext cx="3901012" cy="2955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Слон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31912" y="3797424"/>
            <a:ext cx="4331055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052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67645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u="sng" dirty="0"/>
              <a:t>Игра-разминка на определение знания сред жизни</a:t>
            </a:r>
            <a:endParaRPr lang="ru-RU" sz="3200" dirty="0"/>
          </a:p>
          <a:p>
            <a:pPr algn="ctr"/>
            <a:r>
              <a:rPr lang="ru-RU" sz="3200" i="1" dirty="0">
                <a:solidFill>
                  <a:srgbClr val="FFFF00"/>
                </a:solidFill>
              </a:rPr>
              <a:t>Согласен/ не согласен</a:t>
            </a:r>
          </a:p>
          <a:p>
            <a:pPr algn="ctr"/>
            <a:r>
              <a:rPr lang="ru-RU" sz="3200" i="1" dirty="0">
                <a:solidFill>
                  <a:srgbClr val="FFFF00"/>
                </a:solidFill>
              </a:rPr>
              <a:t>Правила: если согласен с высказыванием-  один хлопок в ладоши, если не согласен – встать .</a:t>
            </a:r>
          </a:p>
          <a:p>
            <a:r>
              <a:rPr lang="ru-RU" sz="3200" dirty="0"/>
              <a:t>1</a:t>
            </a:r>
            <a:r>
              <a:rPr lang="ru-RU" sz="3200" dirty="0" smtClean="0"/>
              <a:t>.</a:t>
            </a:r>
            <a:r>
              <a:rPr lang="ru-RU" sz="3200" dirty="0"/>
              <a:t> Крокодил, бегемот и лось живут в водной.</a:t>
            </a:r>
          </a:p>
          <a:p>
            <a:r>
              <a:rPr lang="ru-RU" sz="3200" dirty="0" smtClean="0"/>
              <a:t>2. Животные  </a:t>
            </a:r>
            <a:r>
              <a:rPr lang="ru-RU" sz="3200" dirty="0"/>
              <a:t>с крыльями живут в наземно-воздушной среде.</a:t>
            </a:r>
          </a:p>
          <a:p>
            <a:r>
              <a:rPr lang="ru-RU" sz="3200" dirty="0" smtClean="0"/>
              <a:t>3. </a:t>
            </a:r>
            <a:r>
              <a:rPr lang="ru-RU" sz="3200" dirty="0"/>
              <a:t>Дуб, берёза и сосна живут в почвенной среде.</a:t>
            </a:r>
          </a:p>
          <a:p>
            <a:r>
              <a:rPr lang="ru-RU" sz="3200" dirty="0" smtClean="0"/>
              <a:t>4.Животные</a:t>
            </a:r>
            <a:r>
              <a:rPr lang="ru-RU" sz="3200" dirty="0"/>
              <a:t>, дышащие жабрами живут в почвенной среде.</a:t>
            </a:r>
          </a:p>
          <a:p>
            <a:r>
              <a:rPr lang="ru-RU" sz="3200" dirty="0" smtClean="0"/>
              <a:t>5</a:t>
            </a:r>
            <a:r>
              <a:rPr lang="ru-RU" sz="3200" dirty="0"/>
              <a:t>. Животные водной среды жизни имеют плавники.</a:t>
            </a:r>
          </a:p>
        </p:txBody>
      </p:sp>
    </p:spTree>
    <p:extLst>
      <p:ext uri="{BB962C8B-B14F-4D97-AF65-F5344CB8AC3E}">
        <p14:creationId xmlns:p14="http://schemas.microsoft.com/office/powerpoint/2010/main" val="217593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89844"/>
            <a:ext cx="871296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Работа в парах</a:t>
            </a:r>
            <a:endParaRPr lang="ru-RU" sz="2400" dirty="0"/>
          </a:p>
          <a:p>
            <a:pPr algn="ctr"/>
            <a:r>
              <a:rPr lang="ru-RU" sz="2400" b="1" dirty="0"/>
              <a:t>Распределите предложенные приспособления организмов по средам.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b="1" dirty="0"/>
              <a:t> </a:t>
            </a:r>
            <a:endParaRPr lang="ru-RU" sz="2400" dirty="0"/>
          </a:p>
          <a:p>
            <a:r>
              <a:rPr lang="ru-RU" sz="2400" dirty="0"/>
              <a:t>Приспособления к водной среде обитания-…</a:t>
            </a:r>
          </a:p>
          <a:p>
            <a:r>
              <a:rPr lang="ru-RU" sz="2400" dirty="0"/>
              <a:t>Приспособления к наземно-воздушной среде обитания-…</a:t>
            </a:r>
          </a:p>
          <a:p>
            <a:r>
              <a:rPr lang="ru-RU" sz="2400" dirty="0"/>
              <a:t>Приспособления к почвенной среде обитания-…</a:t>
            </a:r>
          </a:p>
          <a:p>
            <a:r>
              <a:rPr lang="ru-RU" sz="2400" dirty="0"/>
              <a:t>Приспособления к организменной среде обитания-…</a:t>
            </a:r>
          </a:p>
          <a:p>
            <a:r>
              <a:rPr lang="ru-RU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0174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12845"/>
            <a:ext cx="7992888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Работа с текстом. Вставьте пропущенные слова:</a:t>
            </a:r>
            <a:endParaRPr lang="ru-RU" sz="2400" dirty="0"/>
          </a:p>
          <a:p>
            <a:r>
              <a:rPr lang="ru-RU" sz="2400" b="1" i="1" dirty="0"/>
              <a:t> </a:t>
            </a:r>
            <a:endParaRPr lang="ru-RU" sz="2400" dirty="0"/>
          </a:p>
          <a:p>
            <a:r>
              <a:rPr lang="ru-RU" sz="2400" b="1" i="1" dirty="0"/>
              <a:t> </a:t>
            </a:r>
            <a:endParaRPr lang="ru-RU" sz="2400" dirty="0"/>
          </a:p>
          <a:p>
            <a:r>
              <a:rPr lang="ru-RU" sz="2400" b="1" i="1" dirty="0"/>
              <a:t> </a:t>
            </a:r>
            <a:r>
              <a:rPr lang="ru-RU" sz="2400" i="1" dirty="0"/>
              <a:t> </a:t>
            </a:r>
            <a:endParaRPr lang="ru-RU" sz="2400" dirty="0"/>
          </a:p>
          <a:p>
            <a:pPr algn="just"/>
            <a:r>
              <a:rPr lang="ru-RU" sz="2800" dirty="0"/>
              <a:t>Жизнь в каждой среде имеет свои _____________________. В наземно- воздушной среде достаточно_____________, зато часто не хватает ________.                В водной среде достаточно ___________. Температура здесь меняется меньше, чем температура ______________. Почвенная среда – дом для множества _______________ и ________________. Температура  здесь более ровная , чем на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3106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720840"/>
            <a:ext cx="83529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Вставьте пропущенные буквы.</a:t>
            </a:r>
            <a:endParaRPr lang="ru-RU" sz="3600" dirty="0"/>
          </a:p>
          <a:p>
            <a:pPr algn="ctr"/>
            <a:r>
              <a:rPr lang="ru-RU" sz="3600" b="1" dirty="0"/>
              <a:t>  </a:t>
            </a:r>
            <a:endParaRPr lang="ru-RU" sz="3600" dirty="0"/>
          </a:p>
          <a:p>
            <a:pPr algn="ctr"/>
            <a:r>
              <a:rPr lang="ru-RU" sz="3600" dirty="0"/>
              <a:t> </a:t>
            </a:r>
          </a:p>
          <a:p>
            <a:pPr algn="ctr"/>
            <a:r>
              <a:rPr lang="ru-RU" sz="3600" dirty="0" err="1">
                <a:solidFill>
                  <a:srgbClr val="FF0000"/>
                </a:solidFill>
              </a:rPr>
              <a:t>Поч_енная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err="1">
                <a:solidFill>
                  <a:srgbClr val="FF0000"/>
                </a:solidFill>
              </a:rPr>
              <a:t>ср_да</a:t>
            </a:r>
            <a:r>
              <a:rPr lang="ru-RU" sz="3600" dirty="0">
                <a:solidFill>
                  <a:srgbClr val="FF0000"/>
                </a:solidFill>
              </a:rPr>
              <a:t>, </a:t>
            </a:r>
            <a:r>
              <a:rPr lang="ru-RU" sz="3600" dirty="0" err="1">
                <a:solidFill>
                  <a:srgbClr val="FF0000"/>
                </a:solidFill>
              </a:rPr>
              <a:t>сл_пыш</a:t>
            </a:r>
            <a:r>
              <a:rPr lang="ru-RU" sz="3600" dirty="0">
                <a:solidFill>
                  <a:srgbClr val="FF0000"/>
                </a:solidFill>
              </a:rPr>
              <a:t>, </a:t>
            </a:r>
            <a:r>
              <a:rPr lang="ru-RU" sz="3600" dirty="0" err="1">
                <a:solidFill>
                  <a:srgbClr val="FF0000"/>
                </a:solidFill>
              </a:rPr>
              <a:t>к_ли_ри</a:t>
            </a:r>
            <a:r>
              <a:rPr lang="ru-RU" sz="3600" dirty="0">
                <a:solidFill>
                  <a:srgbClr val="FF0000"/>
                </a:solidFill>
              </a:rPr>
              <a:t>, </a:t>
            </a:r>
            <a:r>
              <a:rPr lang="ru-RU" sz="3600" dirty="0" err="1">
                <a:solidFill>
                  <a:srgbClr val="FF0000"/>
                </a:solidFill>
              </a:rPr>
              <a:t>г_пард</a:t>
            </a:r>
            <a:r>
              <a:rPr lang="ru-RU" sz="3600" dirty="0"/>
              <a:t>.</a:t>
            </a:r>
          </a:p>
          <a:p>
            <a:pPr algn="ctr"/>
            <a:r>
              <a:rPr lang="ru-RU" sz="3600" dirty="0"/>
              <a:t> </a:t>
            </a:r>
          </a:p>
          <a:p>
            <a:pPr algn="ctr"/>
            <a:r>
              <a:rPr lang="ru-RU" sz="3600" dirty="0"/>
              <a:t>Составьте 2-3 предложения с этими словами.</a:t>
            </a:r>
          </a:p>
          <a:p>
            <a:pPr algn="ctr"/>
            <a:r>
              <a:rPr lang="ru-RU" sz="3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6002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9" y="332656"/>
            <a:ext cx="5248312" cy="6920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i="1" dirty="0">
                <a:solidFill>
                  <a:srgbClr val="C00000"/>
                </a:solidFill>
                <a:ea typeface="Calibri"/>
                <a:cs typeface="Times New Roman"/>
              </a:rPr>
              <a:t>Задумайтесь!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196752"/>
            <a:ext cx="8280920" cy="27212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195874" algn="ctr" defTabSz="914400" hangingPunct="0">
              <a:spcAft>
                <a:spcPts val="1283"/>
              </a:spcAft>
              <a:buClr>
                <a:srgbClr val="000000"/>
              </a:buClr>
              <a:buSzPct val="45000"/>
              <a:buFont typeface="StarSymbol"/>
              <a:buChar char="✔"/>
            </a:pPr>
            <a:r>
              <a:rPr lang="ru-RU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Ч</a:t>
            </a:r>
            <a:r>
              <a:rPr lang="en-US" sz="3200" b="1" i="1" kern="0" dirty="0" err="1" smtClean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еловек</a:t>
            </a:r>
            <a:r>
              <a:rPr lang="en-US" sz="3200" b="1" i="1" kern="0" dirty="0" smtClean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своей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деятельностью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,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нередко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разрушает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природную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среду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обитания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живых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организмов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.</a:t>
            </a:r>
          </a:p>
          <a:p>
            <a:pPr lvl="0" indent="-195874" algn="ctr" defTabSz="914400" hangingPunct="0">
              <a:spcAft>
                <a:spcPts val="1283"/>
              </a:spcAft>
              <a:buClr>
                <a:srgbClr val="000000"/>
              </a:buClr>
              <a:buSzPct val="45000"/>
              <a:buFont typeface="StarSymbol"/>
              <a:buChar char="✔"/>
            </a:pP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Охрана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окружающей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среды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-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первостепенная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задача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всего</a:t>
            </a:r>
            <a:r>
              <a:rPr lang="en-US" sz="3200" b="1" i="1" kern="0" dirty="0">
                <a:solidFill>
                  <a:srgbClr val="000000"/>
                </a:solidFill>
                <a:latin typeface="Times New Roman" pitchFamily="18"/>
                <a:cs typeface="Tahoma" pitchFamily="2"/>
              </a:rPr>
              <a:t> </a:t>
            </a:r>
            <a:r>
              <a:rPr lang="en-US" sz="3200" b="1" i="1" kern="0" dirty="0" err="1">
                <a:solidFill>
                  <a:srgbClr val="000000"/>
                </a:solidFill>
                <a:latin typeface="Times New Roman" pitchFamily="18"/>
                <a:cs typeface="Tahoma" pitchFamily="2"/>
              </a:rPr>
              <a:t>человечества</a:t>
            </a:r>
            <a:endParaRPr lang="ru-RU" i="1" dirty="0"/>
          </a:p>
        </p:txBody>
      </p:sp>
      <p:pic>
        <p:nvPicPr>
          <p:cNvPr id="4" name="Рисунок 3" descr="http://g.diena.lt/02/86/4405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2781300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im3-tub-ru.yandex.net/i?id=18e91847d1a397a3454c2fb650557662&amp;n=33&amp;h=19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7" y="4077072"/>
            <a:ext cx="2447925" cy="232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 descr="http://im2-tub-ru.yandex.net/i?id=2efa22ba94f185081e1fff706a607e70&amp;n=33&amp;h=1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077073"/>
            <a:ext cx="2705100" cy="231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94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muzmix.com/images/songs/135678/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44" y="4293096"/>
            <a:ext cx="3448050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http://www.wvmvcd.org/SiteAssets/animal-pests/7870a481-b594-422e-9ea3-58a5b55ae3ff_zpsc2382ece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985850"/>
            <a:ext cx="368617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6697"/>
            <a:ext cx="2411760" cy="1982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8" descr="http://referat.znate.ru/pars_docs/tw_refs/16/15248/15248_html_m2fda4cdf.pn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384"/>
          <a:stretch>
            <a:fillRect/>
          </a:stretch>
        </p:blipFill>
        <p:spPr bwMode="auto">
          <a:xfrm>
            <a:off x="5148064" y="4581128"/>
            <a:ext cx="3743325" cy="212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260648"/>
            <a:ext cx="237436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/>
                <a:ea typeface="+mj-ea"/>
                <a:cs typeface="+mj-cs"/>
              </a:rPr>
              <a:t>Цель урока: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1544" y="845423"/>
            <a:ext cx="773684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Познакомиться с разными средами обитания; </a:t>
            </a:r>
          </a:p>
          <a:p>
            <a:pPr marL="274320" marR="0" lvl="0" indent="-274320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F81BD"/>
              </a:buClr>
              <a:buSzPct val="76000"/>
              <a:buFont typeface="Wingdings 3"/>
              <a:buChar char=""/>
              <a:tabLst/>
              <a:defRPr/>
            </a:pPr>
            <a:r>
              <a:rPr lang="ru-RU" sz="3200" kern="0" dirty="0" smtClean="0">
                <a:solidFill>
                  <a:prstClr val="black"/>
                </a:solidFill>
              </a:rPr>
              <a:t>Выяснить особенности приспособленности 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организмов и условиям их сред обитания.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7322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/>
              <a:t>Биологический диктант.</a:t>
            </a:r>
          </a:p>
          <a:p>
            <a:r>
              <a:rPr lang="ru-RU" sz="2800" dirty="0" smtClean="0"/>
              <a:t>1.Чтобы </a:t>
            </a:r>
            <a:r>
              <a:rPr lang="ru-RU" sz="2800" dirty="0"/>
              <a:t>легче было передвигаться в толще воды, большинство водных животных имеют обтекаемую форму тела.</a:t>
            </a:r>
          </a:p>
          <a:p>
            <a:r>
              <a:rPr lang="ru-RU" sz="2800" dirty="0"/>
              <a:t>2. Жирафы, кенгуру, кроты и лисы обитатели наземно-воздушной среды.</a:t>
            </a:r>
          </a:p>
          <a:p>
            <a:r>
              <a:rPr lang="ru-RU" sz="2800" dirty="0"/>
              <a:t>3. Живые организмы могут поселяться в организме человека и вызывать различные заболевания.</a:t>
            </a:r>
          </a:p>
          <a:p>
            <a:r>
              <a:rPr lang="ru-RU" sz="2800" dirty="0"/>
              <a:t>4.Наземно-воздушная среда обладает плодородием.</a:t>
            </a:r>
          </a:p>
          <a:p>
            <a:r>
              <a:rPr lang="ru-RU" sz="2800" dirty="0"/>
              <a:t>5.Организмы, живущие внутри другого организма не имеют органов присущих для </a:t>
            </a:r>
            <a:r>
              <a:rPr lang="ru-RU" sz="2800" dirty="0" err="1"/>
              <a:t>свободноживужих</a:t>
            </a:r>
            <a:r>
              <a:rPr lang="ru-RU" sz="2800" dirty="0"/>
              <a:t> видов.</a:t>
            </a:r>
          </a:p>
          <a:p>
            <a:r>
              <a:rPr lang="ru-RU" sz="2800" dirty="0"/>
              <a:t>6. Для жизни растений  в наземно-воздушной среде необходимы корни</a:t>
            </a:r>
          </a:p>
          <a:p>
            <a:r>
              <a:rPr lang="ru-RU" sz="2800" dirty="0"/>
              <a:t>7. Водная среда обладает выталкивающей силой.</a:t>
            </a:r>
          </a:p>
        </p:txBody>
      </p:sp>
    </p:spTree>
    <p:extLst>
      <p:ext uri="{BB962C8B-B14F-4D97-AF65-F5344CB8AC3E}">
        <p14:creationId xmlns:p14="http://schemas.microsoft.com/office/powerpoint/2010/main" val="2383683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88640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Проверим работу и выставим оценку:</a:t>
            </a:r>
          </a:p>
          <a:p>
            <a:endParaRPr lang="ru-RU" sz="2800" dirty="0" smtClean="0"/>
          </a:p>
          <a:p>
            <a:r>
              <a:rPr lang="ru-RU" sz="2800" dirty="0" smtClean="0">
                <a:solidFill>
                  <a:srgbClr val="FF0000"/>
                </a:solidFill>
              </a:rPr>
              <a:t>1</a:t>
            </a:r>
            <a:r>
              <a:rPr lang="ru-RU" sz="2800" dirty="0">
                <a:solidFill>
                  <a:srgbClr val="FF0000"/>
                </a:solidFill>
              </a:rPr>
              <a:t>.+</a:t>
            </a:r>
          </a:p>
          <a:p>
            <a:r>
              <a:rPr lang="ru-RU" sz="2800" dirty="0">
                <a:solidFill>
                  <a:srgbClr val="FF0000"/>
                </a:solidFill>
              </a:rPr>
              <a:t> </a:t>
            </a:r>
          </a:p>
          <a:p>
            <a:r>
              <a:rPr lang="ru-RU" sz="2800" dirty="0">
                <a:solidFill>
                  <a:srgbClr val="FF0000"/>
                </a:solidFill>
              </a:rPr>
              <a:t>2 –</a:t>
            </a:r>
          </a:p>
          <a:p>
            <a:r>
              <a:rPr lang="ru-RU" sz="2800" dirty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</a:rPr>
              <a:t>					Оценка : 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3 </a:t>
            </a:r>
            <a:r>
              <a:rPr lang="ru-RU" sz="2800" dirty="0" smtClean="0">
                <a:solidFill>
                  <a:srgbClr val="FF0000"/>
                </a:solidFill>
              </a:rPr>
              <a:t>+				«5» – все верно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  </a:t>
            </a:r>
            <a:r>
              <a:rPr lang="ru-RU" sz="2800" dirty="0" smtClean="0">
                <a:solidFill>
                  <a:srgbClr val="FF0000"/>
                </a:solidFill>
              </a:rPr>
              <a:t>				«4» – допущена 1 ошибка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4 </a:t>
            </a:r>
            <a:r>
              <a:rPr lang="ru-RU" sz="2800" dirty="0" smtClean="0">
                <a:solidFill>
                  <a:srgbClr val="FF0000"/>
                </a:solidFill>
              </a:rPr>
              <a:t>–				«3» - допущено 2 ошибки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 </a:t>
            </a:r>
            <a:r>
              <a:rPr lang="ru-RU" sz="2800" dirty="0" smtClean="0">
                <a:solidFill>
                  <a:srgbClr val="FF0000"/>
                </a:solidFill>
              </a:rPr>
              <a:t>				«2» - допущено 3-4 ошибки</a:t>
            </a:r>
            <a:endParaRPr lang="ru-RU" sz="2800" dirty="0">
              <a:solidFill>
                <a:srgbClr val="FF0000"/>
              </a:solidFill>
            </a:endParaRPr>
          </a:p>
          <a:p>
            <a:r>
              <a:rPr lang="ru-RU" sz="2800" dirty="0">
                <a:solidFill>
                  <a:srgbClr val="FF0000"/>
                </a:solidFill>
              </a:rPr>
              <a:t>5 +</a:t>
            </a:r>
          </a:p>
          <a:p>
            <a:r>
              <a:rPr lang="ru-RU" sz="2800" dirty="0">
                <a:solidFill>
                  <a:srgbClr val="FF0000"/>
                </a:solidFill>
              </a:rPr>
              <a:t>  </a:t>
            </a:r>
          </a:p>
          <a:p>
            <a:r>
              <a:rPr lang="ru-RU" sz="2800" dirty="0">
                <a:solidFill>
                  <a:srgbClr val="FF0000"/>
                </a:solidFill>
              </a:rPr>
              <a:t>6 +</a:t>
            </a:r>
          </a:p>
          <a:p>
            <a:r>
              <a:rPr lang="ru-RU" sz="2800" dirty="0">
                <a:solidFill>
                  <a:srgbClr val="FF0000"/>
                </a:solidFill>
              </a:rPr>
              <a:t> </a:t>
            </a:r>
          </a:p>
          <a:p>
            <a:r>
              <a:rPr lang="ru-RU" sz="2800" i="1" dirty="0">
                <a:solidFill>
                  <a:srgbClr val="FF0000"/>
                </a:solidFill>
              </a:rPr>
              <a:t>7</a:t>
            </a:r>
            <a:r>
              <a:rPr lang="ru-RU" sz="2800" dirty="0">
                <a:solidFill>
                  <a:srgbClr val="FF0000"/>
                </a:solidFill>
              </a:rPr>
              <a:t> +</a:t>
            </a:r>
          </a:p>
        </p:txBody>
      </p:sp>
    </p:spTree>
    <p:extLst>
      <p:ext uri="{BB962C8B-B14F-4D97-AF65-F5344CB8AC3E}">
        <p14:creationId xmlns:p14="http://schemas.microsoft.com/office/powerpoint/2010/main" val="2620721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88024" y="83498"/>
            <a:ext cx="2977097" cy="8252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400" b="1" i="1" dirty="0" smtClean="0">
                <a:solidFill>
                  <a:srgbClr val="00B050"/>
                </a:solidFill>
                <a:ea typeface="Calibri"/>
                <a:cs typeface="Times New Roman"/>
              </a:rPr>
              <a:t>Рефлексия:</a:t>
            </a:r>
            <a:endParaRPr lang="ru-RU" sz="4400" b="1" i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8712" y="907432"/>
            <a:ext cx="80648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Какие цели стояли перед нами сегодня на уроке?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Что повторили?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Что нового узнали?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Над чем нам пришлось задуматься?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Какие трудности возникли при изучении материала?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dirty="0">
                <a:latin typeface="Times New Roman"/>
                <a:ea typeface="Times New Roman"/>
              </a:rPr>
              <a:t>Как вы с ними справились?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160" y="31409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Закончите одним словом: 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Сегодняшний урок – это…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Сегодня на уроке я …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64088" y="3602633"/>
            <a:ext cx="33420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Calibri" pitchFamily="34" charset="0"/>
              </a:rPr>
              <a:t>↗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Узнал(а)   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   ─    Запомнил(а)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Calibri" pitchFamily="34" charset="0"/>
                <a:cs typeface="Calibri" pitchFamily="34" charset="0"/>
              </a:rPr>
              <a:t>↘</a:t>
            </a: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Смог(ла)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6728" y="4725144"/>
            <a:ext cx="8166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</a:rPr>
              <a:t>Выберите одну фразу для соседа по парте: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</a:rPr>
              <a:t>Ты молодец.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</a:rPr>
              <a:t>Я доволен твоей работой на уроке.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Times New Roman" pitchFamily="18" charset="0"/>
              </a:rPr>
              <a:t>Ты мог бы поработать лучше.</a:t>
            </a:r>
            <a:endParaRPr kumimoji="0" lang="ru-RU" sz="2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94589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5309" y="269510"/>
            <a:ext cx="856895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Сегодня урок </a:t>
            </a:r>
            <a:r>
              <a:rPr lang="ru-RU" sz="4800" dirty="0"/>
              <a:t>: </a:t>
            </a:r>
          </a:p>
          <a:p>
            <a:r>
              <a:rPr lang="ru-RU" sz="4800" dirty="0"/>
              <a:t>лёгкий – трудный</a:t>
            </a:r>
          </a:p>
          <a:p>
            <a:r>
              <a:rPr lang="ru-RU" sz="4800" dirty="0"/>
              <a:t>интересный – скучный</a:t>
            </a:r>
          </a:p>
          <a:p>
            <a:r>
              <a:rPr lang="ru-RU" sz="4800" dirty="0"/>
              <a:t>полезный – ненужный</a:t>
            </a:r>
          </a:p>
          <a:p>
            <a:r>
              <a:rPr lang="ru-RU" sz="4800" dirty="0">
                <a:solidFill>
                  <a:srgbClr val="FF0000"/>
                </a:solidFill>
              </a:rPr>
              <a:t>Я ученик</a:t>
            </a:r>
            <a:r>
              <a:rPr lang="ru-RU" sz="4800" dirty="0"/>
              <a:t>:</a:t>
            </a:r>
          </a:p>
          <a:p>
            <a:r>
              <a:rPr lang="ru-RU" sz="4800" dirty="0"/>
              <a:t>старательный – ленивый</a:t>
            </a:r>
          </a:p>
          <a:p>
            <a:r>
              <a:rPr lang="ru-RU" sz="4800" dirty="0"/>
              <a:t> внимательный – невнимательный</a:t>
            </a:r>
          </a:p>
          <a:p>
            <a:r>
              <a:rPr lang="ru-RU" sz="4800" dirty="0"/>
              <a:t>урок усвоил – не усвоил</a:t>
            </a:r>
          </a:p>
        </p:txBody>
      </p:sp>
    </p:spTree>
    <p:extLst>
      <p:ext uri="{BB962C8B-B14F-4D97-AF65-F5344CB8AC3E}">
        <p14:creationId xmlns:p14="http://schemas.microsoft.com/office/powerpoint/2010/main" val="2522108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7" y="345551"/>
            <a:ext cx="2639081" cy="27900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3563888" y="343239"/>
            <a:ext cx="5040560" cy="758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000" dirty="0">
                <a:solidFill>
                  <a:srgbClr val="C00000"/>
                </a:solidFill>
                <a:ea typeface="Calibri"/>
                <a:cs typeface="Times New Roman"/>
              </a:rPr>
              <a:t>Домашнее </a:t>
            </a:r>
            <a:r>
              <a:rPr lang="ru-RU" sz="4000" dirty="0" smtClean="0">
                <a:solidFill>
                  <a:srgbClr val="C00000"/>
                </a:solidFill>
                <a:ea typeface="Calibri"/>
                <a:cs typeface="Times New Roman"/>
              </a:rPr>
              <a:t>задание:</a:t>
            </a:r>
            <a:endParaRPr lang="ru-RU" sz="40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1484784"/>
            <a:ext cx="5112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" hangingPunct="0">
              <a:spcAft>
                <a:spcPts val="1285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cs typeface="Tahoma"/>
              </a:rPr>
              <a:t>1. §4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635896" y="2924944"/>
            <a:ext cx="47342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" hangingPunct="0">
              <a:spcAft>
                <a:spcPts val="1285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cs typeface="Tahoma"/>
              </a:rPr>
              <a:t>2.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cs typeface="Tahoma"/>
              </a:rPr>
              <a:t>Р.Т. Стр. 8 №1-3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4466291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30" algn="just" hangingPunct="0">
              <a:spcAft>
                <a:spcPts val="1285"/>
              </a:spcAft>
            </a:pPr>
            <a:r>
              <a:rPr lang="ru-RU" sz="2400" dirty="0">
                <a:solidFill>
                  <a:srgbClr val="FFFF00"/>
                </a:solidFill>
                <a:latin typeface="Times New Roman"/>
                <a:cs typeface="Tahoma"/>
              </a:rPr>
              <a:t>3. </a:t>
            </a:r>
            <a:r>
              <a:rPr lang="ru-RU" sz="2400" dirty="0" smtClean="0">
                <a:solidFill>
                  <a:srgbClr val="FFFF00"/>
                </a:solidFill>
              </a:rPr>
              <a:t>Творческое задание: на </a:t>
            </a:r>
            <a:r>
              <a:rPr lang="ru-RU" sz="2400" dirty="0">
                <a:solidFill>
                  <a:srgbClr val="FFFF00"/>
                </a:solidFill>
              </a:rPr>
              <a:t>альбомных листочках оформить рассказ о какой-то одной среде обитания, с рисунками, вырезками, текстами, дополнительной информацией .</a:t>
            </a:r>
            <a:endParaRPr lang="ru-RU" sz="2400" dirty="0">
              <a:solidFill>
                <a:srgbClr val="FFFF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839098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datas/astronomija/Solntse-1/0018-018-Zvezda-Solnt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594247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Эркер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549</Words>
  <Application>Microsoft Office PowerPoint</Application>
  <PresentationFormat>Экран (4:3)</PresentationFormat>
  <Paragraphs>156</Paragraphs>
  <Slides>28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Тема Office</vt:lpstr>
      <vt:lpstr>Круги</vt:lpstr>
      <vt:lpstr>Эркер</vt:lpstr>
      <vt:lpstr>Слайд</vt:lpstr>
      <vt:lpstr>Проверим домашнее задание…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Воликов Ю.В</cp:lastModifiedBy>
  <cp:revision>64</cp:revision>
  <dcterms:created xsi:type="dcterms:W3CDTF">2015-03-29T15:44:29Z</dcterms:created>
  <dcterms:modified xsi:type="dcterms:W3CDTF">2017-11-09T07:57:46Z</dcterms:modified>
</cp:coreProperties>
</file>