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notesMasterIdLst>
    <p:notesMasterId r:id="rId24"/>
  </p:notesMasterIdLst>
  <p:sldIdLst>
    <p:sldId id="256" r:id="rId2"/>
    <p:sldId id="273" r:id="rId3"/>
    <p:sldId id="274" r:id="rId4"/>
    <p:sldId id="258" r:id="rId5"/>
    <p:sldId id="259" r:id="rId6"/>
    <p:sldId id="266" r:id="rId7"/>
    <p:sldId id="260" r:id="rId8"/>
    <p:sldId id="268" r:id="rId9"/>
    <p:sldId id="261" r:id="rId10"/>
    <p:sldId id="269" r:id="rId11"/>
    <p:sldId id="262" r:id="rId12"/>
    <p:sldId id="270" r:id="rId13"/>
    <p:sldId id="263" r:id="rId14"/>
    <p:sldId id="271" r:id="rId15"/>
    <p:sldId id="264" r:id="rId16"/>
    <p:sldId id="272" r:id="rId17"/>
    <p:sldId id="265" r:id="rId18"/>
    <p:sldId id="275" r:id="rId19"/>
    <p:sldId id="276" r:id="rId20"/>
    <p:sldId id="277" r:id="rId21"/>
    <p:sldId id="278" r:id="rId22"/>
    <p:sldId id="279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B691"/>
    <a:srgbClr val="32110C"/>
    <a:srgbClr val="000000"/>
    <a:srgbClr val="66FF66"/>
    <a:srgbClr val="0000CC"/>
    <a:srgbClr val="8000C0"/>
    <a:srgbClr val="0000FF"/>
    <a:srgbClr val="006699"/>
    <a:srgbClr val="FDEA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426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EB71E7-8FB1-45D4-AC3B-A0652495739B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20FEE8-4C49-4DC6-B9D5-8537925B13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5243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Лубенникова Е.В. ГОУ СОШ №1946  Москва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B641A50-F4B5-4765-AE13-A3D2194F31B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Лубенникова Е.В. ГОУ СОШ №1946  Москва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B6E570-2F77-4900-87A8-ED4E845859B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Лубенникова Е.В. ГОУ СОШ №1946  Москва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D1BC82-AE1E-4772-A6BD-F898B3C2684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Лубенникова Е.В. ГОУ СОШ №1946  Москва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534CBF-B8D2-46E9-BA92-2622F914E3C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Лубенникова Е.В. ГОУ СОШ №1946  Москва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B98CAA-3435-4AA7-961B-D450DC9BA49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Лубенникова Е.В. ГОУ СОШ №1946  Москва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24928F-3EDB-4DF1-9166-4C2ECBE6D61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0" y="6357958"/>
            <a:ext cx="4143372" cy="500042"/>
          </a:xfrm>
        </p:spPr>
        <p:txBody>
          <a:bodyPr/>
          <a:lstStyle>
            <a:lvl1pPr>
              <a:defRPr sz="1200">
                <a:solidFill>
                  <a:srgbClr val="DBB691"/>
                </a:solidFill>
              </a:defRPr>
            </a:lvl1pPr>
          </a:lstStyle>
          <a:p>
            <a:r>
              <a:rPr lang="ru-RU" dirty="0"/>
              <a:t>Лубенникова Е.В. ГОУ СОШ №1946  Москва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03E9F1-CE65-46E7-ACA2-40DE2367A99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4143372" cy="476250"/>
          </a:xfrm>
        </p:spPr>
        <p:txBody>
          <a:bodyPr/>
          <a:lstStyle>
            <a:lvl1pPr>
              <a:defRPr sz="1200">
                <a:solidFill>
                  <a:srgbClr val="DBB691"/>
                </a:solidFill>
              </a:defRPr>
            </a:lvl1pPr>
          </a:lstStyle>
          <a:p>
            <a:r>
              <a:rPr lang="ru-RU" dirty="0"/>
              <a:t>Лубенникова Е.В. ГОУ СОШ №1946  Москва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F83CBD-C18F-427F-9F12-95786547266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Лубенникова Е.В. ГОУ СОШ №1946  Москва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19C865-E9FF-4484-82B5-C85C2824ED8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Лубенникова Е.В. ГОУ СОШ №1946  Москва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63F62-51E3-4045-9F24-E7467AF6185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429395"/>
            <a:ext cx="4572000" cy="428605"/>
          </a:xfrm>
        </p:spPr>
        <p:txBody>
          <a:bodyPr/>
          <a:lstStyle>
            <a:lvl1pPr>
              <a:defRPr sz="1200">
                <a:solidFill>
                  <a:srgbClr val="DBB691"/>
                </a:solidFill>
              </a:defRPr>
            </a:lvl1pPr>
          </a:lstStyle>
          <a:p>
            <a:r>
              <a:rPr lang="ru-RU"/>
              <a:t>Лубенникова Е.В. ГОУ СОШ №1946  Москва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7665E3-AD1B-42E0-BB39-03FE430DF46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r>
              <a:rPr lang="ru-RU"/>
              <a:t>Лубенникова Е.В. ГОУ СОШ №1946  Москва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fld id="{6065AAB6-7FCC-4F72-B5D6-2C613944F174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ransition spd="med">
    <p:pull/>
  </p:transition>
  <p:hf sldNum="0" hd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slovari.yandex.ru/~&#1082;&#1085;&#1080;&#1075;&#1080;/&#1041;&#1057;&#1069;/&#1043;&#1086;&#1088;&#1100;&#1082;&#1080;&#1081;%20&#1052;&#1072;&#1082;&#1089;&#1080;&#1084;/" TargetMode="External"/><Relationship Id="rId2" Type="http://schemas.openxmlformats.org/officeDocument/2006/relationships/hyperlink" Target="http://ru.wikipedia.org/wiki/&#1052;&#1072;&#1082;&#1089;&#1080;&#1084;_&#1043;&#1086;&#1088;&#1100;&#1082;&#1080;&#1081;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yandex.ru/yandsearch?text=&#1052;&#1072;&#1082;&#1089;&#1080;&#1084;+&#1043;&#1086;&#1088;&#1100;&#1082;&#1080;&#1081;&amp;rpt=image&amp;img_url=s003.radikal.ru/i204/1002/d6/fa7b9a776bdc.jpg" TargetMode="External"/><Relationship Id="rId5" Type="http://schemas.openxmlformats.org/officeDocument/2006/relationships/hyperlink" Target="http://writerstob.narod.ru/writers/gorkiy.htm" TargetMode="External"/><Relationship Id="rId4" Type="http://schemas.openxmlformats.org/officeDocument/2006/relationships/hyperlink" Target="http://www.nnov.ru/&#1052;._&#1043;&#1086;&#1088;&#1100;&#1082;&#1080;&#1081;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0" y="0"/>
            <a:ext cx="53235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54" name="WordArt 6"/>
          <p:cNvSpPr>
            <a:spLocks noChangeArrowheads="1" noChangeShapeType="1" noTextEdit="1"/>
          </p:cNvSpPr>
          <p:nvPr/>
        </p:nvSpPr>
        <p:spPr bwMode="auto">
          <a:xfrm>
            <a:off x="5323562" y="764704"/>
            <a:ext cx="7129362" cy="4872034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kern="10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Максим  </a:t>
            </a:r>
          </a:p>
          <a:p>
            <a:pPr algn="ctr"/>
            <a:r>
              <a:rPr lang="ru-RU" sz="3600" b="1" kern="10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Горький</a:t>
            </a:r>
          </a:p>
          <a:p>
            <a:pPr algn="ctr"/>
            <a:r>
              <a:rPr lang="ru-RU" sz="3600" b="1" kern="10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1868 - 1936</a:t>
            </a:r>
          </a:p>
        </p:txBody>
      </p:sp>
      <p:sp>
        <p:nvSpPr>
          <p:cNvPr id="5" name="Нижний колонтитул 2">
            <a:extLst>
              <a:ext uri="{FF2B5EF4-FFF2-40B4-BE49-F238E27FC236}">
                <a16:creationId xmlns:a16="http://schemas.microsoft.com/office/drawing/2014/main" id="{5D857E2C-D34A-4E4F-9EA4-BE19E3758995}"/>
              </a:ext>
            </a:extLst>
          </p:cNvPr>
          <p:cNvSpPr txBox="1">
            <a:spLocks/>
          </p:cNvSpPr>
          <p:nvPr/>
        </p:nvSpPr>
        <p:spPr bwMode="auto">
          <a:xfrm>
            <a:off x="0" y="6357958"/>
            <a:ext cx="4143372" cy="5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DBB69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r>
              <a:rPr lang="ru-RU"/>
              <a:t>Лубенникова Е.В. ГБОУ №1368  Москва</a:t>
            </a:r>
            <a:endParaRPr lang="ru-RU" dirty="0"/>
          </a:p>
        </p:txBody>
      </p:sp>
    </p:spTree>
  </p:cSld>
  <p:clrMapOvr>
    <a:masterClrMapping/>
  </p:clrMapOvr>
  <p:transition spd="med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214291"/>
            <a:ext cx="742955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МАКСИМ ГОРЬКИЙ – </a:t>
            </a:r>
          </a:p>
          <a:p>
            <a:pPr algn="ctr"/>
            <a:r>
              <a:rPr lang="ru-RU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>
                <a:solidFill>
                  <a:srgbClr val="32110C"/>
                </a:solidFill>
                <a:latin typeface="Arial" pitchFamily="34" charset="0"/>
                <a:cs typeface="Arial" pitchFamily="34" charset="0"/>
              </a:rPr>
              <a:t>настоящее имя </a:t>
            </a:r>
          </a:p>
          <a:p>
            <a:pPr algn="ctr"/>
            <a:r>
              <a:rPr lang="ru-RU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АЛЕКСЕЙ МАКСИМОВИЧ ПЕШКОВ </a:t>
            </a:r>
            <a:r>
              <a:rPr lang="ru-RU" sz="2800" b="1" dirty="0">
                <a:solidFill>
                  <a:srgbClr val="32110C"/>
                </a:solidFill>
                <a:latin typeface="Arial" pitchFamily="34" charset="0"/>
                <a:cs typeface="Arial" pitchFamily="34" charset="0"/>
              </a:rPr>
              <a:t> русский писатель, прозаик,  драматург. Один из самых популярных авторов рубежа XIX и XX веков, прославившийся изображением романтизированного деклассированного персонажа («босяка»), автор произведений с революционной тенденцией, лично близкий социал-демократам, «буревестник революции» и «великий пролетарский писатель», основатель социалистического реализма</a:t>
            </a:r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3714752"/>
            <a:ext cx="77153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32110C"/>
                </a:solidFill>
                <a:latin typeface="Arial" pitchFamily="34" charset="0"/>
                <a:cs typeface="Arial" pitchFamily="34" charset="0"/>
              </a:rPr>
              <a:t>Алексей Пешков родился в Нижнем Новгороде в семье столяра  Рано осиротев, детские годы провёл в доме своего деда Каширина. С 9 лет вынужден был идти «в люди»; работал «мальчиком» при магазине, буфетным посудником на пароходе, учеником в иконописной мастерской, пекарем и т. д.</a:t>
            </a:r>
          </a:p>
        </p:txBody>
      </p:sp>
      <p:pic>
        <p:nvPicPr>
          <p:cNvPr id="3" name="Picture 2" descr="C:\Users\weisses fleisch\Desktop\М.Горький\Домик Каширина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2214546" y="428604"/>
            <a:ext cx="4568785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Нижний колонтитул 2">
            <a:extLst>
              <a:ext uri="{FF2B5EF4-FFF2-40B4-BE49-F238E27FC236}">
                <a16:creationId xmlns:a16="http://schemas.microsoft.com/office/drawing/2014/main" id="{CB0CB5B4-8BF7-4087-84D6-EC43DB379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57958"/>
            <a:ext cx="4143372" cy="500042"/>
          </a:xfrm>
        </p:spPr>
        <p:txBody>
          <a:bodyPr/>
          <a:lstStyle/>
          <a:p>
            <a:r>
              <a:rPr lang="ru-RU" dirty="0"/>
              <a:t>Лубенникова Е.В. ГБОУ №1368  Москва</a:t>
            </a:r>
          </a:p>
        </p:txBody>
      </p:sp>
    </p:spTree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3357554" y="214291"/>
            <a:ext cx="5572164" cy="6022998"/>
          </a:xfrm>
        </p:spPr>
        <p:txBody>
          <a:bodyPr/>
          <a:lstStyle/>
          <a:p>
            <a:pPr algn="just">
              <a:buFont typeface="Wingdings" pitchFamily="2" charset="2"/>
              <a:buNone/>
            </a:pPr>
            <a:r>
              <a:rPr lang="ru-RU" sz="1400" b="1" dirty="0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  <a:t>      </a:t>
            </a:r>
            <a:r>
              <a:rPr lang="ru-RU" sz="2000" b="1" dirty="0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  <a:t>Отец</a:t>
            </a:r>
            <a:r>
              <a:rPr lang="ru-RU" sz="2000" dirty="0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lang="ru-RU" sz="2000" b="1" dirty="0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  <a:t>Максим </a:t>
            </a:r>
            <a:r>
              <a:rPr lang="ru-RU" sz="2000" b="1" dirty="0" err="1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  <a:t>Савватиевич</a:t>
            </a:r>
            <a:r>
              <a:rPr lang="ru-RU" sz="2000" b="1" dirty="0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  <a:t> Пешков</a:t>
            </a:r>
            <a:r>
              <a:rPr lang="ru-RU" sz="2000" dirty="0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  <a:t> (1840-1871) — сын солдата, разжалованного из офицеров, столяр-краснодеревщик. В последние годы работал управляющим пароходной конторой, умер от холеры.</a:t>
            </a:r>
          </a:p>
          <a:p>
            <a:pPr algn="just">
              <a:buFont typeface="Wingdings" pitchFamily="2" charset="2"/>
              <a:buNone/>
            </a:pPr>
            <a:r>
              <a:rPr lang="ru-RU" sz="2000" b="1" dirty="0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  <a:t>     Мать</a:t>
            </a:r>
            <a:r>
              <a:rPr lang="ru-RU" sz="2000" dirty="0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lang="ru-RU" sz="2000" b="1" dirty="0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  <a:t>Варвара Васильевна Каширина</a:t>
            </a:r>
            <a:r>
              <a:rPr lang="ru-RU" sz="2000" dirty="0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  <a:t> (1842-79) — из мещанской семьи; рано овдовев, вторично вышла замуж, умерла от чахотки. Детство писателя прошло в доме деда Василия Васильевича Каширина, который в молодости бурлачил, затем разбогател, стал владельцем красильного заведения, в старости разорился. Дед обучал мальчика по церковным книгам, бабушка Акулина Ивановна приобщила внука к народным песням и сказкам, но главное — заменила мать, «насытив», по словам самого Горького, «крепкой силой для трудной жизни» («Детство»).</a:t>
            </a:r>
          </a:p>
          <a:p>
            <a:pPr algn="just">
              <a:buFont typeface="Wingdings" pitchFamily="2" charset="2"/>
              <a:buNone/>
            </a:pPr>
            <a:br>
              <a:rPr lang="ru-RU" sz="2000" dirty="0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</a:br>
            <a:br>
              <a:rPr lang="ru-RU" sz="1600" dirty="0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</a:br>
            <a:endParaRPr lang="ru-RU" sz="1600" dirty="0">
              <a:solidFill>
                <a:srgbClr val="32110C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4820" name="Picture 4" descr="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357158" y="1071546"/>
            <a:ext cx="2914881" cy="40719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3500398" y="428604"/>
            <a:ext cx="5643602" cy="6143668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dirty="0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  <a:t>          Настоящего образования Горький не получил, закончив лишь ремесленное училище. Попытка поступить в Казанский университет оказалась неудачной. Жажда знаний утолялась самостоятельно, он рос «самоучкой». Тяжелая работа (посудник на пароходе, «мальчик» в магазине, ученик в иконописной мастерской, десятник на ярмарочных постройках и др.) и ранние лишения преподали хорошее знание жизни и внушили мечты о переустройстве мира. «Мы в мир пришли, чтобы не соглашаться...» — сохранившийся фрагмент уничтоженной поэмы молодого Пешкова «Песнь старого дуба».</a:t>
            </a:r>
            <a:br>
              <a:rPr lang="ru-RU" sz="2000" b="1" dirty="0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</a:br>
            <a:endParaRPr lang="ru-RU" sz="1400" b="1" i="1" dirty="0">
              <a:solidFill>
                <a:srgbClr val="32110C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35844" name="Picture 4" descr="33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 b="20717"/>
          <a:stretch>
            <a:fillRect/>
          </a:stretch>
        </p:blipFill>
        <p:spPr bwMode="auto">
          <a:xfrm>
            <a:off x="428596" y="1285860"/>
            <a:ext cx="3038248" cy="4000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786182" y="357166"/>
            <a:ext cx="5214974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dirty="0">
                <a:solidFill>
                  <a:srgbClr val="32110C"/>
                </a:solidFill>
                <a:latin typeface="Arial" pitchFamily="34" charset="0"/>
                <a:cs typeface="Arial" pitchFamily="34" charset="0"/>
              </a:rPr>
              <a:t>Ненависть к злу и этический максимализм были источником нравственных терзаний. В 1887 году пытался покончить с собой. Принимал участие в революционной пропаганде, «ходил в народ», странствовал по Руси, общался с босяками. Испытал сложные философские влияния: от идей французского Просвещения и материализма И. В. Гете до позитивизма Ж. М. </a:t>
            </a:r>
            <a:r>
              <a:rPr lang="ru-RU" sz="2400" b="1" dirty="0" err="1">
                <a:solidFill>
                  <a:srgbClr val="32110C"/>
                </a:solidFill>
                <a:latin typeface="Arial" pitchFamily="34" charset="0"/>
                <a:cs typeface="Arial" pitchFamily="34" charset="0"/>
              </a:rPr>
              <a:t>Гюйо</a:t>
            </a:r>
            <a:r>
              <a:rPr lang="ru-RU" sz="2400" b="1" dirty="0">
                <a:solidFill>
                  <a:srgbClr val="32110C"/>
                </a:solidFill>
                <a:latin typeface="Arial" pitchFamily="34" charset="0"/>
                <a:cs typeface="Arial" pitchFamily="34" charset="0"/>
              </a:rPr>
              <a:t>, романтизма Дж. </a:t>
            </a:r>
            <a:r>
              <a:rPr lang="ru-RU" sz="2400" b="1" dirty="0" err="1">
                <a:solidFill>
                  <a:srgbClr val="32110C"/>
                </a:solidFill>
                <a:latin typeface="Arial" pitchFamily="34" charset="0"/>
                <a:cs typeface="Arial" pitchFamily="34" charset="0"/>
              </a:rPr>
              <a:t>Рескина</a:t>
            </a:r>
            <a:r>
              <a:rPr lang="ru-RU" sz="2400" b="1" dirty="0">
                <a:solidFill>
                  <a:srgbClr val="32110C"/>
                </a:solidFill>
                <a:latin typeface="Arial" pitchFamily="34" charset="0"/>
                <a:cs typeface="Arial" pitchFamily="34" charset="0"/>
              </a:rPr>
              <a:t> и пессимизма А. Шопенгауэра. В его нижегородской библиотеке рядом с «Капиталом» К. Маркса и «Историческими письмами» П. Л. Лаврова стояли книги Э. Гартмана, М. </a:t>
            </a:r>
            <a:r>
              <a:rPr lang="ru-RU" sz="2400" b="1" dirty="0" err="1">
                <a:solidFill>
                  <a:srgbClr val="32110C"/>
                </a:solidFill>
                <a:latin typeface="Arial" pitchFamily="34" charset="0"/>
                <a:cs typeface="Arial" pitchFamily="34" charset="0"/>
              </a:rPr>
              <a:t>Штирнера</a:t>
            </a:r>
            <a:r>
              <a:rPr lang="ru-RU" sz="2400" b="1" dirty="0">
                <a:solidFill>
                  <a:srgbClr val="32110C"/>
                </a:solidFill>
                <a:latin typeface="Arial" pitchFamily="34" charset="0"/>
                <a:cs typeface="Arial" pitchFamily="34" charset="0"/>
              </a:rPr>
              <a:t> и Ф. Ницше.</a:t>
            </a:r>
            <a:br>
              <a:rPr lang="ru-RU" sz="1000" b="1" i="1" dirty="0">
                <a:solidFill>
                  <a:srgbClr val="32110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ru-RU" sz="1000" b="1" i="1" dirty="0">
              <a:solidFill>
                <a:srgbClr val="32110C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285720" y="1071546"/>
            <a:ext cx="3272247" cy="43100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3000364" y="333375"/>
            <a:ext cx="5929354" cy="6118225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РАННИЕ 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ПРОИЗВЕДЕНИЯ ГОРЬКОГО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kern="1200" dirty="0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  <a:t>            </a:t>
            </a:r>
            <a:r>
              <a:rPr lang="ru-RU" sz="2000" b="1" kern="1200" dirty="0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  <a:t>Горький начинал как провинциальный газетчик (печатался под именем </a:t>
            </a:r>
            <a:r>
              <a:rPr lang="ru-RU" sz="2000" b="1" kern="1200" dirty="0" err="1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  <a:t>Иегудиил</a:t>
            </a:r>
            <a:r>
              <a:rPr lang="ru-RU" sz="2000" b="1" kern="1200" dirty="0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  <a:t> Хламида). Псевдоним М. Горький (письма и документы подписывал настоящей фамилией — А. Пешков; обозначения «А. М. Горький» и «Алексей Максимович Горький» </a:t>
            </a:r>
            <a:r>
              <a:rPr lang="ru-RU" sz="2000" b="1" kern="1200" dirty="0" err="1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  <a:t>контаминируют</a:t>
            </a:r>
            <a:r>
              <a:rPr lang="ru-RU" sz="2000" b="1" kern="1200" dirty="0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  <a:t> псевдоним с настоящим именем) появился в 1892 в </a:t>
            </a:r>
            <a:r>
              <a:rPr lang="ru-RU" sz="2000" b="1" kern="1200" dirty="0" err="1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  <a:t>тифлисской</a:t>
            </a:r>
            <a:r>
              <a:rPr lang="ru-RU" sz="2000" b="1" kern="1200" dirty="0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  <a:t> газете «Кавказ», где был напечатан первый рассказ «Макар </a:t>
            </a:r>
            <a:r>
              <a:rPr lang="ru-RU" sz="2000" b="1" kern="1200" dirty="0" err="1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  <a:t>Чудра</a:t>
            </a:r>
            <a:r>
              <a:rPr lang="ru-RU" sz="2000" b="1" kern="1200" dirty="0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  <a:t>». В 1895, благодаря помощи В. Г. Короленко, опубликовался в популярнейшем журнале «Русское богатство» (рассказ «</a:t>
            </a:r>
            <a:r>
              <a:rPr lang="ru-RU" sz="2000" b="1" kern="1200" dirty="0" err="1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  <a:t>Челкаш</a:t>
            </a:r>
            <a:r>
              <a:rPr lang="ru-RU" sz="2000" b="1" kern="1200" dirty="0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  <a:t>»). В 1898 в Петербурге вышла книга «Очерки и рассказы», имевшая сенсационный успех. В 1899 появились поэма в прозе «Двадцать шесть и одна» и первая большая повесть «Фома Гордеев». Слава Горького росла с невероятной быстротой и вскоре сравнялась с популярностью  Чехова и Толстого</a:t>
            </a:r>
            <a:endParaRPr lang="ru-RU" sz="2000" kern="1200" dirty="0">
              <a:solidFill>
                <a:srgbClr val="32110C"/>
              </a:solidFill>
              <a:latin typeface="Tahoma" pitchFamily="34" charset="0"/>
            </a:endParaRPr>
          </a:p>
        </p:txBody>
      </p:sp>
      <p:pic>
        <p:nvPicPr>
          <p:cNvPr id="40964" name="Picture 4" descr="8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428596" y="1571612"/>
            <a:ext cx="2508145" cy="37862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0034" y="214290"/>
            <a:ext cx="8143932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32110C"/>
                </a:solidFill>
                <a:latin typeface="Arial" pitchFamily="34" charset="0"/>
                <a:cs typeface="Arial" pitchFamily="34" charset="0"/>
              </a:rPr>
              <a:t>С самого начала обозначилось расхождение между тем, что писала о Горьком критика, и тем, что желал видеть в нем рядовой читатель. Традиционный принцип толкования произведений с точки зрения заключенного в них социального смысла применительно к раннему Горькому не срабатывал. Читателя меньше всего интересовали социальные аспекты его прозы, он искал и находил в них настроение, созвучное времени. Его герои совмещали в себе типические черты, за которыми стояло хорошее знание жизни и литературной традиции, и особого рода «философию», которой автор наделял героев по собственному желанию, не всегда согласуясь с «правдой жизни». Критики в связи с его текстами решали не социальные вопросы и проблемы их литературного отражения, а непосредственно «вопрос о Горьком» и созданном им собирательном лирическом образе, который стал восприниматься как типический для России конца 19 — начала 20 вв. и который критика сравнивала со «сверхчеловеком» Ницше. Все это позволяет, вопреки традиционному взгляду, считать его скорее модернистом, чем реалистом</a:t>
            </a:r>
          </a:p>
        </p:txBody>
      </p:sp>
    </p:spTree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1" y="428604"/>
            <a:ext cx="5929322" cy="6048375"/>
          </a:xfrm>
        </p:spPr>
        <p:txBody>
          <a:bodyPr/>
          <a:lstStyle/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ru-RU" sz="2000" b="1" kern="1200" dirty="0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  <a:t>          Общественная позиция Горького была радикальной. Он не раз подвергался арестам, в 1902 Николай 2 распорядился аннулировать его избрание почетным академиком по разряду изящной словесности (в знак протеста Чехов и Короленко вышли из Академии). В 1905 вступил в ряды РСДРП (большевистское крыло) и познакомился с В.И.Лениным. Им оказывалась серьезная финансовая поддержка революции 1905-07.</a:t>
            </a: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br>
              <a:rPr lang="ru-RU" sz="2000" b="1" kern="1200" dirty="0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2000" b="1" kern="1200" dirty="0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  <a:t>   Быстро проявил себя Горький и как талантливый организатор литературного процесса. В 1901 встал во главе издательства товарищества «Знание» и вскоре стал выпускать «Сборники товарищества «Знание», где печатались И.А.Бунин, Л.Н.Андреев, А.И.Куприн, В.В.Вересаев, </a:t>
            </a:r>
            <a:r>
              <a:rPr lang="ru-RU" sz="2000" b="1" kern="1200" dirty="0" err="1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  <a:t>Е.Н.Чириков</a:t>
            </a:r>
            <a:r>
              <a:rPr lang="ru-RU" sz="2000" b="1" kern="1200" dirty="0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lang="ru-RU" sz="2000" b="1" kern="1200" dirty="0" err="1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  <a:t>Н.Д.Телешов</a:t>
            </a:r>
            <a:r>
              <a:rPr lang="ru-RU" sz="2000" b="1" kern="1200" dirty="0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  <a:t>, А.С.Серафимович и др.</a:t>
            </a: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br>
              <a:rPr lang="ru-RU" sz="2000" b="1" kern="1200" dirty="0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</a:br>
            <a:endParaRPr lang="ru-RU" sz="1400" b="1" dirty="0"/>
          </a:p>
        </p:txBody>
      </p:sp>
      <p:pic>
        <p:nvPicPr>
          <p:cNvPr id="4" name="Picture 4" descr="66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6072198" y="1142984"/>
            <a:ext cx="2820977" cy="37998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214291"/>
            <a:ext cx="4143404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32110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solidFill>
                  <a:srgbClr val="32110C"/>
                </a:solidFill>
                <a:latin typeface="Arial" pitchFamily="34" charset="0"/>
                <a:cs typeface="Arial" pitchFamily="34" charset="0"/>
              </a:rPr>
              <a:t>Вершина раннего творчества, пьеса «На дне», в огромной степени обязана своей славой постановке К. С. Станиславского в Московском художественном театре(1902; играли Станиславский, В.И.Качалов, И.М.Москвин, </a:t>
            </a:r>
            <a:r>
              <a:rPr lang="ru-RU" sz="2000" b="1" dirty="0" err="1">
                <a:solidFill>
                  <a:srgbClr val="32110C"/>
                </a:solidFill>
                <a:latin typeface="Arial" pitchFamily="34" charset="0"/>
                <a:cs typeface="Arial" pitchFamily="34" charset="0"/>
              </a:rPr>
              <a:t>О.Л.Книппер-Чехова</a:t>
            </a:r>
            <a:r>
              <a:rPr lang="ru-RU" sz="2000" b="1" dirty="0">
                <a:solidFill>
                  <a:srgbClr val="32110C"/>
                </a:solidFill>
                <a:latin typeface="Arial" pitchFamily="34" charset="0"/>
                <a:cs typeface="Arial" pitchFamily="34" charset="0"/>
              </a:rPr>
              <a:t> и др.) </a:t>
            </a:r>
          </a:p>
          <a:p>
            <a:r>
              <a:rPr lang="ru-RU" sz="2000" b="1" dirty="0">
                <a:solidFill>
                  <a:srgbClr val="32110C"/>
                </a:solidFill>
                <a:latin typeface="Arial" pitchFamily="34" charset="0"/>
                <a:cs typeface="Arial" pitchFamily="34" charset="0"/>
              </a:rPr>
              <a:t>В 1903 в берлинском </a:t>
            </a:r>
            <a:r>
              <a:rPr lang="ru-RU" sz="2000" b="1" dirty="0" err="1">
                <a:solidFill>
                  <a:srgbClr val="32110C"/>
                </a:solidFill>
                <a:latin typeface="Arial" pitchFamily="34" charset="0"/>
                <a:cs typeface="Arial" pitchFamily="34" charset="0"/>
              </a:rPr>
              <a:t>Kleines</a:t>
            </a:r>
            <a:r>
              <a:rPr lang="ru-RU" sz="2000" b="1" dirty="0">
                <a:solidFill>
                  <a:srgbClr val="32110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>
                <a:solidFill>
                  <a:srgbClr val="32110C"/>
                </a:solidFill>
                <a:latin typeface="Arial" pitchFamily="34" charset="0"/>
                <a:cs typeface="Arial" pitchFamily="34" charset="0"/>
              </a:rPr>
              <a:t>Theater</a:t>
            </a:r>
            <a:r>
              <a:rPr lang="ru-RU" sz="2000" b="1" dirty="0">
                <a:solidFill>
                  <a:srgbClr val="32110C"/>
                </a:solidFill>
                <a:latin typeface="Arial" pitchFamily="34" charset="0"/>
                <a:cs typeface="Arial" pitchFamily="34" charset="0"/>
              </a:rPr>
              <a:t> состоялось представление «На дне» с </a:t>
            </a:r>
            <a:r>
              <a:rPr lang="ru-RU" sz="2000" b="1" dirty="0" err="1">
                <a:solidFill>
                  <a:srgbClr val="32110C"/>
                </a:solidFill>
                <a:latin typeface="Arial" pitchFamily="34" charset="0"/>
                <a:cs typeface="Arial" pitchFamily="34" charset="0"/>
              </a:rPr>
              <a:t>Рихардом</a:t>
            </a:r>
            <a:r>
              <a:rPr lang="ru-RU" sz="2000" b="1" dirty="0">
                <a:solidFill>
                  <a:srgbClr val="32110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>
                <a:solidFill>
                  <a:srgbClr val="32110C"/>
                </a:solidFill>
                <a:latin typeface="Arial" pitchFamily="34" charset="0"/>
                <a:cs typeface="Arial" pitchFamily="34" charset="0"/>
              </a:rPr>
              <a:t>Валлентином</a:t>
            </a:r>
            <a:r>
              <a:rPr lang="ru-RU" sz="2000" b="1" dirty="0">
                <a:solidFill>
                  <a:srgbClr val="32110C"/>
                </a:solidFill>
                <a:latin typeface="Arial" pitchFamily="34" charset="0"/>
                <a:cs typeface="Arial" pitchFamily="34" charset="0"/>
              </a:rPr>
              <a:t> в роли Сатина. Другие пьесы Горького — «Мещане» (1901), «Дачники» (1904), «Дети солнца», «Варвары» (обе 1905), «Враги» (1906) — не имели такого сенсационного успеха в России и Европе.</a:t>
            </a:r>
            <a:endParaRPr lang="ru-RU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4643438" y="500042"/>
            <a:ext cx="3973809" cy="55721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0" y="285728"/>
            <a:ext cx="6572264" cy="5883297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 kern="1200" dirty="0"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  <a:t>     ГОРЬКИЙ МЕЖДУ ДВУХ РЕВОЛЮЦИЙ    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 kern="1200" dirty="0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  <a:t>(1905-1917)</a:t>
            </a: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r>
              <a:rPr lang="ru-RU" sz="2000" b="1" kern="1200" dirty="0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  <a:t>     После поражения революции 1905-07 Горький эмигрировал на остров Капри (Италия). «</a:t>
            </a:r>
            <a:r>
              <a:rPr lang="ru-RU" sz="2000" b="1" kern="1200" dirty="0" err="1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  <a:t>Каприйский</a:t>
            </a:r>
            <a:r>
              <a:rPr lang="ru-RU" sz="2000" b="1" kern="1200" dirty="0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  <a:t>» период творчества заставил пересмотреть сложившееся в критике представление о «конце Горького» (Д. В. Философов), которое было вызвано его увлечениями политической борьбой и идеями социализма, нашедшими отражение в повести «Мать» Он создает повести «Городок </a:t>
            </a:r>
            <a:r>
              <a:rPr lang="ru-RU" sz="2000" b="1" kern="1200" dirty="0" err="1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  <a:t>Окуров</a:t>
            </a:r>
            <a:r>
              <a:rPr lang="ru-RU" sz="2000" b="1" kern="1200" dirty="0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  <a:t>» (1909), «Детство» (1913-14), «В людях» (1915-16), цикл рассказов «По Руси» (1912-17). Споры в критике вызвала повесть «Исповедь» (1908),высоко оцененная А. А. Блоком. В ней впервые прозвучала тема богостроительства, которое Горький с А. В. Луначарским и А. А. Богдановым проповедовал в </a:t>
            </a:r>
            <a:r>
              <a:rPr lang="ru-RU" sz="2000" b="1" kern="1200" dirty="0" err="1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  <a:t>каприйской</a:t>
            </a:r>
            <a:r>
              <a:rPr lang="ru-RU" sz="2000" b="1" kern="1200" dirty="0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  <a:t> партийной школе для рабочих, что вызвало его расхождения с Лениным, ненавидевшим «заигрывание с боженькой».</a:t>
            </a:r>
          </a:p>
          <a:p>
            <a:pPr algn="just">
              <a:lnSpc>
                <a:spcPct val="90000"/>
              </a:lnSpc>
              <a:buFont typeface="Wingdings" pitchFamily="2" charset="2"/>
              <a:buNone/>
            </a:pPr>
            <a:br>
              <a:rPr lang="ru-RU" sz="2000" b="1" kern="1200" dirty="0"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</a:br>
            <a:endParaRPr lang="ru-RU" sz="2000" b="1" kern="1200" dirty="0"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40" y="1928802"/>
            <a:ext cx="2119314" cy="29458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643306" y="500042"/>
            <a:ext cx="5143536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32110C"/>
                </a:solidFill>
                <a:latin typeface="Arial" pitchFamily="34" charset="0"/>
                <a:cs typeface="Arial" pitchFamily="34" charset="0"/>
              </a:rPr>
              <a:t>Первая мировая война тяжело отразилась на душевном состоянии Горького. Она символизировала начало исторического краха его идеи «коллективного разума», к которой он пришел после разочарования </a:t>
            </a:r>
            <a:r>
              <a:rPr lang="ru-RU" sz="2000" b="1" dirty="0" err="1">
                <a:solidFill>
                  <a:srgbClr val="32110C"/>
                </a:solidFill>
                <a:latin typeface="Arial" pitchFamily="34" charset="0"/>
                <a:cs typeface="Arial" pitchFamily="34" charset="0"/>
              </a:rPr>
              <a:t>ницшевским</a:t>
            </a:r>
            <a:r>
              <a:rPr lang="ru-RU" sz="2000" b="1" dirty="0">
                <a:solidFill>
                  <a:srgbClr val="32110C"/>
                </a:solidFill>
                <a:latin typeface="Arial" pitchFamily="34" charset="0"/>
                <a:cs typeface="Arial" pitchFamily="34" charset="0"/>
              </a:rPr>
              <a:t> индивидуализмом (по мнению Т. Манна, Горький протянул мост от Ницше к социализму). Безграничная вера в человеческий разум, принятая как единственный догмат, не подтверждалась жизнью. Война стала вопиющим примером коллективного безумия, когда Человек был низведен до «окопной вши», «пушечного мяса», когда люди зверели на глазах и разум человеческий был бессилен перед логикой исторических событий.</a:t>
            </a:r>
            <a:endParaRPr lang="ru-RU" sz="2000" dirty="0">
              <a:solidFill>
                <a:srgbClr val="32110C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214282" y="1428736"/>
            <a:ext cx="3163014" cy="41909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Нижний колонтитул 2">
            <a:extLst>
              <a:ext uri="{FF2B5EF4-FFF2-40B4-BE49-F238E27FC236}">
                <a16:creationId xmlns:a16="http://schemas.microsoft.com/office/drawing/2014/main" id="{F8730BD7-1A88-4003-9027-4BCE4D1A3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57958"/>
            <a:ext cx="4143372" cy="500042"/>
          </a:xfrm>
        </p:spPr>
        <p:txBody>
          <a:bodyPr/>
          <a:lstStyle/>
          <a:p>
            <a:r>
              <a:rPr lang="ru-RU" dirty="0"/>
              <a:t>Лубенникова Е.В. ГБОУ №1368  Москва</a:t>
            </a:r>
          </a:p>
        </p:txBody>
      </p:sp>
    </p:spTree>
  </p:cSld>
  <p:clrMapOvr>
    <a:masterClrMapping/>
  </p:clrMapOvr>
  <p:transition spd="med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2786050" y="333375"/>
            <a:ext cx="6143668" cy="6335713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400" kern="1200" dirty="0">
                <a:solidFill>
                  <a:srgbClr val="32110C"/>
                </a:solidFill>
                <a:latin typeface="Tahoma" pitchFamily="34" charset="0"/>
              </a:rPr>
              <a:t> </a:t>
            </a:r>
            <a:r>
              <a:rPr lang="ru-RU" sz="2400" b="1" kern="1200" dirty="0"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  <a:t>ГОДЫ ЭМИГРАЦИИ 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kern="1200" dirty="0"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  <a:t>МАКСИМА ГОРЬКОГО  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400" kern="1200" dirty="0">
                <a:solidFill>
                  <a:srgbClr val="32110C"/>
                </a:solidFill>
                <a:latin typeface="Tahoma" pitchFamily="34" charset="0"/>
              </a:rPr>
              <a:t>           </a:t>
            </a:r>
            <a:r>
              <a:rPr lang="ru-RU" sz="2000" b="1" kern="1200" dirty="0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  <a:t>Октябрьская революция подтвердила опасения Горького. В «Несвоевременных мыслях» (цикл статей в газете «Новая жизнь»; 1917-18; в 1918 вышли отдельным изданием) он обвинил Ленина в захвате власти и развязывании террора в стране. Но там же назвал русский народ органически жестоким, «звериным» и тем самым если не оправдывал, то объяснял свирепое обращение большевиков с этим народом. Непоследовательность позиции отразилась и в его книге «О русском крестьянстве» (1922).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br>
              <a:rPr lang="ru-RU" sz="2000" b="1" kern="1200" dirty="0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2000" b="1" kern="1200" dirty="0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  <a:t>Несомненной заслугой Горького была энергичная работа по спасению научной и художественной интеллигенции от голодной смерти и расстрелов, благодарно оцененная современниками (Е. И. Замятин, А. М. Ремизов, В. Ф. Ходасевич, В. Б. Шкловский и др.)</a:t>
            </a:r>
          </a:p>
        </p:txBody>
      </p:sp>
      <p:pic>
        <p:nvPicPr>
          <p:cNvPr id="44036" name="Picture 4" descr="13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214282" y="1214422"/>
            <a:ext cx="2760546" cy="42386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285728"/>
            <a:ext cx="842968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 dirty="0">
                <a:solidFill>
                  <a:srgbClr val="32110C"/>
                </a:solidFill>
                <a:latin typeface="Arial" pitchFamily="34" charset="0"/>
                <a:cs typeface="Arial" pitchFamily="34" charset="0"/>
              </a:rPr>
              <a:t>Едва ли не ради этого задумывались такие культурные акции, как организация издательства «Всемирная литература», открытие «Дома ученых» и «Дома искусств» (коммун для творческой интеллигенции, описанных в романе О. Д. </a:t>
            </a:r>
            <a:r>
              <a:rPr lang="ru-RU" sz="2000" b="1" dirty="0" err="1">
                <a:solidFill>
                  <a:srgbClr val="32110C"/>
                </a:solidFill>
                <a:latin typeface="Arial" pitchFamily="34" charset="0"/>
                <a:cs typeface="Arial" pitchFamily="34" charset="0"/>
              </a:rPr>
              <a:t>Форш</a:t>
            </a:r>
            <a:r>
              <a:rPr lang="ru-RU" sz="2000" b="1" dirty="0">
                <a:solidFill>
                  <a:srgbClr val="32110C"/>
                </a:solidFill>
                <a:latin typeface="Arial" pitchFamily="34" charset="0"/>
                <a:cs typeface="Arial" pitchFamily="34" charset="0"/>
              </a:rPr>
              <a:t> «Сумасшедший корабль» и книге К. А. Федина «Горький среди нас»). Однако многих писателей (в т. ч. Блока, Н. С. Гумилева) спасти не удалось, что стало одной из основных причин окончательного разрыва Горького с большевиками.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 dirty="0">
                <a:solidFill>
                  <a:srgbClr val="32110C"/>
                </a:solidFill>
                <a:latin typeface="Arial" pitchFamily="34" charset="0"/>
                <a:cs typeface="Arial" pitchFamily="34" charset="0"/>
              </a:rPr>
              <a:t>           С 1921 по 1928 Горький жил в эмиграции, куда отправился после слишком настойчивых советов Ленина. Поселился в Сорренто (Италия), не прерывая связей с молодой советской литературой. Написал цикл «Рассказы 1922-24 годов», «Заметки из дневника» (1924), роман «Дело Артамоновых» (1925), начал работать над романом-эпопеей «Жизнь Клима Самгина» (1925-36).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 b="23000"/>
          <a:stretch>
            <a:fillRect/>
          </a:stretch>
        </p:blipFill>
        <p:spPr bwMode="auto">
          <a:xfrm>
            <a:off x="2531286" y="3929066"/>
            <a:ext cx="3836150" cy="2520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0" name="Picture 4" descr="100"/>
          <p:cNvPicPr>
            <a:picLocks noChangeAspect="1" noChangeArrowheads="1"/>
          </p:cNvPicPr>
          <p:nvPr/>
        </p:nvPicPr>
        <p:blipFill>
          <a:blip r:embed="rId2"/>
          <a:srcRect l="33913"/>
          <a:stretch>
            <a:fillRect/>
          </a:stretch>
        </p:blipFill>
        <p:spPr bwMode="auto">
          <a:xfrm>
            <a:off x="214282" y="357166"/>
            <a:ext cx="2713058" cy="5832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2643174" y="404813"/>
            <a:ext cx="6321439" cy="6048375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400" kern="1200" dirty="0">
                <a:solidFill>
                  <a:srgbClr val="32110C"/>
                </a:solidFill>
                <a:latin typeface="Tahoma" pitchFamily="34" charset="0"/>
              </a:rPr>
              <a:t>    </a:t>
            </a:r>
            <a:r>
              <a:rPr lang="ru-RU" sz="2400" b="1" kern="1200" dirty="0"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  <a:t>ВОЗВРАЩЕНИЕ ГОРЬКОГО 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kern="1200" dirty="0"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  <a:t>В СОВЕТСКИЙ СОЮЗ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ru-RU" sz="2400" kern="1200" dirty="0">
              <a:solidFill>
                <a:srgbClr val="32110C"/>
              </a:solidFill>
              <a:latin typeface="Tahoma" pitchFamily="34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 kern="1200" dirty="0">
                <a:solidFill>
                  <a:srgbClr val="32110C"/>
                </a:solidFill>
                <a:effectLst/>
                <a:latin typeface="Arial" pitchFamily="34" charset="0"/>
                <a:cs typeface="Arial" pitchFamily="34" charset="0"/>
              </a:rPr>
              <a:t>        В 1928 Горький совершил «пробную» поездку в Советский Союз (в связи с чествованием, устроенным по поводу его 60-летия), до этого вступив в осторожные переговоры со сталинским руководством. Апофеоз встречи на Белорусском вокзале решил дело; Горький возвратился на родину. Как художник он целиком погрузился в создание «Жизни Клима Самгина», панорамной картины России за сорок лет. Как политик фактически обеспечивал Сталину моральное прикрытие перед лицом мирового сообщества. Его многочисленные статьи создавали апологетический образ вождя и молчали о подавлении в стране свободы мысли и искусства — фактах, о которых Горький не мог не знать. </a:t>
            </a:r>
          </a:p>
        </p:txBody>
      </p:sp>
    </p:spTree>
  </p:cSld>
  <p:clrMapOvr>
    <a:masterClrMapping/>
  </p:clrMapOvr>
  <p:transition spd="med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00100" y="285728"/>
            <a:ext cx="728667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32110C"/>
                </a:solidFill>
                <a:latin typeface="Arial" pitchFamily="34" charset="0"/>
                <a:cs typeface="Arial" pitchFamily="34" charset="0"/>
              </a:rPr>
              <a:t>Он встал во главе создания коллективной писательской книги, воспевшей строительство заключенными </a:t>
            </a:r>
            <a:r>
              <a:rPr lang="ru-RU" sz="2000" b="1" dirty="0" err="1">
                <a:solidFill>
                  <a:srgbClr val="32110C"/>
                </a:solidFill>
                <a:latin typeface="Arial" pitchFamily="34" charset="0"/>
                <a:cs typeface="Arial" pitchFamily="34" charset="0"/>
              </a:rPr>
              <a:t>Беломорско-Балтийского</a:t>
            </a:r>
            <a:r>
              <a:rPr lang="ru-RU" sz="2000" b="1" dirty="0">
                <a:solidFill>
                  <a:srgbClr val="32110C"/>
                </a:solidFill>
                <a:latin typeface="Arial" pitchFamily="34" charset="0"/>
                <a:cs typeface="Arial" pitchFamily="34" charset="0"/>
              </a:rPr>
              <a:t> канала им. Сталина. Организовал и поддерживал множество предприятий: издательство «</a:t>
            </a:r>
            <a:r>
              <a:rPr lang="ru-RU" sz="2000" b="1" dirty="0" err="1">
                <a:solidFill>
                  <a:srgbClr val="32110C"/>
                </a:solidFill>
                <a:latin typeface="Arial" pitchFamily="34" charset="0"/>
                <a:cs typeface="Arial" pitchFamily="34" charset="0"/>
              </a:rPr>
              <a:t>Аcademia</a:t>
            </a:r>
            <a:r>
              <a:rPr lang="ru-RU" sz="2000" b="1" dirty="0">
                <a:solidFill>
                  <a:srgbClr val="32110C"/>
                </a:solidFill>
                <a:latin typeface="Arial" pitchFamily="34" charset="0"/>
                <a:cs typeface="Arial" pitchFamily="34" charset="0"/>
              </a:rPr>
              <a:t>», книжные серии «История фабрик и заводов», «История гражданской войны», журнал «Литературная учеба», а также Литературный институт, затем названный его именем. В 1934 возглавил Союз писателей СССР, созданный по его инициативе.</a:t>
            </a:r>
          </a:p>
          <a:p>
            <a:pPr algn="just"/>
            <a:br>
              <a:rPr lang="ru-RU" sz="2000" b="1" dirty="0">
                <a:solidFill>
                  <a:srgbClr val="32110C"/>
                </a:solidFill>
                <a:latin typeface="Arial" pitchFamily="34" charset="0"/>
                <a:cs typeface="Arial" pitchFamily="34" charset="0"/>
              </a:rPr>
            </a:br>
            <a:endParaRPr lang="ru-RU" sz="2000" dirty="0">
              <a:solidFill>
                <a:srgbClr val="32110C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2500298" y="3429000"/>
            <a:ext cx="4686303" cy="30932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260350"/>
            <a:ext cx="8229600" cy="1655763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2400" b="1" kern="1200" dirty="0">
                <a:solidFill>
                  <a:srgbClr val="000000"/>
                </a:solidFill>
                <a:effectLst/>
                <a:latin typeface="Tahoma" pitchFamily="34" charset="0"/>
              </a:rPr>
              <a:t>          Смерть Горького была окружена атмосферой таинственности, как и смерть его сына — Максима Пешкова. Однако версии о насильственной смерти обоих до сих пор не нашли документального подтверждения. Урна с прахом Горького помещена в Кремлевской стене в Москве. </a:t>
            </a:r>
          </a:p>
          <a:p>
            <a:pPr algn="ctr">
              <a:buFont typeface="Wingdings" pitchFamily="2" charset="2"/>
              <a:buNone/>
            </a:pPr>
            <a:endParaRPr lang="ru-RU" sz="1800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buFont typeface="Wingdings" pitchFamily="2" charset="2"/>
              <a:buNone/>
            </a:pPr>
            <a:endParaRPr lang="ru-RU" sz="1800" i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46084" name="Picture 4" descr="fedor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3786190"/>
            <a:ext cx="3741998" cy="26796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2" descr="C:\Users\weisses fleisch\Desktop\М.Горький\Памятник М. Горькому в Нижнем Новгороде.jpg"/>
          <p:cNvPicPr>
            <a:picLocks noChangeAspect="1" noChangeArrowheads="1"/>
          </p:cNvPicPr>
          <p:nvPr/>
        </p:nvPicPr>
        <p:blipFill>
          <a:blip r:embed="rId3" cstate="print"/>
          <a:srcRect l="26909" r="23413" b="26259"/>
          <a:stretch>
            <a:fillRect/>
          </a:stretch>
        </p:blipFill>
        <p:spPr bwMode="auto">
          <a:xfrm>
            <a:off x="285720" y="2643181"/>
            <a:ext cx="3000396" cy="35629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 descr="C:\Users\weisses fleisch\Desktop\М.Горький\Памятник недалеко от станции метро «Горьковская» в Санкт-Петербурге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826" y="2643182"/>
            <a:ext cx="2357454" cy="35361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57224" y="1571612"/>
            <a:ext cx="7500990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Романы</a:t>
            </a:r>
          </a:p>
          <a:p>
            <a:pPr algn="ctr"/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ru-RU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1899 — «Фома Гордеев»</a:t>
            </a:r>
          </a:p>
          <a:p>
            <a:r>
              <a:rPr lang="ru-RU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1900—1901 — «Трое»</a:t>
            </a:r>
          </a:p>
          <a:p>
            <a:r>
              <a:rPr lang="ru-RU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1906 — «Мать» (вторая редакция — 1907)</a:t>
            </a:r>
          </a:p>
          <a:p>
            <a:r>
              <a:rPr lang="ru-RU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1925 — «Дело Артамоновых»</a:t>
            </a:r>
          </a:p>
          <a:p>
            <a:r>
              <a:rPr lang="ru-RU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1925—1936— «Жизнь Клима Самгина»</a:t>
            </a:r>
          </a:p>
          <a:p>
            <a:pPr algn="ctr"/>
            <a:endParaRPr lang="ru-RU" sz="2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Повести</a:t>
            </a:r>
          </a:p>
          <a:p>
            <a:pPr algn="ctr"/>
            <a:endParaRPr lang="ru-RU" sz="2000" b="1" i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ru-RU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1908 — «Жизнь ненужного человека».</a:t>
            </a:r>
          </a:p>
          <a:p>
            <a:r>
              <a:rPr lang="ru-RU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1908 — «Исповедь»</a:t>
            </a:r>
          </a:p>
          <a:p>
            <a:r>
              <a:rPr lang="ru-RU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1909 — «Городок </a:t>
            </a:r>
            <a:r>
              <a:rPr lang="ru-RU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Окуров</a:t>
            </a:r>
            <a:r>
              <a:rPr lang="ru-RU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», «Жизнь Матвея Кожемякина».</a:t>
            </a:r>
          </a:p>
          <a:p>
            <a:r>
              <a:rPr lang="ru-RU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1913—1914— «Детство»</a:t>
            </a:r>
          </a:p>
          <a:p>
            <a:r>
              <a:rPr lang="ru-RU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1915—1916— «В людях»</a:t>
            </a:r>
          </a:p>
          <a:p>
            <a:r>
              <a:rPr lang="ru-RU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1923 — «Мои университеты»</a:t>
            </a:r>
          </a:p>
          <a:p>
            <a:endParaRPr lang="ru-RU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04860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БИБЛИОГРАФИЯ М.ГОРЬКОГО</a:t>
            </a:r>
          </a:p>
        </p:txBody>
      </p:sp>
    </p:spTree>
  </p:cSld>
  <p:clrMapOvr>
    <a:masterClrMapping/>
  </p:clrMapOvr>
  <p:transition spd="med">
    <p:pull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500042"/>
            <a:ext cx="828680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Рассказы, очерки </a:t>
            </a:r>
          </a:p>
          <a:p>
            <a:endParaRPr lang="ru-RU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1892 — </a:t>
            </a:r>
            <a:r>
              <a:rPr lang="ru-RU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«Макар </a:t>
            </a:r>
            <a:r>
              <a:rPr lang="ru-RU" sz="20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Чудра</a:t>
            </a:r>
            <a:r>
              <a:rPr lang="ru-RU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»</a:t>
            </a:r>
          </a:p>
          <a:p>
            <a:r>
              <a:rPr lang="ru-RU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1895 — «</a:t>
            </a:r>
            <a:r>
              <a:rPr lang="ru-RU" sz="20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Челкаш</a:t>
            </a:r>
            <a:r>
              <a:rPr lang="ru-RU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», «Старуха </a:t>
            </a:r>
            <a:r>
              <a:rPr lang="ru-RU" sz="20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Изергиль</a:t>
            </a:r>
            <a:r>
              <a:rPr lang="ru-RU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».</a:t>
            </a:r>
          </a:p>
          <a:p>
            <a:r>
              <a:rPr lang="ru-RU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1897 — «Бывшие люди», «Супруги Орловы», «Мальва», «Коновалов».</a:t>
            </a:r>
          </a:p>
          <a:p>
            <a:r>
              <a:rPr lang="ru-RU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1898 — «Очерки и рассказы» (сборник)</a:t>
            </a:r>
          </a:p>
          <a:p>
            <a:r>
              <a:rPr lang="ru-RU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1899 </a:t>
            </a:r>
            <a:r>
              <a:rPr lang="ru-RU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— «Песня о Соколе» (поэма в прозе), </a:t>
            </a:r>
            <a:r>
              <a:rPr lang="ru-RU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«Двадцать шесть и одна»</a:t>
            </a:r>
          </a:p>
          <a:p>
            <a:r>
              <a:rPr lang="ru-RU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1901 — «Песня о буревестнике» (поэма в прозе</a:t>
            </a:r>
            <a:r>
              <a:rPr lang="ru-RU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r>
              <a:rPr lang="ru-RU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1903 — «Человек» (поэма в прозе)</a:t>
            </a:r>
          </a:p>
          <a:p>
            <a:r>
              <a:rPr lang="ru-RU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1913 — «Сказки об Италии».</a:t>
            </a:r>
          </a:p>
          <a:p>
            <a:r>
              <a:rPr lang="ru-RU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1912—1917— «По Руси» (цикл рассказов)</a:t>
            </a:r>
          </a:p>
          <a:p>
            <a:r>
              <a:rPr lang="ru-RU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1924 — «Рассказы 1922—1924 годов»</a:t>
            </a:r>
          </a:p>
          <a:p>
            <a:r>
              <a:rPr lang="ru-RU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1924 — «Заметки из дневника» (цикл рассказов)</a:t>
            </a:r>
          </a:p>
          <a:p>
            <a:endParaRPr lang="ru-RU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pull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357166"/>
            <a:ext cx="7929618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Пьесы</a:t>
            </a:r>
          </a:p>
          <a:p>
            <a:endParaRPr lang="ru-RU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1901 — «Мещане»</a:t>
            </a:r>
          </a:p>
          <a:p>
            <a:r>
              <a:rPr lang="ru-RU" sz="2000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1902 — «На дне»</a:t>
            </a:r>
          </a:p>
          <a:p>
            <a:r>
              <a:rPr lang="ru-RU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1904 — «Дачники»</a:t>
            </a:r>
          </a:p>
          <a:p>
            <a:r>
              <a:rPr lang="ru-RU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1905 — </a:t>
            </a:r>
            <a:r>
              <a:rPr lang="ru-RU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«Дети солнца», </a:t>
            </a:r>
            <a:r>
              <a:rPr lang="ru-RU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«Варвары»</a:t>
            </a:r>
          </a:p>
          <a:p>
            <a:r>
              <a:rPr lang="ru-RU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1906 — «Враги»</a:t>
            </a:r>
          </a:p>
          <a:p>
            <a:r>
              <a:rPr lang="ru-RU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1910 — «</a:t>
            </a:r>
            <a:r>
              <a:rPr lang="ru-RU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Васса</a:t>
            </a:r>
            <a:r>
              <a:rPr lang="ru-RU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Железнова» (переработана в декабре 1935-го)</a:t>
            </a:r>
          </a:p>
          <a:p>
            <a:r>
              <a:rPr lang="ru-RU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1930—1931 — «Сомов и другие»</a:t>
            </a:r>
          </a:p>
          <a:p>
            <a:r>
              <a:rPr lang="ru-RU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1932 — «Егор </a:t>
            </a:r>
            <a:r>
              <a:rPr lang="ru-RU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Булычёв</a:t>
            </a:r>
            <a:r>
              <a:rPr lang="ru-RU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и другие»</a:t>
            </a:r>
          </a:p>
          <a:p>
            <a:r>
              <a:rPr lang="ru-RU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1933 — «</a:t>
            </a:r>
            <a:r>
              <a:rPr lang="ru-RU" sz="2000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Достигаев</a:t>
            </a:r>
            <a:r>
              <a:rPr lang="ru-RU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и другие»</a:t>
            </a:r>
          </a:p>
          <a:p>
            <a:pPr algn="ctr"/>
            <a:endParaRPr lang="ru-RU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Публицистика</a:t>
            </a:r>
          </a:p>
          <a:p>
            <a:endParaRPr lang="ru-RU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1906 — «Мои интервью», «В Америке» (памфлеты)</a:t>
            </a:r>
          </a:p>
          <a:p>
            <a:r>
              <a:rPr lang="ru-RU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1917—1918 — цикл статей </a:t>
            </a:r>
            <a:r>
              <a:rPr lang="ru-RU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«Несвоевременные мысли» </a:t>
            </a:r>
            <a:r>
              <a:rPr lang="ru-RU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в газете «Новая жизнь» (в 1918 вышел отдельным изданием)</a:t>
            </a:r>
          </a:p>
          <a:p>
            <a:r>
              <a:rPr lang="ru-RU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1922 — «О русском крестьянстве»</a:t>
            </a:r>
          </a:p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Лубенникова Е.В. ГБОУ №1368  Москва</a:t>
            </a:r>
          </a:p>
        </p:txBody>
      </p:sp>
    </p:spTree>
  </p:cSld>
  <p:clrMapOvr>
    <a:masterClrMapping/>
  </p:clrMapOvr>
  <p:transition spd="med">
    <p:pull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4762512"/>
          </a:xfrm>
        </p:spPr>
        <p:txBody>
          <a:bodyPr/>
          <a:lstStyle/>
          <a:p>
            <a:r>
              <a:rPr lang="ru-RU" sz="3200" dirty="0">
                <a:solidFill>
                  <a:srgbClr val="FF0000"/>
                </a:solidFill>
              </a:rPr>
              <a:t>Презентация выполнена</a:t>
            </a:r>
            <a:br>
              <a:rPr lang="ru-RU" sz="3200" dirty="0">
                <a:solidFill>
                  <a:srgbClr val="FF0000"/>
                </a:solidFill>
              </a:rPr>
            </a:br>
            <a:r>
              <a:rPr lang="ru-RU" sz="3200" dirty="0">
                <a:solidFill>
                  <a:srgbClr val="FF0000"/>
                </a:solidFill>
              </a:rPr>
              <a:t>учителем русского языка и литературы</a:t>
            </a:r>
            <a:br>
              <a:rPr lang="ru-RU" sz="3200" dirty="0">
                <a:solidFill>
                  <a:srgbClr val="FF0000"/>
                </a:solidFill>
              </a:rPr>
            </a:br>
            <a:r>
              <a:rPr lang="ru-RU" sz="3200" dirty="0">
                <a:solidFill>
                  <a:srgbClr val="FF0000"/>
                </a:solidFill>
              </a:rPr>
              <a:t>ГБОУ «Школа № 1368» ЮЗАО г. Москвы</a:t>
            </a:r>
            <a:br>
              <a:rPr lang="ru-RU" sz="3200" dirty="0">
                <a:solidFill>
                  <a:srgbClr val="FF0000"/>
                </a:solidFill>
              </a:rPr>
            </a:br>
            <a:r>
              <a:rPr lang="ru-RU" sz="3200" dirty="0">
                <a:solidFill>
                  <a:srgbClr val="FF0000"/>
                </a:solidFill>
              </a:rPr>
              <a:t>Лубенниковой </a:t>
            </a:r>
            <a:br>
              <a:rPr lang="ru-RU" sz="3200" dirty="0">
                <a:solidFill>
                  <a:srgbClr val="FF0000"/>
                </a:solidFill>
              </a:rPr>
            </a:br>
            <a:r>
              <a:rPr lang="ru-RU" sz="3200" dirty="0">
                <a:solidFill>
                  <a:srgbClr val="FF0000"/>
                </a:solidFill>
              </a:rPr>
              <a:t>Екатериной Владимировной</a:t>
            </a:r>
          </a:p>
        </p:txBody>
      </p:sp>
    </p:spTree>
  </p:cSld>
  <p:clrMapOvr>
    <a:masterClrMapping/>
  </p:clrMapOvr>
  <p:transition spd="med">
    <p:pull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57232"/>
            <a:ext cx="7543824" cy="857256"/>
          </a:xfrm>
        </p:spPr>
        <p:txBody>
          <a:bodyPr/>
          <a:lstStyle/>
          <a:p>
            <a:r>
              <a:rPr lang="ru-RU" sz="3600" dirty="0">
                <a:solidFill>
                  <a:srgbClr val="FF0000"/>
                </a:solidFill>
              </a:rPr>
              <a:t>ИСТОЧНИКИ</a:t>
            </a:r>
            <a:endParaRPr lang="ru-RU" sz="3600" u="sng" dirty="0">
              <a:hlinkClick r:id="rId2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000240"/>
            <a:ext cx="8229600" cy="4114800"/>
          </a:xfrm>
        </p:spPr>
        <p:txBody>
          <a:bodyPr/>
          <a:lstStyle/>
          <a:p>
            <a:r>
              <a:rPr lang="ru-RU" sz="2000" u="sng" dirty="0">
                <a:hlinkClick r:id="rId3"/>
              </a:rPr>
              <a:t>http://slovari.yandex.ru/~книги/БСЭ/Горький Максим/</a:t>
            </a:r>
            <a:endParaRPr lang="ru-RU" sz="2000" u="sng" dirty="0"/>
          </a:p>
          <a:p>
            <a:r>
              <a:rPr lang="ru-RU" sz="2000" u="sng" dirty="0">
                <a:hlinkClick r:id="rId2"/>
              </a:rPr>
              <a:t>http://ru.wikipedia.org/wiki/Максим_Горький</a:t>
            </a:r>
            <a:endParaRPr lang="ru-RU" sz="2000" u="sng" dirty="0"/>
          </a:p>
          <a:p>
            <a:r>
              <a:rPr lang="ru-RU" sz="2000" u="sng" dirty="0">
                <a:hlinkClick r:id="rId4"/>
              </a:rPr>
              <a:t>http://www.nnov.ru/М._Горький</a:t>
            </a:r>
            <a:endParaRPr lang="ru-RU" sz="2000" u="sng" dirty="0"/>
          </a:p>
          <a:p>
            <a:r>
              <a:rPr lang="ru-RU" sz="2000" u="sng" dirty="0">
                <a:hlinkClick r:id="rId5"/>
              </a:rPr>
              <a:t>http://writerstob.narod.ru/writers/gorkiy.htm</a:t>
            </a:r>
            <a:endParaRPr lang="ru-RU" sz="2000" u="sng" dirty="0"/>
          </a:p>
          <a:p>
            <a:r>
              <a:rPr lang="ru-RU" sz="2000" u="sng" dirty="0">
                <a:hlinkClick r:id="rId6"/>
              </a:rPr>
              <a:t>http://images.yandex.ru/yandsearch?text=Максим+Горький&amp;rpt=image&amp;img_url=s003.radikal.ru%2Fi204%2F1002%2Fd6%2Ffa7b9a776bdc.jpg</a:t>
            </a:r>
            <a:br>
              <a:rPr lang="ru-RU" sz="2000" dirty="0"/>
            </a:br>
            <a:endParaRPr lang="ru-RU" sz="2000" dirty="0"/>
          </a:p>
        </p:txBody>
      </p:sp>
    </p:spTree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Текстура">
  <a:themeElements>
    <a:clrScheme name="Текстура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Тексту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кстура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ура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343</TotalTime>
  <Words>2086</Words>
  <Application>Microsoft Office PowerPoint</Application>
  <PresentationFormat>Экран (4:3)</PresentationFormat>
  <Paragraphs>97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Calibri</vt:lpstr>
      <vt:lpstr>Tahoma</vt:lpstr>
      <vt:lpstr>Times New Roman</vt:lpstr>
      <vt:lpstr>Wingdings</vt:lpstr>
      <vt:lpstr>Текстура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БИБЛИОГРАФИЯ М.ГОРЬКОГО</vt:lpstr>
      <vt:lpstr>Презентация PowerPoint</vt:lpstr>
      <vt:lpstr>Презентация PowerPoint</vt:lpstr>
      <vt:lpstr>Презентация выполнена учителем русского языка и литературы ГБОУ «Школа № 1368» ЮЗАО г. Москвы Лубенниковой  Екатериной Владимировной</vt:lpstr>
      <vt:lpstr>ИСТОЧНИКИ</vt:lpstr>
    </vt:vector>
  </TitlesOfParts>
  <Company>Aдминистрация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Aдминистратор</dc:creator>
  <cp:lastModifiedBy>ЛЕВ</cp:lastModifiedBy>
  <cp:revision>31</cp:revision>
  <dcterms:created xsi:type="dcterms:W3CDTF">2007-09-25T13:43:11Z</dcterms:created>
  <dcterms:modified xsi:type="dcterms:W3CDTF">2017-11-12T08:42:24Z</dcterms:modified>
</cp:coreProperties>
</file>