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7" r:id="rId3"/>
    <p:sldId id="265" r:id="rId4"/>
    <p:sldId id="266" r:id="rId5"/>
    <p:sldId id="267" r:id="rId6"/>
    <p:sldId id="258" r:id="rId7"/>
    <p:sldId id="262" r:id="rId8"/>
    <p:sldId id="263" r:id="rId9"/>
    <p:sldId id="259" r:id="rId10"/>
    <p:sldId id="264" r:id="rId11"/>
    <p:sldId id="268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33"/>
    <a:srgbClr val="0000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83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137865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42844" y="83497"/>
            <a:ext cx="8832848" cy="663165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1785926"/>
            <a:ext cx="7772400" cy="1470025"/>
          </a:xfrm>
        </p:spPr>
        <p:txBody>
          <a:bodyPr/>
          <a:lstStyle>
            <a:lvl1pPr>
              <a:defRPr>
                <a:solidFill>
                  <a:srgbClr val="0000CC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71662" y="460535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00206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3F145-04DE-461D-A630-5EC1DF70EB0A}" type="datetimeFigureOut">
              <a:rPr lang="ru-RU" smtClean="0"/>
              <a:pPr/>
              <a:t>12.11.2017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7F5CA-373C-4532-A084-AAE11BA0F7A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3F145-04DE-461D-A630-5EC1DF70EB0A}" type="datetimeFigureOut">
              <a:rPr lang="ru-RU" smtClean="0"/>
              <a:pPr/>
              <a:t>12.11.2017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7F5CA-373C-4532-A084-AAE11BA0F7A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3F145-04DE-461D-A630-5EC1DF70EB0A}" type="datetimeFigureOut">
              <a:rPr lang="ru-RU" smtClean="0"/>
              <a:pPr/>
              <a:t>12.11.2017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7F5CA-373C-4532-A084-AAE11BA0F7A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3F145-04DE-461D-A630-5EC1DF70EB0A}" type="datetimeFigureOut">
              <a:rPr lang="ru-RU" smtClean="0"/>
              <a:pPr/>
              <a:t>12.11.2017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7F5CA-373C-4532-A084-AAE11BA0F7A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3F145-04DE-461D-A630-5EC1DF70EB0A}" type="datetimeFigureOut">
              <a:rPr lang="ru-RU" smtClean="0"/>
              <a:pPr/>
              <a:t>12.11.2017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7F5CA-373C-4532-A084-AAE11BA0F7A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3F145-04DE-461D-A630-5EC1DF70EB0A}" type="datetimeFigureOut">
              <a:rPr lang="ru-RU" smtClean="0"/>
              <a:pPr/>
              <a:t>12.11.2017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7F5CA-373C-4532-A084-AAE11BA0F7A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3F145-04DE-461D-A630-5EC1DF70EB0A}" type="datetimeFigureOut">
              <a:rPr lang="ru-RU" smtClean="0"/>
              <a:pPr/>
              <a:t>12.11.2017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7F5CA-373C-4532-A084-AAE11BA0F7A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3F145-04DE-461D-A630-5EC1DF70EB0A}" type="datetimeFigureOut">
              <a:rPr lang="ru-RU" smtClean="0"/>
              <a:pPr/>
              <a:t>12.11.2017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7F5CA-373C-4532-A084-AAE11BA0F7A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3F145-04DE-461D-A630-5EC1DF70EB0A}" type="datetimeFigureOut">
              <a:rPr lang="ru-RU" smtClean="0"/>
              <a:pPr/>
              <a:t>12.11.2017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7F5CA-373C-4532-A084-AAE11BA0F7A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3F145-04DE-461D-A630-5EC1DF70EB0A}" type="datetimeFigureOut">
              <a:rPr lang="ru-RU" smtClean="0"/>
              <a:pPr/>
              <a:t>12.11.2017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7F5CA-373C-4532-A084-AAE11BA0F7A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3F145-04DE-461D-A630-5EC1DF70EB0A}" type="datetimeFigureOut">
              <a:rPr lang="ru-RU" smtClean="0"/>
              <a:pPr/>
              <a:t>12.11.2017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7F5CA-373C-4532-A084-AAE11BA0F7A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5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D3F145-04DE-461D-A630-5EC1DF70EB0A}" type="datetimeFigureOut">
              <a:rPr lang="ru-RU" smtClean="0"/>
              <a:pPr/>
              <a:t>12.11.2017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7F5CA-373C-4532-A084-AAE11BA0F7A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Багетная рамка 6"/>
          <p:cNvSpPr/>
          <p:nvPr userDrawn="1"/>
        </p:nvSpPr>
        <p:spPr>
          <a:xfrm>
            <a:off x="571472" y="428604"/>
            <a:ext cx="8072494" cy="6072230"/>
          </a:xfrm>
          <a:prstGeom prst="bevel">
            <a:avLst>
              <a:gd name="adj" fmla="val 1449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11560" y="908720"/>
            <a:ext cx="7992888" cy="378565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6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Franklin Gothic Demi" pitchFamily="34" charset="0"/>
              </a:rPr>
              <a:t>Как развить музыкально-творческую мотивацию</a:t>
            </a:r>
            <a:endParaRPr lang="ru-RU" sz="60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Franklin Gothic Dem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611560" y="777769"/>
            <a:ext cx="7920880" cy="5170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ru-RU" sz="3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ru-RU" sz="3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Проблема учебной мотивации считается одной из центральных в педагогике.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3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Эта проблема актуальна для всех участников учебно-воспитательного процесса: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3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учащихся, родителей, педагогов.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sz="30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ru-RU" sz="3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 Уроки музыки занимают важное место в воспитании учащихся и могут способствовать развитию учебной мотивации, так как дают широкие возможности для развития познавательно-творческой активности детей.</a:t>
            </a:r>
            <a:endParaRPr kumimoji="0" lang="ru-RU" sz="30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827584" y="620688"/>
            <a:ext cx="7704856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000066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Выявляют основные факторы, способствующие формированию и развитию учебной мотивации на уроках музыки.</a:t>
            </a:r>
            <a:endParaRPr kumimoji="0" lang="ru-RU" sz="2800" b="1" i="1" u="none" strike="noStrike" cap="none" normalizeH="0" baseline="0" dirty="0" smtClean="0">
              <a:ln>
                <a:noFill/>
              </a:ln>
              <a:solidFill>
                <a:srgbClr val="000066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611560" y="2189766"/>
            <a:ext cx="8064896" cy="403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514350" marR="0" lvl="0" indent="-5143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Факторы, связанные с содержанием учебного материала</a:t>
            </a:r>
          </a:p>
          <a:p>
            <a:pPr marL="514350" lvl="0" indent="-514350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i="1" dirty="0" smtClean="0"/>
              <a:t>   </a:t>
            </a:r>
            <a:r>
              <a:rPr lang="ru-RU" sz="3200" b="1" i="1" dirty="0" smtClean="0">
                <a:solidFill>
                  <a:srgbClr val="002060"/>
                </a:solidFill>
              </a:rPr>
              <a:t>опираются на следующие критерии:</a:t>
            </a:r>
          </a:p>
          <a:p>
            <a:pPr marL="514350" lvl="0" indent="-51435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ru-RU" sz="3200" b="1" i="1" dirty="0" smtClean="0">
                <a:solidFill>
                  <a:srgbClr val="006600"/>
                </a:solidFill>
              </a:rPr>
              <a:t>Новизна материала</a:t>
            </a:r>
          </a:p>
          <a:p>
            <a:pPr marL="514350" lvl="0" indent="-51435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ru-RU" sz="3200" b="1" i="1" dirty="0" smtClean="0">
                <a:solidFill>
                  <a:srgbClr val="006600"/>
                </a:solidFill>
              </a:rPr>
              <a:t> Связь с жизнью </a:t>
            </a:r>
          </a:p>
          <a:p>
            <a:pPr marL="514350" lvl="0" indent="-51435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ru-RU" sz="3200" b="1" i="1" dirty="0" smtClean="0">
                <a:solidFill>
                  <a:srgbClr val="006600"/>
                </a:solidFill>
              </a:rPr>
              <a:t>Занимательность</a:t>
            </a:r>
            <a:endParaRPr lang="ru-RU" sz="3200" b="1" i="1" dirty="0" smtClean="0"/>
          </a:p>
          <a:p>
            <a:pPr marL="514350" lvl="0" indent="-514350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i="1" dirty="0" smtClean="0">
                <a:solidFill>
                  <a:srgbClr val="002060"/>
                </a:solidFill>
              </a:rPr>
              <a:t>     Содержание уроков музыки вполне отвечает этим критериям.</a:t>
            </a:r>
            <a:endParaRPr lang="ru-RU" sz="3200" b="1" i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755576" y="487025"/>
            <a:ext cx="7776864" cy="637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   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solidFill>
                  <a:srgbClr val="00206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М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атериал уроков музыки базируется на таких «пластах» музыкальной культуры, как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lang="ru-RU" sz="3600" b="1" i="1" dirty="0" smtClean="0">
                <a:solidFill>
                  <a:srgbClr val="00206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Ф</a:t>
            </a:r>
            <a:r>
              <a:rPr kumimoji="0" lang="ru-RU" sz="36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ольклор.</a:t>
            </a:r>
          </a:p>
          <a:p>
            <a:r>
              <a:rPr lang="ru-RU" sz="3000" b="1" i="1" dirty="0" smtClean="0">
                <a:solidFill>
                  <a:srgbClr val="00206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Он позволяет ввести учащихся в мир народной музыкальной культуры.</a:t>
            </a:r>
          </a:p>
          <a:p>
            <a:pPr>
              <a:buFont typeface="Wingdings" pitchFamily="2" charset="2"/>
              <a:buChar char="v"/>
            </a:pPr>
            <a:r>
              <a:rPr lang="ru-RU" sz="3600" b="1" i="1" dirty="0" smtClean="0">
                <a:solidFill>
                  <a:srgbClr val="002060"/>
                </a:solidFill>
              </a:rPr>
              <a:t> Русская и зарубежная</a:t>
            </a:r>
          </a:p>
          <a:p>
            <a:r>
              <a:rPr lang="ru-RU" sz="3600" b="1" i="1" dirty="0" smtClean="0">
                <a:solidFill>
                  <a:srgbClr val="002060"/>
                </a:solidFill>
              </a:rPr>
              <a:t>   классическая музыка </a:t>
            </a:r>
            <a:r>
              <a:rPr lang="ru-RU" sz="2800" b="1" i="1" dirty="0" smtClean="0">
                <a:solidFill>
                  <a:srgbClr val="002060"/>
                </a:solidFill>
              </a:rPr>
              <a:t>(в творчестве великих композиторов мира: Чайковского, Глинки, Римского-Корсакова, Баха, Бетховена, Моцарта и др.)</a:t>
            </a:r>
            <a:endParaRPr lang="ru-RU" sz="2800" b="1" dirty="0" smtClean="0">
              <a:solidFill>
                <a:srgbClr val="002060"/>
              </a:solidFill>
            </a:endParaRPr>
          </a:p>
          <a:p>
            <a:pPr>
              <a:buFont typeface="Wingdings" pitchFamily="2" charset="2"/>
              <a:buChar char="v"/>
            </a:pPr>
            <a:r>
              <a:rPr lang="ru-RU" sz="3600" b="1" dirty="0" smtClean="0">
                <a:solidFill>
                  <a:srgbClr val="002060"/>
                </a:solidFill>
              </a:rPr>
              <a:t> </a:t>
            </a:r>
            <a:r>
              <a:rPr lang="ru-RU" sz="3600" b="1" i="1" dirty="0" smtClean="0">
                <a:solidFill>
                  <a:srgbClr val="002060"/>
                </a:solidFill>
              </a:rPr>
              <a:t>современная музыка</a:t>
            </a:r>
          </a:p>
          <a:p>
            <a:r>
              <a:rPr lang="ru-RU" sz="36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smtClean="0">
                <a:solidFill>
                  <a:srgbClr val="002060"/>
                </a:solidFill>
              </a:rPr>
              <a:t>( развивающая     лучшие традиции классики)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sz="30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683568" y="-189983"/>
            <a:ext cx="7920880" cy="78483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  </a:t>
            </a:r>
          </a:p>
          <a:p>
            <a:endParaRPr lang="ru-RU" sz="3200" b="1" dirty="0" smtClean="0">
              <a:solidFill>
                <a:srgbClr val="FF0000"/>
              </a:solidFill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2. Вовлечение учащихся в различные виды музыкально-игровой деятельности.</a:t>
            </a:r>
          </a:p>
          <a:p>
            <a:endParaRPr kumimoji="0" lang="ru-RU" sz="3200" b="1" i="1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2800" b="1" i="1" dirty="0" smtClean="0">
                <a:solidFill>
                  <a:srgbClr val="000066"/>
                </a:solidFill>
              </a:rPr>
              <a:t>Восприятие музыки и размышления о ней;</a:t>
            </a:r>
          </a:p>
          <a:p>
            <a:pPr>
              <a:buFont typeface="Arial" pitchFamily="34" charset="0"/>
              <a:buChar char="•"/>
            </a:pPr>
            <a:r>
              <a:rPr lang="ru-RU" sz="2800" b="1" i="1" dirty="0" smtClean="0">
                <a:solidFill>
                  <a:srgbClr val="000066"/>
                </a:solidFill>
              </a:rPr>
              <a:t>Пение и вокализация в игровых формах</a:t>
            </a:r>
          </a:p>
          <a:p>
            <a:pPr>
              <a:buFont typeface="Arial" pitchFamily="34" charset="0"/>
              <a:buChar char="•"/>
            </a:pPr>
            <a:r>
              <a:rPr lang="ru-RU" sz="2800" b="1" i="1" dirty="0" smtClean="0">
                <a:solidFill>
                  <a:srgbClr val="000066"/>
                </a:solidFill>
              </a:rPr>
              <a:t>Коммуникативные музыкальные игры</a:t>
            </a:r>
          </a:p>
          <a:p>
            <a:pPr>
              <a:buFont typeface="Arial" pitchFamily="34" charset="0"/>
              <a:buChar char="•"/>
            </a:pPr>
            <a:r>
              <a:rPr lang="ru-RU" sz="2800" b="1" i="1" dirty="0" smtClean="0">
                <a:solidFill>
                  <a:srgbClr val="000066"/>
                </a:solidFill>
              </a:rPr>
              <a:t>Пластическое интонирование;</a:t>
            </a:r>
          </a:p>
          <a:p>
            <a:pPr>
              <a:buFont typeface="Arial" pitchFamily="34" charset="0"/>
              <a:buChar char="•"/>
            </a:pPr>
            <a:r>
              <a:rPr lang="ru-RU" sz="2800" b="1" i="1" dirty="0" smtClean="0">
                <a:solidFill>
                  <a:srgbClr val="000066"/>
                </a:solidFill>
              </a:rPr>
              <a:t> Игра на музыкальных инструментах</a:t>
            </a:r>
          </a:p>
          <a:p>
            <a:pPr>
              <a:buFont typeface="Arial" pitchFamily="34" charset="0"/>
              <a:buChar char="•"/>
            </a:pPr>
            <a:r>
              <a:rPr lang="ru-RU" sz="2800" b="1" i="1" dirty="0" smtClean="0">
                <a:solidFill>
                  <a:srgbClr val="000066"/>
                </a:solidFill>
              </a:rPr>
              <a:t> </a:t>
            </a:r>
            <a:r>
              <a:rPr lang="ru-RU" sz="2800" b="1" i="1" dirty="0" err="1" smtClean="0">
                <a:solidFill>
                  <a:srgbClr val="000066"/>
                </a:solidFill>
              </a:rPr>
              <a:t>Инсценирование</a:t>
            </a:r>
            <a:r>
              <a:rPr lang="ru-RU" sz="2800" b="1" i="1" dirty="0" smtClean="0">
                <a:solidFill>
                  <a:srgbClr val="000066"/>
                </a:solidFill>
              </a:rPr>
              <a:t> песен;</a:t>
            </a:r>
          </a:p>
          <a:p>
            <a:pPr>
              <a:buFont typeface="Arial" pitchFamily="34" charset="0"/>
              <a:buChar char="•"/>
            </a:pPr>
            <a:r>
              <a:rPr lang="ru-RU" sz="2800" b="1" i="1" dirty="0" smtClean="0">
                <a:solidFill>
                  <a:srgbClr val="000066"/>
                </a:solidFill>
              </a:rPr>
              <a:t> Музыкальные игры-импровизации;</a:t>
            </a:r>
          </a:p>
          <a:p>
            <a:pPr>
              <a:buFont typeface="Arial" pitchFamily="34" charset="0"/>
              <a:buChar char="•"/>
            </a:pPr>
            <a:r>
              <a:rPr lang="ru-RU" sz="2800" b="1" i="1" dirty="0" smtClean="0">
                <a:solidFill>
                  <a:srgbClr val="000066"/>
                </a:solidFill>
              </a:rPr>
              <a:t> Музыкально-ритмические движения;</a:t>
            </a:r>
          </a:p>
          <a:p>
            <a:pPr>
              <a:buFont typeface="Arial" pitchFamily="34" charset="0"/>
              <a:buChar char="•"/>
            </a:pPr>
            <a:r>
              <a:rPr lang="ru-RU" sz="2800" b="1" i="1" dirty="0" smtClean="0">
                <a:solidFill>
                  <a:srgbClr val="000066"/>
                </a:solidFill>
              </a:rPr>
              <a:t>Музыкальная грамота.</a:t>
            </a:r>
          </a:p>
          <a:p>
            <a:endParaRPr lang="ru-RU" sz="2800" b="1" i="1" dirty="0" smtClean="0">
              <a:solidFill>
                <a:srgbClr val="000066"/>
              </a:solidFill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827584" y="472958"/>
            <a:ext cx="7560840" cy="5908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      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Использование игровых технологий на уроке облегчает усвоение учебного материала учащимися.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1" i="1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Как заметил  В.А.Сухомлинский, 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990033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«Игра – не просто детская забава… Она делает жизнь более радостной,  воспитывает творческое отношение к действительности, повышает работоспособность. Там, где нет игры, жизнь становится однообразной и скучной».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800" b="1" i="1" dirty="0" smtClean="0">
                <a:solidFill>
                  <a:srgbClr val="00206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800" b="1" i="1" dirty="0" smtClean="0">
                <a:solidFill>
                  <a:srgbClr val="00206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В игровой деятельности развиваются воображение, мышление, память, внимание.</a:t>
            </a:r>
            <a:endParaRPr kumimoji="0" lang="ru-RU" sz="2800" b="1" i="1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683568" y="679652"/>
            <a:ext cx="7776864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i="1" dirty="0" smtClean="0">
                <a:solidFill>
                  <a:srgbClr val="FF0000"/>
                </a:solidFill>
              </a:rPr>
              <a:t>    3. Разнообразие форм уроков.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r>
              <a:rPr lang="ru-RU" sz="3200" b="1" i="1" dirty="0" smtClean="0">
                <a:solidFill>
                  <a:srgbClr val="000066"/>
                </a:solidFill>
              </a:rPr>
              <a:t>- урок-игра;</a:t>
            </a:r>
          </a:p>
          <a:p>
            <a:r>
              <a:rPr lang="ru-RU" sz="3200" b="1" i="1" dirty="0" smtClean="0">
                <a:solidFill>
                  <a:srgbClr val="000066"/>
                </a:solidFill>
              </a:rPr>
              <a:t>- урок-путешествие;</a:t>
            </a:r>
          </a:p>
          <a:p>
            <a:r>
              <a:rPr lang="ru-RU" sz="3200" b="1" i="1" dirty="0" smtClean="0">
                <a:solidFill>
                  <a:srgbClr val="000066"/>
                </a:solidFill>
              </a:rPr>
              <a:t>- урок-театр;</a:t>
            </a:r>
          </a:p>
          <a:p>
            <a:r>
              <a:rPr lang="ru-RU" sz="3200" b="1" i="1" dirty="0" smtClean="0">
                <a:solidFill>
                  <a:srgbClr val="000066"/>
                </a:solidFill>
              </a:rPr>
              <a:t>- урок-сказка;</a:t>
            </a:r>
          </a:p>
          <a:p>
            <a:r>
              <a:rPr lang="ru-RU" sz="3200" b="1" i="1" dirty="0" smtClean="0">
                <a:solidFill>
                  <a:srgbClr val="000066"/>
                </a:solidFill>
              </a:rPr>
              <a:t>- урок-конкурс</a:t>
            </a:r>
            <a:r>
              <a:rPr lang="ru-RU" sz="3200" dirty="0" smtClean="0"/>
              <a:t>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683568" y="1172092"/>
            <a:ext cx="7776864" cy="403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3200" b="1" dirty="0" smtClean="0">
                <a:solidFill>
                  <a:srgbClr val="FF00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4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. Привлечение  к оценочной деятельности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3200" b="1" dirty="0" smtClean="0">
                <a:solidFill>
                  <a:srgbClr val="000066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вызывает особый интерес у учащихся, побуждая к справедливому   самоанализу собственной деятельности на уроке и формирует у них адекватную самооценку.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827584" y="722893"/>
            <a:ext cx="7776864" cy="8771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3200" b="1" i="1" dirty="0" smtClean="0">
                <a:solidFill>
                  <a:srgbClr val="C00000"/>
                </a:solidFill>
              </a:rPr>
              <a:t> 5. Домашние задания</a:t>
            </a:r>
          </a:p>
          <a:p>
            <a:r>
              <a:rPr lang="ru-RU" sz="2800" b="1" i="1" dirty="0" smtClean="0">
                <a:solidFill>
                  <a:srgbClr val="000066"/>
                </a:solidFill>
              </a:rPr>
              <a:t> </a:t>
            </a:r>
            <a:r>
              <a:rPr lang="ru-RU" sz="2800" b="1" i="1" dirty="0" smtClean="0">
                <a:solidFill>
                  <a:srgbClr val="006600"/>
                </a:solidFill>
              </a:rPr>
              <a:t>поискового характера: </a:t>
            </a:r>
            <a:r>
              <a:rPr lang="ru-RU" sz="2800" b="1" i="1" dirty="0" smtClean="0">
                <a:solidFill>
                  <a:srgbClr val="000066"/>
                </a:solidFill>
              </a:rPr>
              <a:t>узнай и разучи любимую песню бабушки; узнай, какую колыбельную песню пела тебе мама и подготовь ее исполнение в классе; найди стихи, созвучные услышанной на уроке музыке, приготовь презентацию о жизни и творчестве изученного композитора.</a:t>
            </a:r>
          </a:p>
          <a:p>
            <a:r>
              <a:rPr lang="ru-RU" sz="2800" b="1" i="1" dirty="0" smtClean="0">
                <a:solidFill>
                  <a:srgbClr val="006600"/>
                </a:solidFill>
              </a:rPr>
              <a:t>Творческие  задания: </a:t>
            </a:r>
            <a:r>
              <a:rPr lang="ru-RU" sz="2800" b="1" i="1" dirty="0" smtClean="0">
                <a:solidFill>
                  <a:srgbClr val="000066"/>
                </a:solidFill>
              </a:rPr>
              <a:t>нарисуй иллюстрацию к музыке, сделай афишу к музыкальному произведению, сочини мелодию колыбельной, придумай новое музыкальное приветствие.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3200" b="1" i="1" dirty="0" smtClean="0">
              <a:solidFill>
                <a:srgbClr val="C0000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3200" b="1" i="1" dirty="0" smtClean="0">
              <a:solidFill>
                <a:srgbClr val="C00000"/>
              </a:solidFill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endParaRPr lang="ru-RU" sz="3200" dirty="0" smtClean="0"/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899592" y="548099"/>
            <a:ext cx="7776864" cy="83407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i="1" dirty="0" smtClean="0">
                <a:solidFill>
                  <a:srgbClr val="FF0000"/>
                </a:solidFill>
              </a:rPr>
              <a:t>    6. Взаимосвязь уроков музыки с     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i="1" dirty="0" smtClean="0">
                <a:solidFill>
                  <a:srgbClr val="FF0000"/>
                </a:solidFill>
              </a:rPr>
              <a:t>        внеурочной деятельностью.</a:t>
            </a:r>
            <a:r>
              <a:rPr lang="ru-RU" sz="3200" dirty="0" smtClean="0"/>
              <a:t>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i="1" dirty="0" smtClean="0">
                <a:solidFill>
                  <a:srgbClr val="000066"/>
                </a:solidFill>
              </a:rPr>
              <a:t>Программа внеурочной деятельности «С песенкой по лесенке» находит отражение на уроках музыки. Она направлена на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ru-RU" sz="2800" b="1" i="1" dirty="0" smtClean="0">
                <a:solidFill>
                  <a:srgbClr val="000066"/>
                </a:solidFill>
              </a:rPr>
              <a:t> ознакомление учащихся с элементами и понятиями музыкальной грамоты,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ru-RU" sz="2800" b="1" i="1" dirty="0" smtClean="0">
                <a:solidFill>
                  <a:srgbClr val="000066"/>
                </a:solidFill>
              </a:rPr>
              <a:t> развитие слуха и голоса,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ru-RU" sz="2800" b="1" i="1" dirty="0" smtClean="0">
                <a:solidFill>
                  <a:srgbClr val="000066"/>
                </a:solidFill>
              </a:rPr>
              <a:t>знакомство со средствами музыкальной выразительности,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ru-RU" sz="2800" b="1" i="1" dirty="0" smtClean="0">
                <a:solidFill>
                  <a:srgbClr val="000066"/>
                </a:solidFill>
              </a:rPr>
              <a:t>овладение интонационно-звуковым пространством музыки.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3200" b="1" i="1" dirty="0" smtClean="0">
              <a:solidFill>
                <a:srgbClr val="FF000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3200" b="1" i="1" dirty="0" smtClean="0">
              <a:solidFill>
                <a:srgbClr val="FF000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3200" dirty="0" smtClean="0"/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Литература: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/>
              <a:t>1.Божович Л.И. «Изучение мотивации поведения детей и подростков».М.,1972.</a:t>
            </a:r>
          </a:p>
          <a:p>
            <a:r>
              <a:rPr lang="ru-RU" dirty="0" smtClean="0"/>
              <a:t>2. Талызина Н.Ф.Педагогическая психология. М.,1998. Формирование учебной деятельности школьников.</a:t>
            </a:r>
          </a:p>
          <a:p>
            <a:r>
              <a:rPr lang="ru-RU" dirty="0" smtClean="0"/>
              <a:t>3. </a:t>
            </a:r>
            <a:r>
              <a:rPr lang="ru-RU" dirty="0" err="1" smtClean="0"/>
              <a:t>Эльконин</a:t>
            </a:r>
            <a:r>
              <a:rPr lang="ru-RU" dirty="0" smtClean="0"/>
              <a:t>, Д.Б. Психология обучения младшего школьника [Текст] / Д.Б. </a:t>
            </a:r>
            <a:r>
              <a:rPr lang="ru-RU" dirty="0" err="1" smtClean="0"/>
              <a:t>Эльконин</a:t>
            </a:r>
            <a:r>
              <a:rPr lang="ru-RU" dirty="0" smtClean="0"/>
              <a:t>. - М. : Просвещение, 1989. - 315 с.</a:t>
            </a:r>
            <a:br>
              <a:rPr lang="ru-RU" dirty="0" smtClean="0"/>
            </a:br>
            <a:r>
              <a:rPr lang="ru-RU" dirty="0" smtClean="0"/>
              <a:t>4. Маркова, А.К. Формирование мотивации учения: книга для учителя [Текст] / А.К. Маркова, А.Т. </a:t>
            </a:r>
            <a:r>
              <a:rPr lang="ru-RU" dirty="0" err="1" smtClean="0"/>
              <a:t>Матис</a:t>
            </a:r>
            <a:r>
              <a:rPr lang="ru-RU" dirty="0" smtClean="0"/>
              <a:t>, А.Б. Орлов, - М. : Просвещение, 1990. - 191 с.</a:t>
            </a:r>
            <a:br>
              <a:rPr lang="ru-RU" dirty="0" smtClean="0"/>
            </a:br>
            <a:r>
              <a:rPr lang="ru-RU" dirty="0" smtClean="0"/>
              <a:t>5. Матюхина, М.В. Мотивация учения у младших школьников [Текст] / М.В. Матюхина. - М. : Педагогика, 1984. - 144 с.</a:t>
            </a:r>
            <a:br>
              <a:rPr lang="ru-RU" dirty="0" smtClean="0"/>
            </a:br>
            <a:r>
              <a:rPr lang="ru-RU" dirty="0" smtClean="0"/>
              <a:t>6. </a:t>
            </a:r>
            <a:r>
              <a:rPr lang="ru-RU" dirty="0" err="1" smtClean="0"/>
              <a:t>Кроссенс</a:t>
            </a:r>
            <a:r>
              <a:rPr lang="ru-RU" dirty="0" smtClean="0"/>
              <a:t> как инновационный прием обучения [Электронный ресурс]. - (http://www.infourok.ru/).</a:t>
            </a:r>
          </a:p>
          <a:p>
            <a:r>
              <a:rPr lang="ru-RU" dirty="0" smtClean="0"/>
              <a:t>7.Известия ВГПУ. Педагогические науки № 1(270)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</TotalTime>
  <Words>456</Words>
  <Application>Microsoft Office PowerPoint</Application>
  <PresentationFormat>Экран (4:3)</PresentationFormat>
  <Paragraphs>73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Литература: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шаблон</dc:title>
  <dc:subject>музыка</dc:subject>
  <dc:creator>corowina</dc:creator>
  <cp:lastModifiedBy>User</cp:lastModifiedBy>
  <cp:revision>20</cp:revision>
  <dcterms:created xsi:type="dcterms:W3CDTF">2013-03-01T19:08:15Z</dcterms:created>
  <dcterms:modified xsi:type="dcterms:W3CDTF">2017-11-12T06:26:12Z</dcterms:modified>
</cp:coreProperties>
</file>