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33"/>
  </p:notesMasterIdLst>
  <p:sldIdLst>
    <p:sldId id="276" r:id="rId2"/>
    <p:sldId id="314" r:id="rId3"/>
    <p:sldId id="277" r:id="rId4"/>
    <p:sldId id="279" r:id="rId5"/>
    <p:sldId id="290" r:id="rId6"/>
    <p:sldId id="278" r:id="rId7"/>
    <p:sldId id="280" r:id="rId8"/>
    <p:sldId id="282" r:id="rId9"/>
    <p:sldId id="283" r:id="rId10"/>
    <p:sldId id="284" r:id="rId11"/>
    <p:sldId id="287" r:id="rId12"/>
    <p:sldId id="308" r:id="rId13"/>
    <p:sldId id="292" r:id="rId14"/>
    <p:sldId id="257" r:id="rId15"/>
    <p:sldId id="256" r:id="rId16"/>
    <p:sldId id="296" r:id="rId17"/>
    <p:sldId id="259" r:id="rId18"/>
    <p:sldId id="260" r:id="rId19"/>
    <p:sldId id="262" r:id="rId20"/>
    <p:sldId id="326" r:id="rId21"/>
    <p:sldId id="261" r:id="rId22"/>
    <p:sldId id="258" r:id="rId23"/>
    <p:sldId id="268" r:id="rId24"/>
    <p:sldId id="315" r:id="rId25"/>
    <p:sldId id="324" r:id="rId26"/>
    <p:sldId id="317" r:id="rId27"/>
    <p:sldId id="318" r:id="rId28"/>
    <p:sldId id="320" r:id="rId29"/>
    <p:sldId id="325" r:id="rId30"/>
    <p:sldId id="323" r:id="rId31"/>
    <p:sldId id="274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0000"/>
    <a:srgbClr val="FF6600"/>
    <a:srgbClr val="A4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40" autoAdjust="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42A05BEC-4A49-4336-BD21-1D4AF34D1B1F}" type="datetimeFigureOut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EFF7C50-3973-4EC5-88D7-D6FBC55BF1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4168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E0D872A-D5E8-44C6-8A65-9C693B002E90}" type="slidenum">
              <a:rPr lang="ru-RU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FF7C50-3973-4EC5-88D7-D6FBC55BF11F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F7E4FB4-EC94-4932-A6C0-3B976CBFE0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011D3-17EF-457D-A16A-BEB401AB52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Равнобедренный треугольник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CAD46-D2E9-466C-9EF1-0AF4EF3C1C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C50EF-F5AB-47DD-B97E-9B44933937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1443F67E-DE55-415C-AD48-2AEECF8E88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E7418-A054-4CDA-B6C5-0D51662BF1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4F6CD-8EF8-4C7D-8433-DDF7B1A157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77726FB0-ACCD-48D9-917D-161F5E5E17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 smtClean="0"/>
            </a:lvl1pPr>
          </a:lstStyle>
          <a:p>
            <a:pPr>
              <a:defRPr/>
            </a:pPr>
            <a:fld id="{9C88D051-84CB-45D9-B9B9-D5B7CA5E60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87860-D13B-425A-90F0-CF8043C3B7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EC2C7-D58C-4BAA-B914-332D4D0122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542D1EE-7F68-47B6-9004-A3799C7F93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6" r:id="rId6"/>
    <p:sldLayoutId id="2147483717" r:id="rId7"/>
    <p:sldLayoutId id="2147483725" r:id="rId8"/>
    <p:sldLayoutId id="2147483726" r:id="rId9"/>
    <p:sldLayoutId id="2147483718" r:id="rId10"/>
    <p:sldLayoutId id="2147483719" r:id="rId11"/>
  </p:sldLayoutIdLst>
  <p:txStyles>
    <p:titleStyle>
      <a:lvl1pPr marL="484188" indent="-484188" algn="l" rtl="0" fontAlgn="base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fontAlgn="base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18" Type="http://schemas.openxmlformats.org/officeDocument/2006/relationships/image" Target="../media/image3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17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5" Type="http://schemas.openxmlformats.org/officeDocument/2006/relationships/image" Target="../media/image31.jpeg"/><Relationship Id="rId10" Type="http://schemas.openxmlformats.org/officeDocument/2006/relationships/image" Target="../media/image26.jpeg"/><Relationship Id="rId19" Type="http://schemas.openxmlformats.org/officeDocument/2006/relationships/image" Target="../media/image35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Relationship Id="rId1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7.emf"/><Relationship Id="rId5" Type="http://schemas.openxmlformats.org/officeDocument/2006/relationships/oleObject" Target="../embeddings/Microsoft_Word_97_-_2003_Document1.doc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228600"/>
            <a:ext cx="7772400" cy="504825"/>
          </a:xfrm>
        </p:spPr>
        <p:txBody>
          <a:bodyPr>
            <a:normAutofit fontScale="90000"/>
          </a:bodyPr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folHlink"/>
                </a:solidFill>
              </a:rPr>
              <a:t>Страницы истории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038600"/>
            <a:ext cx="7991475" cy="2101850"/>
          </a:xfrm>
        </p:spPr>
        <p:txBody>
          <a:bodyPr>
            <a:normAutofit lnSpcReduction="10000"/>
          </a:bodyPr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4000" b="1" dirty="0" smtClean="0">
                <a:solidFill>
                  <a:schemeClr val="folHlink"/>
                </a:solidFill>
              </a:rPr>
              <a:t>Детям, </a:t>
            </a:r>
          </a:p>
          <a:p>
            <a:pPr algn="ctr"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4000" b="1" dirty="0" smtClean="0">
                <a:solidFill>
                  <a:schemeClr val="folHlink"/>
                </a:solidFill>
              </a:rPr>
              <a:t>пережившим </a:t>
            </a:r>
          </a:p>
          <a:p>
            <a:pPr algn="ctr" fontAlgn="auto">
              <a:lnSpc>
                <a:spcPct val="9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4000" b="1" dirty="0" smtClean="0">
                <a:solidFill>
                  <a:schemeClr val="folHlink"/>
                </a:solidFill>
              </a:rPr>
              <a:t>страшное военное время, посвящается.</a:t>
            </a:r>
          </a:p>
        </p:txBody>
      </p:sp>
      <p:sp>
        <p:nvSpPr>
          <p:cNvPr id="11268" name="WordArt 4"/>
          <p:cNvSpPr>
            <a:spLocks noChangeArrowheads="1" noChangeShapeType="1" noTextEdit="1"/>
          </p:cNvSpPr>
          <p:nvPr/>
        </p:nvSpPr>
        <p:spPr bwMode="auto">
          <a:xfrm>
            <a:off x="152400" y="1371600"/>
            <a:ext cx="8839200" cy="2057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472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Детство, опаленное войной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8915400" cy="2743200"/>
          </a:xfrm>
        </p:spPr>
        <p:txBody>
          <a:bodyPr/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folHlink"/>
                </a:solidFill>
                <a:effectLst/>
              </a:rPr>
              <a:t>22 июня 1941 года. Кто не помнит этой даты?                Она вошла в жизнь нашего народа ненавистным воем вражеских бомб, разрушенными селами и городами, миллионами убитых на фронтах, угнанных в рабство, замученных в лагерях смерти.</a:t>
            </a:r>
          </a:p>
        </p:txBody>
      </p:sp>
      <p:pic>
        <p:nvPicPr>
          <p:cNvPr id="12291" name="Picture 7" descr="1000282702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3124200"/>
            <a:ext cx="2176463" cy="2971800"/>
          </a:xfrm>
        </p:spPr>
      </p:pic>
      <p:pic>
        <p:nvPicPr>
          <p:cNvPr id="12292" name="Picture 8" descr="3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3657600" y="2971800"/>
            <a:ext cx="4800600" cy="3457575"/>
          </a:xfrm>
        </p:spPr>
      </p:pic>
      <p:sp>
        <p:nvSpPr>
          <p:cNvPr id="5" name="Скругленный прямоугольник 4"/>
          <p:cNvSpPr/>
          <p:nvPr/>
        </p:nvSpPr>
        <p:spPr>
          <a:xfrm>
            <a:off x="8305800" y="5943600"/>
            <a:ext cx="5334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2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7813"/>
            <a:ext cx="9144000" cy="1139825"/>
          </a:xfrm>
        </p:spPr>
        <p:txBody>
          <a:bodyPr>
            <a:normAutofit fontScale="90000"/>
          </a:bodyPr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2700" b="1" dirty="0" smtClean="0">
                <a:solidFill>
                  <a:schemeClr val="folHlink"/>
                </a:solidFill>
              </a:rPr>
              <a:t>На войне невыносимо трудно всем - и старым, </a:t>
            </a:r>
            <a:br>
              <a:rPr lang="ru-RU" sz="2700" b="1" dirty="0" smtClean="0">
                <a:solidFill>
                  <a:schemeClr val="folHlink"/>
                </a:solidFill>
              </a:rPr>
            </a:br>
            <a:r>
              <a:rPr lang="ru-RU" sz="2700" b="1" dirty="0" smtClean="0">
                <a:solidFill>
                  <a:schemeClr val="folHlink"/>
                </a:solidFill>
              </a:rPr>
              <a:t>и малым, и солдатам, и их близким.</a:t>
            </a:r>
            <a:br>
              <a:rPr lang="ru-RU" sz="2700" b="1" dirty="0" smtClean="0">
                <a:solidFill>
                  <a:schemeClr val="folHlink"/>
                </a:solidFill>
              </a:rPr>
            </a:br>
            <a:r>
              <a:rPr lang="ru-RU" sz="2700" b="1" dirty="0" smtClean="0">
                <a:solidFill>
                  <a:schemeClr val="folHlink"/>
                </a:solidFill>
              </a:rPr>
              <a:t>Но особенно страдали дети. </a:t>
            </a:r>
            <a:br>
              <a:rPr lang="ru-RU" sz="2700" b="1" dirty="0" smtClean="0">
                <a:solidFill>
                  <a:schemeClr val="folHlink"/>
                </a:solidFill>
              </a:rPr>
            </a:br>
            <a:r>
              <a:rPr lang="ru-RU" sz="2700" b="1" dirty="0" smtClean="0">
                <a:solidFill>
                  <a:schemeClr val="folHlink"/>
                </a:solidFill>
              </a:rPr>
              <a:t>Страдали от холода и голода,</a:t>
            </a:r>
            <a:br>
              <a:rPr lang="ru-RU" sz="2700" b="1" dirty="0" smtClean="0">
                <a:solidFill>
                  <a:schemeClr val="folHlink"/>
                </a:solidFill>
              </a:rPr>
            </a:br>
            <a:r>
              <a:rPr lang="ru-RU" sz="2700" b="1" dirty="0" smtClean="0">
                <a:solidFill>
                  <a:schemeClr val="folHlink"/>
                </a:solidFill>
              </a:rPr>
              <a:t> от невозможности вернуться в детство, </a:t>
            </a:r>
            <a:br>
              <a:rPr lang="ru-RU" sz="2700" b="1" dirty="0" smtClean="0">
                <a:solidFill>
                  <a:schemeClr val="folHlink"/>
                </a:solidFill>
              </a:rPr>
            </a:br>
            <a:r>
              <a:rPr lang="ru-RU" sz="2700" b="1" dirty="0" smtClean="0">
                <a:solidFill>
                  <a:schemeClr val="folHlink"/>
                </a:solidFill>
              </a:rPr>
              <a:t>от кромешного ада бомбежек и </a:t>
            </a:r>
            <a:br>
              <a:rPr lang="ru-RU" sz="2700" b="1" dirty="0" smtClean="0">
                <a:solidFill>
                  <a:schemeClr val="folHlink"/>
                </a:solidFill>
              </a:rPr>
            </a:br>
            <a:r>
              <a:rPr lang="ru-RU" sz="2700" b="1" dirty="0" smtClean="0">
                <a:solidFill>
                  <a:schemeClr val="folHlink"/>
                </a:solidFill>
              </a:rPr>
              <a:t>страшной тишины сиротства.</a:t>
            </a:r>
            <a:r>
              <a:rPr lang="ru-RU" sz="2400" dirty="0" smtClean="0">
                <a:solidFill>
                  <a:schemeClr val="folHlink"/>
                </a:solidFill>
              </a:rPr>
              <a:t/>
            </a:r>
            <a:br>
              <a:rPr lang="ru-RU" sz="2400" dirty="0" smtClean="0">
                <a:solidFill>
                  <a:schemeClr val="folHlink"/>
                </a:solidFill>
              </a:rPr>
            </a:br>
            <a:endParaRPr lang="ru-RU" sz="2400" dirty="0" smtClean="0">
              <a:solidFill>
                <a:schemeClr val="folHlink"/>
              </a:solidFill>
            </a:endParaRPr>
          </a:p>
        </p:txBody>
      </p:sp>
      <p:pic>
        <p:nvPicPr>
          <p:cNvPr id="13315" name="Picture 3" descr="дети войны фото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429000" y="2971800"/>
            <a:ext cx="2667000" cy="3596084"/>
          </a:xfrm>
        </p:spPr>
      </p:pic>
      <p:sp>
        <p:nvSpPr>
          <p:cNvPr id="4" name="Скругленный прямоугольник 3"/>
          <p:cNvSpPr/>
          <p:nvPr/>
        </p:nvSpPr>
        <p:spPr>
          <a:xfrm>
            <a:off x="8305800" y="5943600"/>
            <a:ext cx="5334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3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7725"/>
          </a:xfrm>
        </p:spPr>
        <p:txBody>
          <a:bodyPr>
            <a:noAutofit/>
          </a:bodyPr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folHlink"/>
                </a:solidFill>
              </a:rPr>
              <a:t/>
            </a:r>
            <a:br>
              <a:rPr lang="ru-RU" sz="2800" b="1" dirty="0" smtClean="0">
                <a:solidFill>
                  <a:schemeClr val="folHlink"/>
                </a:solidFill>
              </a:rPr>
            </a:br>
            <a:r>
              <a:rPr lang="ru-RU" sz="2800" b="1" dirty="0" smtClean="0">
                <a:solidFill>
                  <a:schemeClr val="folHlink"/>
                </a:solidFill>
              </a:rPr>
              <a:t>День и ночь продолжались бомбежки крупных городов. Жители спускались в огромные бомбоубежища, </a:t>
            </a:r>
            <a:br>
              <a:rPr lang="ru-RU" sz="2800" b="1" dirty="0" smtClean="0">
                <a:solidFill>
                  <a:schemeClr val="folHlink"/>
                </a:solidFill>
              </a:rPr>
            </a:br>
            <a:r>
              <a:rPr lang="ru-RU" sz="2800" b="1" dirty="0" smtClean="0">
                <a:solidFill>
                  <a:schemeClr val="folHlink"/>
                </a:solidFill>
              </a:rPr>
              <a:t>где спали, ели, читали книги.</a:t>
            </a:r>
          </a:p>
        </p:txBody>
      </p:sp>
      <p:pic>
        <p:nvPicPr>
          <p:cNvPr id="14339" name="Picture 3" descr="дети в бомбоубежище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14600" y="1981200"/>
            <a:ext cx="4064000" cy="4679950"/>
          </a:xfrm>
        </p:spPr>
      </p:pic>
      <p:sp>
        <p:nvSpPr>
          <p:cNvPr id="4" name="Скругленный прямоугольник 3"/>
          <p:cNvSpPr/>
          <p:nvPr/>
        </p:nvSpPr>
        <p:spPr>
          <a:xfrm>
            <a:off x="8305800" y="5943600"/>
            <a:ext cx="5334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4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folHlink"/>
                </a:solidFill>
              </a:rPr>
              <a:t>Во время налета </a:t>
            </a:r>
            <a:br>
              <a:rPr lang="ru-RU" sz="3200" b="1" dirty="0" smtClean="0">
                <a:solidFill>
                  <a:schemeClr val="folHlink"/>
                </a:solidFill>
              </a:rPr>
            </a:br>
            <a:r>
              <a:rPr lang="ru-RU" sz="3200" b="1" dirty="0" smtClean="0">
                <a:solidFill>
                  <a:schemeClr val="folHlink"/>
                </a:solidFill>
              </a:rPr>
              <a:t>фашистской авиации</a:t>
            </a:r>
          </a:p>
        </p:txBody>
      </p:sp>
      <p:pic>
        <p:nvPicPr>
          <p:cNvPr id="15363" name="Picture 3" descr="фото- дети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38200" y="1600200"/>
            <a:ext cx="7637463" cy="4822825"/>
          </a:xfrm>
        </p:spPr>
      </p:pic>
      <p:sp>
        <p:nvSpPr>
          <p:cNvPr id="4" name="Скругленный прямоугольник 3"/>
          <p:cNvSpPr/>
          <p:nvPr/>
        </p:nvSpPr>
        <p:spPr>
          <a:xfrm>
            <a:off x="8305800" y="5943600"/>
            <a:ext cx="5334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5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350" y="284163"/>
            <a:ext cx="9144000" cy="1139825"/>
          </a:xfrm>
        </p:spPr>
        <p:txBody>
          <a:bodyPr>
            <a:noAutofit/>
          </a:bodyPr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folHlink"/>
                </a:solidFill>
              </a:rPr>
              <a:t>С начала войны школьники городов пришли </a:t>
            </a:r>
            <a:br>
              <a:rPr lang="ru-RU" sz="2400" b="1" dirty="0" smtClean="0">
                <a:solidFill>
                  <a:schemeClr val="folHlink"/>
                </a:solidFill>
              </a:rPr>
            </a:br>
            <a:r>
              <a:rPr lang="ru-RU" sz="2400" b="1" dirty="0" smtClean="0">
                <a:solidFill>
                  <a:schemeClr val="folHlink"/>
                </a:solidFill>
              </a:rPr>
              <a:t>на промышленные предприятия,</a:t>
            </a:r>
            <a:br>
              <a:rPr lang="ru-RU" sz="2400" b="1" dirty="0" smtClean="0">
                <a:solidFill>
                  <a:schemeClr val="folHlink"/>
                </a:solidFill>
              </a:rPr>
            </a:br>
            <a:r>
              <a:rPr lang="ru-RU" sz="2400" b="1" dirty="0" smtClean="0">
                <a:solidFill>
                  <a:schemeClr val="folHlink"/>
                </a:solidFill>
              </a:rPr>
              <a:t> чтобы заменить ушедших </a:t>
            </a:r>
            <a:br>
              <a:rPr lang="ru-RU" sz="2400" b="1" dirty="0" smtClean="0">
                <a:solidFill>
                  <a:schemeClr val="folHlink"/>
                </a:solidFill>
              </a:rPr>
            </a:br>
            <a:r>
              <a:rPr lang="ru-RU" sz="2400" b="1" dirty="0" smtClean="0">
                <a:solidFill>
                  <a:schemeClr val="folHlink"/>
                </a:solidFill>
              </a:rPr>
              <a:t>на фронт отцов и старших братьев.</a:t>
            </a:r>
          </a:p>
        </p:txBody>
      </p:sp>
      <p:pic>
        <p:nvPicPr>
          <p:cNvPr id="16387" name="Picture 3" descr="дети на заводе фото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00200" y="2209800"/>
            <a:ext cx="5689600" cy="4030663"/>
          </a:xfrm>
        </p:spPr>
      </p:pic>
      <p:sp>
        <p:nvSpPr>
          <p:cNvPr id="4" name="Скругленный прямоугольник 3"/>
          <p:cNvSpPr/>
          <p:nvPr/>
        </p:nvSpPr>
        <p:spPr>
          <a:xfrm>
            <a:off x="8305800" y="5943600"/>
            <a:ext cx="5334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6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066800"/>
          </a:xfrm>
        </p:spPr>
        <p:txBody>
          <a:bodyPr>
            <a:normAutofit fontScale="90000"/>
          </a:bodyPr>
          <a:lstStyle/>
          <a:p>
            <a:pPr indent="0" algn="ctr"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folHlink"/>
                </a:solidFill>
              </a:rPr>
              <a:t>Страшной трагедией для страны стала </a:t>
            </a:r>
            <a:br>
              <a:rPr lang="ru-RU" sz="2800" b="1" dirty="0" smtClean="0">
                <a:solidFill>
                  <a:schemeClr val="folHlink"/>
                </a:solidFill>
              </a:rPr>
            </a:br>
            <a:r>
              <a:rPr lang="ru-RU" sz="2800" b="1" dirty="0" smtClean="0">
                <a:solidFill>
                  <a:schemeClr val="folHlink"/>
                </a:solidFill>
              </a:rPr>
              <a:t>блокада Ленинграда. 900 дней и ночей жители </a:t>
            </a:r>
            <a:br>
              <a:rPr lang="ru-RU" sz="2800" b="1" dirty="0" smtClean="0">
                <a:solidFill>
                  <a:schemeClr val="folHlink"/>
                </a:solidFill>
              </a:rPr>
            </a:br>
            <a:r>
              <a:rPr lang="ru-RU" sz="2800" b="1" dirty="0" smtClean="0">
                <a:solidFill>
                  <a:schemeClr val="folHlink"/>
                </a:solidFill>
              </a:rPr>
              <a:t>были в кольце немецко-фашистских войск.</a:t>
            </a:r>
          </a:p>
        </p:txBody>
      </p:sp>
      <p:pic>
        <p:nvPicPr>
          <p:cNvPr id="17411" name="Picture 4" descr="фото ленинград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419600" y="2286000"/>
            <a:ext cx="3275013" cy="4189413"/>
          </a:xfrm>
          <a:ln>
            <a:solidFill>
              <a:srgbClr val="C00000"/>
            </a:solidFill>
          </a:ln>
        </p:spPr>
      </p:pic>
      <p:pic>
        <p:nvPicPr>
          <p:cNvPr id="17412" name="Picture 7" descr="фото ленинград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" y="1752600"/>
            <a:ext cx="3433763" cy="4572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17413" name="Picture 3" descr="фото ленинград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371600"/>
            <a:ext cx="1747838" cy="2286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8305800" y="5943600"/>
            <a:ext cx="5334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7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7494"/>
            <a:ext cx="8229600" cy="1104106"/>
          </a:xfrm>
        </p:spPr>
        <p:txBody>
          <a:bodyPr/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folHlink"/>
                </a:solidFill>
              </a:rPr>
              <a:t>Таня Савичева</a:t>
            </a:r>
          </a:p>
        </p:txBody>
      </p:sp>
      <p:pic>
        <p:nvPicPr>
          <p:cNvPr id="18435" name="Picture 3" descr="таня савичева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" y="1355725"/>
            <a:ext cx="8001000" cy="4979988"/>
          </a:xfrm>
        </p:spPr>
      </p:pic>
      <p:sp>
        <p:nvSpPr>
          <p:cNvPr id="4" name="Скругленный прямоугольник 3"/>
          <p:cNvSpPr/>
          <p:nvPr/>
        </p:nvSpPr>
        <p:spPr>
          <a:xfrm>
            <a:off x="8305800" y="5943600"/>
            <a:ext cx="5334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8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folHlink"/>
                </a:solidFill>
              </a:rPr>
              <a:t>Ничего не может быть страшнее смерти детей, даже на войне.</a:t>
            </a:r>
          </a:p>
        </p:txBody>
      </p:sp>
      <p:pic>
        <p:nvPicPr>
          <p:cNvPr id="19459" name="Picture 3" descr="смерть детей на войне фото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1905000"/>
            <a:ext cx="7594600" cy="4438650"/>
          </a:xfrm>
        </p:spPr>
      </p:pic>
      <p:sp>
        <p:nvSpPr>
          <p:cNvPr id="4" name="Скругленный прямоугольник 3"/>
          <p:cNvSpPr/>
          <p:nvPr/>
        </p:nvSpPr>
        <p:spPr>
          <a:xfrm>
            <a:off x="8305800" y="5943600"/>
            <a:ext cx="5334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9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1"/>
            <a:ext cx="9144000" cy="2209800"/>
          </a:xfrm>
        </p:spPr>
        <p:txBody>
          <a:bodyPr>
            <a:normAutofit fontScale="90000"/>
          </a:bodyPr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3100" b="1" dirty="0" smtClean="0">
                <a:solidFill>
                  <a:schemeClr val="folHlink"/>
                </a:solidFill>
              </a:rPr>
              <a:t>Миллионы детей прошли через </a:t>
            </a:r>
            <a:br>
              <a:rPr lang="ru-RU" sz="3100" b="1" dirty="0" smtClean="0">
                <a:solidFill>
                  <a:schemeClr val="folHlink"/>
                </a:solidFill>
              </a:rPr>
            </a:br>
            <a:r>
              <a:rPr lang="ru-RU" sz="3100" b="1" dirty="0" smtClean="0">
                <a:solidFill>
                  <a:schemeClr val="folHlink"/>
                </a:solidFill>
              </a:rPr>
              <a:t>немецкие концлагеря. </a:t>
            </a:r>
            <a:r>
              <a:rPr lang="en-US" sz="3100" b="1" dirty="0" smtClean="0">
                <a:solidFill>
                  <a:schemeClr val="folHlink"/>
                </a:solidFill>
              </a:rPr>
              <a:t/>
            </a:r>
            <a:br>
              <a:rPr lang="en-US" sz="3100" b="1" dirty="0" smtClean="0">
                <a:solidFill>
                  <a:schemeClr val="folHlink"/>
                </a:solidFill>
              </a:rPr>
            </a:br>
            <a:r>
              <a:rPr lang="ru-RU" sz="3100" b="1" dirty="0" smtClean="0">
                <a:solidFill>
                  <a:schemeClr val="folHlink"/>
                </a:solidFill>
              </a:rPr>
              <a:t>Их заставляли работать, на них проводили медицинские эксперименты,</a:t>
            </a:r>
            <a:r>
              <a:rPr lang="en-US" sz="3100" b="1" dirty="0" smtClean="0">
                <a:solidFill>
                  <a:schemeClr val="folHlink"/>
                </a:solidFill>
              </a:rPr>
              <a:t> </a:t>
            </a:r>
            <a:r>
              <a:rPr lang="ru-RU" sz="3100" b="1" dirty="0" smtClean="0">
                <a:solidFill>
                  <a:schemeClr val="folHlink"/>
                </a:solidFill>
              </a:rPr>
              <a:t/>
            </a:r>
            <a:br>
              <a:rPr lang="ru-RU" sz="3100" b="1" dirty="0" smtClean="0">
                <a:solidFill>
                  <a:schemeClr val="folHlink"/>
                </a:solidFill>
              </a:rPr>
            </a:br>
            <a:r>
              <a:rPr lang="ru-RU" sz="3100" b="1" dirty="0" smtClean="0">
                <a:solidFill>
                  <a:schemeClr val="folHlink"/>
                </a:solidFill>
              </a:rPr>
              <a:t>их просто убивали.</a:t>
            </a:r>
          </a:p>
        </p:txBody>
      </p:sp>
      <p:pic>
        <p:nvPicPr>
          <p:cNvPr id="20483" name="Picture 3" descr="дети в концлагере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3352800"/>
            <a:ext cx="4176713" cy="2362200"/>
          </a:xfrm>
        </p:spPr>
      </p:pic>
      <p:pic>
        <p:nvPicPr>
          <p:cNvPr id="20484" name="Picture 4" descr="концлагерь фото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2890838"/>
            <a:ext cx="3429000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8305800" y="5943600"/>
            <a:ext cx="6858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10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folHlink"/>
                </a:solidFill>
              </a:rPr>
              <a:t>После себя фашисты оставляли </a:t>
            </a:r>
            <a:br>
              <a:rPr lang="ru-RU" sz="2800" b="1" dirty="0" smtClean="0">
                <a:solidFill>
                  <a:schemeClr val="folHlink"/>
                </a:solidFill>
              </a:rPr>
            </a:br>
            <a:r>
              <a:rPr lang="ru-RU" sz="2800" b="1" dirty="0" smtClean="0">
                <a:solidFill>
                  <a:schemeClr val="folHlink"/>
                </a:solidFill>
              </a:rPr>
              <a:t>выжженные до </a:t>
            </a:r>
            <a:r>
              <a:rPr lang="ru-RU" sz="2800" b="1" dirty="0" err="1" smtClean="0">
                <a:solidFill>
                  <a:schemeClr val="folHlink"/>
                </a:solidFill>
              </a:rPr>
              <a:t>тла</a:t>
            </a:r>
            <a:r>
              <a:rPr lang="ru-RU" sz="2800" b="1" dirty="0" smtClean="0">
                <a:solidFill>
                  <a:schemeClr val="folHlink"/>
                </a:solidFill>
              </a:rPr>
              <a:t> деревни.</a:t>
            </a:r>
          </a:p>
        </p:txBody>
      </p:sp>
      <p:pic>
        <p:nvPicPr>
          <p:cNvPr id="21507" name="Picture 4" descr="здесь побывали фашисты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506788"/>
            <a:ext cx="45720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6" descr="у сожженой хаты фото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191000" y="1801813"/>
            <a:ext cx="4419600" cy="2960687"/>
          </a:xfrm>
        </p:spPr>
      </p:pic>
      <p:sp>
        <p:nvSpPr>
          <p:cNvPr id="5" name="Скругленный прямоугольник 4"/>
          <p:cNvSpPr/>
          <p:nvPr/>
        </p:nvSpPr>
        <p:spPr>
          <a:xfrm>
            <a:off x="8305800" y="5943600"/>
            <a:ext cx="6858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11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172200"/>
          </a:xfrm>
        </p:spPr>
        <p:txBody>
          <a:bodyPr/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folHlink"/>
                </a:solidFill>
              </a:rPr>
              <a:t>Когда война началась, в боевой строй встали не только взрослые мужчины и женщины, но и дети.</a:t>
            </a:r>
            <a:r>
              <a:rPr lang="ru-RU" sz="2800" b="1" dirty="0" smtClean="0">
                <a:solidFill>
                  <a:schemeClr val="folHlink"/>
                </a:solidFill>
                <a:latin typeface="Arial" charset="0"/>
              </a:rPr>
              <a:t> </a:t>
            </a:r>
            <a:r>
              <a:rPr lang="ru-RU" sz="2800" dirty="0" smtClean="0">
                <a:solidFill>
                  <a:schemeClr val="folHlink"/>
                </a:solidFill>
                <a:latin typeface="Arial" charset="0"/>
              </a:rPr>
              <a:t/>
            </a:r>
            <a:br>
              <a:rPr lang="ru-RU" sz="2800" dirty="0" smtClean="0">
                <a:solidFill>
                  <a:schemeClr val="folHlink"/>
                </a:solidFill>
                <a:latin typeface="Arial" charset="0"/>
              </a:rPr>
            </a:br>
            <a:r>
              <a:rPr lang="ru-RU" sz="2800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 charset="0"/>
              </a:rPr>
              <a:t/>
            </a:r>
            <a:br>
              <a:rPr lang="ru-RU" sz="2800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 charset="0"/>
              </a:rPr>
            </a:br>
            <a:r>
              <a:rPr lang="ru-RU" sz="2800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 charset="0"/>
              </a:rPr>
              <a:t/>
            </a:r>
            <a:br>
              <a:rPr lang="ru-RU" sz="2800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 charset="0"/>
              </a:rPr>
            </a:br>
            <a:r>
              <a:rPr lang="ru-RU" sz="2800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 charset="0"/>
              </a:rPr>
              <a:t/>
            </a:r>
            <a:br>
              <a:rPr lang="ru-RU" sz="2800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 charset="0"/>
              </a:rPr>
            </a:br>
            <a:r>
              <a:rPr lang="ru-RU" sz="2800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 charset="0"/>
              </a:rPr>
              <a:t/>
            </a:r>
            <a:br>
              <a:rPr lang="ru-RU" sz="2800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 charset="0"/>
              </a:rPr>
            </a:br>
            <a:r>
              <a:rPr lang="ru-RU" sz="2800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 charset="0"/>
              </a:rPr>
              <a:t/>
            </a:r>
            <a:br>
              <a:rPr lang="ru-RU" sz="2800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 charset="0"/>
              </a:rPr>
            </a:br>
            <a:r>
              <a:rPr lang="ru-RU" sz="2800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 charset="0"/>
              </a:rPr>
              <a:t/>
            </a:r>
            <a:br>
              <a:rPr lang="ru-RU" sz="2800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 charset="0"/>
              </a:rPr>
            </a:br>
            <a:r>
              <a:rPr lang="ru-RU" sz="2800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 charset="0"/>
              </a:rPr>
              <a:t/>
            </a:r>
            <a:br>
              <a:rPr lang="ru-RU" sz="2800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 charset="0"/>
              </a:rPr>
            </a:br>
            <a:r>
              <a:rPr lang="ru-RU" sz="2800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 charset="0"/>
              </a:rPr>
              <a:t/>
            </a:r>
            <a:br>
              <a:rPr lang="ru-RU" sz="2800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 charset="0"/>
              </a:rPr>
            </a:br>
            <a:r>
              <a:rPr lang="ru-RU" sz="2800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 charset="0"/>
              </a:rPr>
              <a:t/>
            </a:r>
            <a:br>
              <a:rPr lang="ru-RU" sz="2800" dirty="0" smtClean="0">
                <a:solidFill>
                  <a:schemeClr val="accent1">
                    <a:tint val="83000"/>
                    <a:satMod val="150000"/>
                  </a:schemeClr>
                </a:solidFill>
                <a:latin typeface="Arial" charset="0"/>
              </a:rPr>
            </a:br>
            <a:endParaRPr lang="ru-RU" sz="2800" dirty="0" smtClean="0">
              <a:solidFill>
                <a:schemeClr val="folHlink"/>
              </a:solidFill>
            </a:endParaRPr>
          </a:p>
        </p:txBody>
      </p:sp>
      <p:pic>
        <p:nvPicPr>
          <p:cNvPr id="3" name="Picture 6" descr="Вася Коробко"/>
          <p:cNvPicPr>
            <a:picLocks noChangeAspect="1" noChangeArrowheads="1"/>
          </p:cNvPicPr>
          <p:nvPr/>
        </p:nvPicPr>
        <p:blipFill>
          <a:blip r:embed="rId2">
            <a:lum bright="-6000"/>
          </a:blip>
          <a:srcRect/>
          <a:stretch>
            <a:fillRect/>
          </a:stretch>
        </p:blipFill>
        <p:spPr bwMode="auto">
          <a:xfrm>
            <a:off x="381000" y="2209800"/>
            <a:ext cx="4191000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5" descr="227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209800"/>
            <a:ext cx="4572000" cy="3659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8305800" y="5943600"/>
            <a:ext cx="6858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12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228600" y="1219200"/>
            <a:ext cx="85344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400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Вот о вас и напишут книжки:</a:t>
            </a:r>
          </a:p>
          <a:p>
            <a:pPr>
              <a:defRPr/>
            </a:pPr>
            <a:r>
              <a:rPr lang="ru-RU" sz="400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«Жизнь свою за други своя», </a:t>
            </a:r>
          </a:p>
          <a:p>
            <a:pPr>
              <a:defRPr/>
            </a:pPr>
            <a:r>
              <a:rPr lang="ru-RU" sz="400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Незатейливые парнишки – </a:t>
            </a:r>
          </a:p>
          <a:p>
            <a:pPr>
              <a:defRPr/>
            </a:pPr>
            <a:r>
              <a:rPr lang="ru-RU" sz="400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Ваньки, Васьки, Алёшки, Гришки,–</a:t>
            </a:r>
          </a:p>
          <a:p>
            <a:pPr>
              <a:defRPr/>
            </a:pPr>
            <a:r>
              <a:rPr lang="ru-RU" sz="400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Внуки, братики, сыновья!</a:t>
            </a:r>
          </a:p>
          <a:p>
            <a:pPr>
              <a:defRPr/>
            </a:pPr>
            <a:r>
              <a:rPr lang="ru-RU" sz="400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</a:t>
            </a:r>
            <a:r>
              <a:rPr lang="ru-RU" sz="3600" i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Анна Ахматова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305800" y="5943600"/>
            <a:ext cx="6858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13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65088" y="227013"/>
            <a:ext cx="90789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>
                <a:latin typeface="Arial" charset="0"/>
              </a:rPr>
              <a:t> </a:t>
            </a: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228600" y="304800"/>
            <a:ext cx="8686800" cy="6324600"/>
            <a:chOff x="192" y="144"/>
            <a:chExt cx="5360" cy="3984"/>
          </a:xfrm>
        </p:grpSpPr>
        <p:pic>
          <p:nvPicPr>
            <p:cNvPr id="24580" name="Picture 8" descr="tn_0010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52" y="192"/>
              <a:ext cx="624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1" name="Picture 9" descr="tn_0020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48" y="3360"/>
              <a:ext cx="608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2" name="Picture 10" descr="tn_00300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320" y="1488"/>
              <a:ext cx="616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3" name="Picture 11" descr="tn_0040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88" y="336"/>
              <a:ext cx="616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4" name="Picture 12" descr="tn_0050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256" y="144"/>
              <a:ext cx="600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5" name="Picture 13" descr="tn_00600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360" y="240"/>
              <a:ext cx="600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6" name="Picture 14" descr="tn_00700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92" y="3216"/>
              <a:ext cx="608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7" name="Picture 15" descr="tn_00800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944" y="2592"/>
              <a:ext cx="608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8" name="Picture 16" descr="tn_00900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3744" y="3120"/>
              <a:ext cx="616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9" name="Picture 17" descr="tn_01000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296" y="576"/>
              <a:ext cx="600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90" name="Picture 18" descr="tn_01100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336" y="1776"/>
              <a:ext cx="624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91" name="Picture 19" descr="tn_volod"/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3456" y="1296"/>
              <a:ext cx="616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92" name="Picture 20" descr="tn_01200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2352" y="2448"/>
              <a:ext cx="600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93" name="Picture 21" descr="tn_gala0"/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1440" y="1584"/>
              <a:ext cx="568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94" name="Picture 22" descr="tn_lars0"/>
            <p:cNvPicPr>
              <a:picLocks noChangeAspect="1" noChangeArrowheads="1"/>
            </p:cNvPicPr>
            <p:nvPr/>
          </p:nvPicPr>
          <p:blipFill>
            <a:blip r:embed="rId17"/>
            <a:srcRect/>
            <a:stretch>
              <a:fillRect/>
            </a:stretch>
          </p:blipFill>
          <p:spPr bwMode="auto">
            <a:xfrm>
              <a:off x="3312" y="2208"/>
              <a:ext cx="616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95" name="Picture 23" descr="tn_lida0"/>
            <p:cNvPicPr>
              <a:picLocks noChangeAspect="1" noChangeArrowheads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2592" y="1536"/>
              <a:ext cx="616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96" name="Picture 24" descr="tn_nina0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1296" y="2592"/>
              <a:ext cx="592" cy="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" name="Скругленный прямоугольник 20"/>
          <p:cNvSpPr/>
          <p:nvPr/>
        </p:nvSpPr>
        <p:spPr>
          <a:xfrm>
            <a:off x="8305800" y="5943600"/>
            <a:ext cx="6858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14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2971800" y="1143000"/>
            <a:ext cx="3438525" cy="10668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Пионеры</a:t>
            </a:r>
          </a:p>
        </p:txBody>
      </p:sp>
      <p:sp>
        <p:nvSpPr>
          <p:cNvPr id="4102" name="WordArt 6"/>
          <p:cNvSpPr>
            <a:spLocks noChangeArrowheads="1" noChangeShapeType="1" noTextEdit="1"/>
          </p:cNvSpPr>
          <p:nvPr/>
        </p:nvSpPr>
        <p:spPr bwMode="auto">
          <a:xfrm>
            <a:off x="3124200" y="5105400"/>
            <a:ext cx="2819400" cy="609600"/>
          </a:xfrm>
          <a:prstGeom prst="rect">
            <a:avLst/>
          </a:prstGeom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Герои</a:t>
            </a:r>
          </a:p>
        </p:txBody>
      </p:sp>
      <p:pic>
        <p:nvPicPr>
          <p:cNvPr id="4103" name="Picture 7" descr="pion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1828800"/>
            <a:ext cx="2971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8305800" y="5943600"/>
            <a:ext cx="6858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15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  <p:bldP spid="410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4" descr="D:\Мои документы2\Пионеры-герои\1f4ef5adafd6cdc3d3f3610f4aae575c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4572000"/>
            <a:ext cx="731837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TextBox 2"/>
          <p:cNvSpPr txBox="1">
            <a:spLocks noChangeArrowheads="1"/>
          </p:cNvSpPr>
          <p:nvPr/>
        </p:nvSpPr>
        <p:spPr bwMode="auto">
          <a:xfrm>
            <a:off x="1371600" y="642938"/>
            <a:ext cx="634365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b="1" i="1" dirty="0" smtClean="0">
                <a:solidFill>
                  <a:srgbClr val="FF0000"/>
                </a:solidFill>
                <a:latin typeface="Arial" charset="0"/>
              </a:rPr>
              <a:t>        </a:t>
            </a:r>
            <a:r>
              <a:rPr lang="ru-RU" sz="3200" b="1" i="1" dirty="0" smtClean="0">
                <a:solidFill>
                  <a:srgbClr val="FF0000"/>
                </a:solidFill>
                <a:latin typeface="Arial" charset="0"/>
              </a:rPr>
              <a:t>Вспомним </a:t>
            </a:r>
            <a:r>
              <a:rPr lang="ru-RU" sz="3200" b="1" i="1" dirty="0">
                <a:solidFill>
                  <a:srgbClr val="FF0000"/>
                </a:solidFill>
                <a:latin typeface="Arial" charset="0"/>
              </a:rPr>
              <a:t>всех поимённо</a:t>
            </a:r>
          </a:p>
          <a:p>
            <a:pPr algn="ctr">
              <a:defRPr/>
            </a:pPr>
            <a:r>
              <a:rPr lang="en-US" sz="3200" b="1" i="1" dirty="0" smtClean="0">
                <a:solidFill>
                  <a:srgbClr val="FF0000"/>
                </a:solidFill>
                <a:latin typeface="Arial" charset="0"/>
              </a:rPr>
              <a:t>     </a:t>
            </a:r>
            <a:r>
              <a:rPr lang="ru-RU" sz="3200" b="1" i="1" dirty="0" smtClean="0">
                <a:solidFill>
                  <a:srgbClr val="FF0000"/>
                </a:solidFill>
                <a:latin typeface="Arial" charset="0"/>
              </a:rPr>
              <a:t>Горем </a:t>
            </a:r>
            <a:r>
              <a:rPr lang="ru-RU" sz="3200" b="1" i="1" dirty="0">
                <a:solidFill>
                  <a:srgbClr val="FF0000"/>
                </a:solidFill>
                <a:latin typeface="+mn-lt"/>
              </a:rPr>
              <a:t>вспомним</a:t>
            </a:r>
            <a:r>
              <a:rPr lang="ru-RU" sz="3200" b="1" i="1" dirty="0">
                <a:solidFill>
                  <a:srgbClr val="FF0000"/>
                </a:solidFill>
                <a:latin typeface="Arial" charset="0"/>
              </a:rPr>
              <a:t> своим.</a:t>
            </a:r>
          </a:p>
          <a:p>
            <a:pPr>
              <a:defRPr/>
            </a:pPr>
            <a:r>
              <a:rPr lang="en-US" sz="3200" b="1" i="1" dirty="0" smtClean="0">
                <a:solidFill>
                  <a:srgbClr val="FF0000"/>
                </a:solidFill>
                <a:latin typeface="Arial" charset="0"/>
              </a:rPr>
              <a:t>        </a:t>
            </a:r>
            <a:r>
              <a:rPr lang="ru-RU" sz="3200" b="1" i="1" dirty="0" smtClean="0">
                <a:solidFill>
                  <a:srgbClr val="FF0000"/>
                </a:solidFill>
                <a:latin typeface="Arial" charset="0"/>
              </a:rPr>
              <a:t>Это </a:t>
            </a:r>
            <a:r>
              <a:rPr lang="ru-RU" sz="3200" b="1" i="1" dirty="0">
                <a:solidFill>
                  <a:srgbClr val="FF0000"/>
                </a:solidFill>
                <a:latin typeface="Arial" charset="0"/>
              </a:rPr>
              <a:t>нужно не мёртвым,</a:t>
            </a:r>
          </a:p>
          <a:p>
            <a:pPr>
              <a:defRPr/>
            </a:pPr>
            <a:r>
              <a:rPr lang="en-US" sz="3200" b="1" i="1" dirty="0" smtClean="0">
                <a:solidFill>
                  <a:srgbClr val="FF0000"/>
                </a:solidFill>
                <a:latin typeface="Arial" charset="0"/>
              </a:rPr>
              <a:t>        </a:t>
            </a:r>
            <a:r>
              <a:rPr lang="ru-RU" sz="3200" b="1" i="1" dirty="0" smtClean="0">
                <a:solidFill>
                  <a:srgbClr val="FF0000"/>
                </a:solidFill>
                <a:latin typeface="Arial" charset="0"/>
              </a:rPr>
              <a:t>Это </a:t>
            </a:r>
            <a:r>
              <a:rPr lang="ru-RU" sz="3200" b="1" i="1" dirty="0">
                <a:solidFill>
                  <a:srgbClr val="FF0000"/>
                </a:solidFill>
                <a:latin typeface="Arial" charset="0"/>
              </a:rPr>
              <a:t>надо – </a:t>
            </a:r>
            <a:r>
              <a:rPr lang="ru-RU" sz="3200" b="1" i="1" dirty="0" smtClean="0">
                <a:solidFill>
                  <a:srgbClr val="FF0000"/>
                </a:solidFill>
                <a:latin typeface="Arial" charset="0"/>
              </a:rPr>
              <a:t>живым</a:t>
            </a:r>
            <a:r>
              <a:rPr lang="en-US" sz="3200" b="1" i="1" dirty="0" smtClean="0">
                <a:solidFill>
                  <a:srgbClr val="FF0000"/>
                </a:solidFill>
                <a:latin typeface="Arial" charset="0"/>
              </a:rPr>
              <a:t>!</a:t>
            </a:r>
            <a:endParaRPr lang="ru-RU" sz="3200" b="1" i="1" dirty="0">
              <a:solidFill>
                <a:srgbClr val="FF0000"/>
              </a:solidFill>
              <a:latin typeface="Arial" charset="0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286000" y="2857500"/>
          <a:ext cx="5072063" cy="384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Документ" r:id="rId5" imgW="9215288" imgH="6133424" progId="Word.Document.8">
                  <p:embed/>
                </p:oleObj>
              </mc:Choice>
              <mc:Fallback>
                <p:oleObj name="Документ" r:id="rId5" imgW="9215288" imgH="6133424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857500"/>
                        <a:ext cx="5072063" cy="384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8305800" y="5943600"/>
            <a:ext cx="6858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16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3505200" y="0"/>
            <a:ext cx="5105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dirty="0">
                <a:solidFill>
                  <a:srgbClr val="FF6600"/>
                </a:solidFill>
                <a:latin typeface="+mn-lt"/>
              </a:rPr>
              <a:t>Валя Котик</a:t>
            </a:r>
          </a:p>
        </p:txBody>
      </p:sp>
      <p:pic>
        <p:nvPicPr>
          <p:cNvPr id="7173" name="Picture 5" descr="Коти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988" y="228600"/>
            <a:ext cx="2924175" cy="373380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0484" name="Rectangle 6"/>
          <p:cNvSpPr>
            <a:spLocks noChangeArrowheads="1"/>
          </p:cNvSpPr>
          <p:nvPr/>
        </p:nvSpPr>
        <p:spPr bwMode="auto">
          <a:xfrm>
            <a:off x="3276600" y="533400"/>
            <a:ext cx="5867400" cy="341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entury Gothic" pitchFamily="34" charset="0"/>
              </a:rPr>
              <a:t>Когда в село Шепетовка ворвались фашисты, Вале  доверили быть связным и разведчиком в  подпольной организации. Он узнавал расположение вражеских постов, порядок смены караула.</a:t>
            </a:r>
          </a:p>
          <a:p>
            <a:r>
              <a:rPr lang="ru-RU">
                <a:latin typeface="Century Gothic" pitchFamily="34" charset="0"/>
              </a:rPr>
              <a:t>Фашисты наметили карательную операцию против партизан, а Валя, </a:t>
            </a:r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  <a:latin typeface="Century Gothic" pitchFamily="34" charset="0"/>
              </a:rPr>
              <a:t>выследив гитлеровского офицера, возглавлявшего карателей, убил его...</a:t>
            </a:r>
            <a:r>
              <a:rPr lang="ru-RU">
                <a:latin typeface="Century Gothic" pitchFamily="34" charset="0"/>
              </a:rPr>
              <a:t> </a:t>
            </a:r>
            <a:endParaRPr lang="en-US">
              <a:latin typeface="Century Gothic" pitchFamily="34" charset="0"/>
            </a:endParaRPr>
          </a:p>
          <a:p>
            <a:r>
              <a:rPr lang="ru-RU">
                <a:latin typeface="Century Gothic" pitchFamily="34" charset="0"/>
              </a:rPr>
              <a:t>Когда в городе начались аресты, Валя вместе с мамой и братом  ушел к партизанам</a:t>
            </a:r>
            <a:r>
              <a:rPr lang="ru-RU" sz="2000">
                <a:latin typeface="Century Gothic" pitchFamily="34" charset="0"/>
              </a:rPr>
              <a:t>. </a:t>
            </a:r>
            <a:r>
              <a:rPr lang="ru-RU">
                <a:latin typeface="Century Gothic" pitchFamily="34" charset="0"/>
              </a:rPr>
              <a:t>Пионер, которому только-только исполнилось 14 лет, сражался плечом к плечу со взрослыми, освобождая родную землю. </a:t>
            </a:r>
            <a:endParaRPr lang="ru-RU">
              <a:effectLst>
                <a:outerShdw blurRad="38100" dist="38100" dir="2700000" algn="tl">
                  <a:srgbClr val="000000"/>
                </a:outerShdw>
              </a:effectLst>
              <a:latin typeface="Century Gothic" pitchFamily="34" charset="0"/>
            </a:endParaRPr>
          </a:p>
        </p:txBody>
      </p:sp>
      <p:sp>
        <p:nvSpPr>
          <p:cNvPr id="20485" name="Rectangle 7"/>
          <p:cNvSpPr>
            <a:spLocks noChangeArrowheads="1"/>
          </p:cNvSpPr>
          <p:nvPr/>
        </p:nvSpPr>
        <p:spPr bwMode="auto">
          <a:xfrm>
            <a:off x="0" y="3886200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dirty="0">
              <a:latin typeface="Century Gothic" pitchFamily="34" charset="0"/>
            </a:endParaRPr>
          </a:p>
          <a:p>
            <a:r>
              <a:rPr lang="ru-RU" dirty="0">
                <a:latin typeface="Century Gothic" pitchFamily="34" charset="0"/>
              </a:rPr>
              <a:t>На его счету - 6 вражеских эшелонов, взорванных на пути к фронту. </a:t>
            </a:r>
            <a:endParaRPr lang="en-US" dirty="0">
              <a:latin typeface="Century Gothic" pitchFamily="34" charset="0"/>
            </a:endParaRPr>
          </a:p>
          <a:p>
            <a:endParaRPr lang="ru-RU" dirty="0">
              <a:latin typeface="Century Gothic" pitchFamily="34" charset="0"/>
            </a:endParaRPr>
          </a:p>
          <a:p>
            <a:pPr algn="ctr"/>
            <a:r>
              <a:rPr lang="ru-RU" dirty="0">
                <a:solidFill>
                  <a:srgbClr val="A40000"/>
                </a:solidFill>
                <a:latin typeface="Century Gothic" pitchFamily="34" charset="0"/>
              </a:rPr>
              <a:t>Валя Котик был награжден орденом Отечественной войны 1 степени, </a:t>
            </a:r>
            <a:endParaRPr lang="en-US" dirty="0">
              <a:solidFill>
                <a:srgbClr val="A40000"/>
              </a:solidFill>
              <a:latin typeface="Century Gothic" pitchFamily="34" charset="0"/>
            </a:endParaRPr>
          </a:p>
          <a:p>
            <a:pPr algn="ctr"/>
            <a:r>
              <a:rPr lang="ru-RU" dirty="0">
                <a:solidFill>
                  <a:srgbClr val="A40000"/>
                </a:solidFill>
                <a:latin typeface="Century Gothic" pitchFamily="34" charset="0"/>
              </a:rPr>
              <a:t>медалью "Партизану Отечественной войны" 2 степени.   </a:t>
            </a:r>
          </a:p>
          <a:p>
            <a:pPr algn="ctr"/>
            <a:r>
              <a:rPr lang="ru-RU" dirty="0">
                <a:solidFill>
                  <a:srgbClr val="A40000"/>
                </a:solidFill>
                <a:latin typeface="Century Gothic" pitchFamily="34" charset="0"/>
              </a:rPr>
              <a:t>Валя Котик погиб как герой, и Родина посмертно удостоила его звания </a:t>
            </a:r>
            <a:endParaRPr lang="en-US" dirty="0">
              <a:solidFill>
                <a:srgbClr val="A40000"/>
              </a:solidFill>
              <a:latin typeface="Century Gothic" pitchFamily="34" charset="0"/>
            </a:endParaRPr>
          </a:p>
          <a:p>
            <a:pPr algn="ctr"/>
            <a:r>
              <a:rPr lang="ru-RU" dirty="0">
                <a:solidFill>
                  <a:srgbClr val="A40000"/>
                </a:solidFill>
                <a:latin typeface="Century Gothic" pitchFamily="34" charset="0"/>
              </a:rPr>
              <a:t>Героя Советского Союза.</a:t>
            </a:r>
            <a:endParaRPr lang="en-US" dirty="0">
              <a:solidFill>
                <a:srgbClr val="A40000"/>
              </a:solidFill>
              <a:latin typeface="Century Gothic" pitchFamily="34" charset="0"/>
            </a:endParaRPr>
          </a:p>
          <a:p>
            <a:endParaRPr lang="ru-RU" dirty="0">
              <a:solidFill>
                <a:srgbClr val="A40000"/>
              </a:solidFill>
              <a:latin typeface="Century Gothic" pitchFamily="34" charset="0"/>
            </a:endParaRPr>
          </a:p>
          <a:p>
            <a:r>
              <a:rPr lang="ru-RU" dirty="0">
                <a:latin typeface="Century Gothic" pitchFamily="34" charset="0"/>
              </a:rPr>
              <a:t> Перед школой, в которой учился этот отважный пионер, ему </a:t>
            </a:r>
            <a:endParaRPr lang="en-US" dirty="0" smtClean="0">
              <a:latin typeface="Century Gothic" pitchFamily="34" charset="0"/>
            </a:endParaRPr>
          </a:p>
          <a:p>
            <a:r>
              <a:rPr lang="ru-RU" dirty="0" smtClean="0">
                <a:latin typeface="Century Gothic" pitchFamily="34" charset="0"/>
              </a:rPr>
              <a:t>поставлен  </a:t>
            </a:r>
            <a:r>
              <a:rPr lang="ru-RU" dirty="0">
                <a:latin typeface="Century Gothic" pitchFamily="34" charset="0"/>
              </a:rPr>
              <a:t>памятник.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305800" y="5943600"/>
            <a:ext cx="6858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17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4"/>
          <p:cNvSpPr txBox="1">
            <a:spLocks noChangeArrowheads="1"/>
          </p:cNvSpPr>
          <p:nvPr/>
        </p:nvSpPr>
        <p:spPr bwMode="auto">
          <a:xfrm>
            <a:off x="0" y="0"/>
            <a:ext cx="3200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 dirty="0">
                <a:solidFill>
                  <a:srgbClr val="FF6600"/>
                </a:solidFill>
                <a:latin typeface="+mn-lt"/>
              </a:rPr>
              <a:t>Марат </a:t>
            </a:r>
            <a:r>
              <a:rPr lang="ru-RU" sz="3200" dirty="0" err="1">
                <a:solidFill>
                  <a:srgbClr val="FF6600"/>
                </a:solidFill>
                <a:latin typeface="+mn-lt"/>
              </a:rPr>
              <a:t>Казей</a:t>
            </a:r>
            <a:endParaRPr lang="ru-RU" sz="3200" dirty="0">
              <a:solidFill>
                <a:srgbClr val="FF6600"/>
              </a:solidFill>
              <a:latin typeface="+mn-lt"/>
            </a:endParaRPr>
          </a:p>
        </p:txBody>
      </p:sp>
      <p:pic>
        <p:nvPicPr>
          <p:cNvPr id="8197" name="Picture 5" descr="Казе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600075"/>
            <a:ext cx="2965450" cy="3667125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508" name="Rectangle 6"/>
          <p:cNvSpPr>
            <a:spLocks noChangeArrowheads="1"/>
          </p:cNvSpPr>
          <p:nvPr/>
        </p:nvSpPr>
        <p:spPr bwMode="auto">
          <a:xfrm>
            <a:off x="3429000" y="415925"/>
            <a:ext cx="571500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entury Gothic" pitchFamily="34" charset="0"/>
              </a:rPr>
              <a:t>...Война обрушилась на белорусскую землю. Осенью Марату уже не пришлось идти в школу в пятый класс. В деревню, где жил Марат с мамой, ворвались фашисты. Школьное здание фашисты превратили в свою казарму. </a:t>
            </a:r>
          </a:p>
          <a:p>
            <a:r>
              <a:rPr lang="ru-RU">
                <a:latin typeface="Century Gothic" pitchFamily="34" charset="0"/>
              </a:rPr>
              <a:t>   За связь с партизанами была схвачена мама Марата, и вскоре он узнал, что маму повесили. Гневом и ненавистью к врагу наполнилось сердце мальчика. </a:t>
            </a:r>
          </a:p>
          <a:p>
            <a:r>
              <a:rPr lang="ru-RU">
                <a:latin typeface="Century Gothic" pitchFamily="34" charset="0"/>
              </a:rPr>
              <a:t>   Вместе с сестрой, пионер Марат Казей ушел к партизанам в Станьковский лес. Он стал разведчиком в штабе партизанской бригады. Проникал во вражеские гарнизоны и доставлял командованию ценные сведения. </a:t>
            </a:r>
          </a:p>
        </p:txBody>
      </p:sp>
      <p:sp>
        <p:nvSpPr>
          <p:cNvPr id="21509" name="Rectangle 7"/>
          <p:cNvSpPr>
            <a:spLocks noChangeArrowheads="1"/>
          </p:cNvSpPr>
          <p:nvPr/>
        </p:nvSpPr>
        <p:spPr bwMode="auto">
          <a:xfrm>
            <a:off x="0" y="4419600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latin typeface="Century Gothic" pitchFamily="34" charset="0"/>
              </a:rPr>
              <a:t> </a:t>
            </a:r>
            <a:r>
              <a:rPr lang="ru-RU" dirty="0">
                <a:latin typeface="Century Gothic" pitchFamily="34" charset="0"/>
              </a:rPr>
              <a:t>Марат участвовал в боях и неизменно проявлял отвагу, бесстрашие, вместе с опытными подрывниками минировал железную дорогу.</a:t>
            </a:r>
          </a:p>
          <a:p>
            <a:r>
              <a:rPr lang="ru-RU" dirty="0">
                <a:latin typeface="Century Gothic" pitchFamily="34" charset="0"/>
              </a:rPr>
              <a:t> Марат погиб в бою. Сражался до последнего патрона, а когда у него осталась лишь одна граната, подпустил врагов поближе и взорвал их... и себя</a:t>
            </a:r>
            <a:r>
              <a:rPr lang="ru-RU" dirty="0" smtClean="0">
                <a:latin typeface="Century Gothic" pitchFamily="34" charset="0"/>
              </a:rPr>
              <a:t>.</a:t>
            </a:r>
            <a:endParaRPr lang="en-US" sz="1600" dirty="0">
              <a:latin typeface="Century Gothic" pitchFamily="34" charset="0"/>
            </a:endParaRPr>
          </a:p>
          <a:p>
            <a:r>
              <a:rPr lang="ru-RU" sz="1600" dirty="0">
                <a:latin typeface="Century Gothic" pitchFamily="34" charset="0"/>
              </a:rPr>
              <a:t>   </a:t>
            </a:r>
            <a:r>
              <a:rPr lang="ru-RU" dirty="0">
                <a:solidFill>
                  <a:srgbClr val="A40000"/>
                </a:solidFill>
                <a:latin typeface="Century Gothic" pitchFamily="34" charset="0"/>
              </a:rPr>
              <a:t>За мужество и отвагу пионер Марат </a:t>
            </a:r>
            <a:r>
              <a:rPr lang="ru-RU" dirty="0" err="1">
                <a:solidFill>
                  <a:srgbClr val="A40000"/>
                </a:solidFill>
                <a:latin typeface="Century Gothic" pitchFamily="34" charset="0"/>
              </a:rPr>
              <a:t>Казей</a:t>
            </a:r>
            <a:r>
              <a:rPr lang="ru-RU" dirty="0">
                <a:solidFill>
                  <a:srgbClr val="A40000"/>
                </a:solidFill>
                <a:latin typeface="Century Gothic" pitchFamily="34" charset="0"/>
              </a:rPr>
              <a:t> был удостоен звания </a:t>
            </a:r>
            <a:endParaRPr lang="en-US" dirty="0">
              <a:solidFill>
                <a:srgbClr val="A40000"/>
              </a:solidFill>
              <a:latin typeface="Century Gothic" pitchFamily="34" charset="0"/>
            </a:endParaRPr>
          </a:p>
          <a:p>
            <a:r>
              <a:rPr lang="ru-RU" dirty="0">
                <a:solidFill>
                  <a:srgbClr val="A40000"/>
                </a:solidFill>
                <a:latin typeface="Century Gothic" pitchFamily="34" charset="0"/>
              </a:rPr>
              <a:t>Героя Советского Союза. В городе Минске поставлен памятник </a:t>
            </a:r>
            <a:endParaRPr lang="en-US" dirty="0" smtClean="0">
              <a:solidFill>
                <a:srgbClr val="A40000"/>
              </a:solidFill>
              <a:latin typeface="Century Gothic" pitchFamily="34" charset="0"/>
            </a:endParaRPr>
          </a:p>
          <a:p>
            <a:r>
              <a:rPr lang="ru-RU" dirty="0" smtClean="0">
                <a:solidFill>
                  <a:srgbClr val="A40000"/>
                </a:solidFill>
                <a:latin typeface="Century Gothic" pitchFamily="34" charset="0"/>
              </a:rPr>
              <a:t>юному </a:t>
            </a:r>
            <a:r>
              <a:rPr lang="ru-RU" dirty="0">
                <a:solidFill>
                  <a:srgbClr val="A40000"/>
                </a:solidFill>
                <a:latin typeface="Century Gothic" pitchFamily="34" charset="0"/>
              </a:rPr>
              <a:t>герою.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305800" y="5943600"/>
            <a:ext cx="6858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18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4"/>
          <p:cNvSpPr txBox="1">
            <a:spLocks noChangeArrowheads="1"/>
          </p:cNvSpPr>
          <p:nvPr/>
        </p:nvSpPr>
        <p:spPr bwMode="auto">
          <a:xfrm>
            <a:off x="4267200" y="0"/>
            <a:ext cx="396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FF0000"/>
                </a:solidFill>
              </a:rPr>
              <a:t>Лёня Голиков</a:t>
            </a:r>
          </a:p>
        </p:txBody>
      </p:sp>
      <p:pic>
        <p:nvPicPr>
          <p:cNvPr id="10245" name="Picture 5" descr="Голик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762000"/>
            <a:ext cx="3105150" cy="3852862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2532" name="Rectangle 6"/>
          <p:cNvSpPr>
            <a:spLocks noChangeArrowheads="1"/>
          </p:cNvSpPr>
          <p:nvPr/>
        </p:nvSpPr>
        <p:spPr bwMode="auto">
          <a:xfrm>
            <a:off x="3581400" y="457200"/>
            <a:ext cx="5562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dirty="0">
                <a:latin typeface="+mn-lt"/>
              </a:rPr>
              <a:t>Когда его родное село захватил враг, мальчик ушел к партизанам.</a:t>
            </a:r>
          </a:p>
          <a:p>
            <a:pPr algn="just">
              <a:defRPr/>
            </a:pPr>
            <a:r>
              <a:rPr lang="ru-RU" dirty="0">
                <a:latin typeface="+mn-lt"/>
              </a:rPr>
              <a:t>   Не раз он ходил в разведку, приносил важные сведения в партизанский отряд. И летели под откос вражеские поезда, машины, рушились мосты, горели вражеские склады...</a:t>
            </a:r>
          </a:p>
          <a:p>
            <a:pPr algn="just">
              <a:defRPr/>
            </a:pPr>
            <a:r>
              <a:rPr lang="ru-RU" dirty="0">
                <a:latin typeface="+mn-lt"/>
              </a:rPr>
              <a:t>   Был в его жизни бой, который Леня вел один на один с фашистским генералом. Граната, брошенная мальчиком, подбила машину. Из нее выбрался гитлеровец с портфелем в руках и, отстреливаясь, бросился бежать. Леня - за ним. Почти километр преследовал он врага и, наконец, убил его. В портфеле оказались очень важные документы. Штаб партизан немедленно переправил их самолетом в Москву.</a:t>
            </a:r>
          </a:p>
        </p:txBody>
      </p:sp>
      <p:sp>
        <p:nvSpPr>
          <p:cNvPr id="22533" name="Rectangle 7"/>
          <p:cNvSpPr>
            <a:spLocks noChangeArrowheads="1"/>
          </p:cNvSpPr>
          <p:nvPr/>
        </p:nvSpPr>
        <p:spPr bwMode="auto">
          <a:xfrm>
            <a:off x="0" y="4876800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entury Gothic" pitchFamily="34" charset="0"/>
              </a:rPr>
              <a:t>                                                  </a:t>
            </a:r>
          </a:p>
          <a:p>
            <a:pPr algn="just"/>
            <a:r>
              <a:rPr lang="ru-RU" dirty="0">
                <a:latin typeface="Century Gothic" pitchFamily="34" charset="0"/>
              </a:rPr>
              <a:t>Немало было еще боев в его недолгой жизни!  Леня  погиб  зимой 1943 года.</a:t>
            </a:r>
            <a:endParaRPr lang="en-US" dirty="0">
              <a:latin typeface="Century Gothic" pitchFamily="34" charset="0"/>
            </a:endParaRPr>
          </a:p>
          <a:p>
            <a:pPr algn="just"/>
            <a:endParaRPr lang="ru-RU" dirty="0">
              <a:latin typeface="Century Gothic" pitchFamily="34" charset="0"/>
            </a:endParaRPr>
          </a:p>
          <a:p>
            <a:r>
              <a:rPr lang="ru-RU" dirty="0">
                <a:solidFill>
                  <a:srgbClr val="A40000"/>
                </a:solidFill>
                <a:latin typeface="Century Gothic" pitchFamily="34" charset="0"/>
              </a:rPr>
              <a:t>2 апреля 1944 года был опубликован указ Президиума Верховного Совета </a:t>
            </a:r>
            <a:r>
              <a:rPr lang="ru-RU" dirty="0" smtClean="0">
                <a:solidFill>
                  <a:srgbClr val="A40000"/>
                </a:solidFill>
                <a:latin typeface="Century Gothic" pitchFamily="34" charset="0"/>
              </a:rPr>
              <a:t>СССР</a:t>
            </a:r>
            <a:r>
              <a:rPr lang="en-US" dirty="0" smtClean="0">
                <a:solidFill>
                  <a:srgbClr val="A40000"/>
                </a:solidFill>
                <a:latin typeface="Century Gothic" pitchFamily="34" charset="0"/>
              </a:rPr>
              <a:t> </a:t>
            </a:r>
            <a:r>
              <a:rPr lang="ru-RU" dirty="0" smtClean="0">
                <a:solidFill>
                  <a:srgbClr val="A40000"/>
                </a:solidFill>
                <a:latin typeface="Century Gothic" pitchFamily="34" charset="0"/>
              </a:rPr>
              <a:t>о </a:t>
            </a:r>
            <a:r>
              <a:rPr lang="ru-RU" dirty="0">
                <a:solidFill>
                  <a:srgbClr val="A40000"/>
                </a:solidFill>
                <a:latin typeface="Century Gothic" pitchFamily="34" charset="0"/>
              </a:rPr>
              <a:t>присвоении пионеру-партизану Лене Голикову звания </a:t>
            </a:r>
            <a:endParaRPr lang="en-US" dirty="0" smtClean="0">
              <a:solidFill>
                <a:srgbClr val="A40000"/>
              </a:solidFill>
              <a:latin typeface="Century Gothic" pitchFamily="34" charset="0"/>
            </a:endParaRPr>
          </a:p>
          <a:p>
            <a:r>
              <a:rPr lang="ru-RU" dirty="0" smtClean="0">
                <a:solidFill>
                  <a:srgbClr val="A40000"/>
                </a:solidFill>
                <a:latin typeface="Century Gothic" pitchFamily="34" charset="0"/>
              </a:rPr>
              <a:t>Героя </a:t>
            </a:r>
            <a:r>
              <a:rPr lang="ru-RU" dirty="0">
                <a:solidFill>
                  <a:srgbClr val="A40000"/>
                </a:solidFill>
                <a:latin typeface="Century Gothic" pitchFamily="34" charset="0"/>
              </a:rPr>
              <a:t>Советского Союза.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305800" y="6096000"/>
            <a:ext cx="685800" cy="5334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19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28600" y="457200"/>
            <a:ext cx="4267200" cy="5791200"/>
          </a:xfrm>
        </p:spPr>
        <p:txBody>
          <a:bodyPr>
            <a:normAutofit fontScale="85000" lnSpcReduction="10000"/>
          </a:bodyPr>
          <a:lstStyle/>
          <a:p>
            <a:pPr marL="448056" indent="-384048" fontAlgn="auto">
              <a:spcBef>
                <a:spcPct val="0"/>
              </a:spcBef>
              <a:spcAft>
                <a:spcPts val="0"/>
              </a:spcAft>
              <a:buClrTx/>
              <a:buFont typeface="Wingdings 2"/>
              <a:buNone/>
              <a:defRPr/>
            </a:pPr>
            <a:r>
              <a:rPr lang="ru-RU" sz="2800" dirty="0" smtClean="0">
                <a:solidFill>
                  <a:srgbClr val="FF0000"/>
                </a:solidFill>
              </a:rPr>
              <a:t>Леня Голиков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/>
              <a:t>у</a:t>
            </a:r>
            <a:r>
              <a:rPr lang="en-US" sz="2800" dirty="0" err="1" smtClean="0"/>
              <a:t>частвовал</a:t>
            </a:r>
            <a:endParaRPr lang="ru-RU" sz="2800" dirty="0" smtClean="0"/>
          </a:p>
          <a:p>
            <a:pPr marL="448056" indent="-384048" fontAlgn="auto">
              <a:spcBef>
                <a:spcPct val="0"/>
              </a:spcBef>
              <a:spcAft>
                <a:spcPts val="0"/>
              </a:spcAft>
              <a:buClrTx/>
              <a:buFont typeface="Wingdings 2"/>
              <a:buNone/>
              <a:defRPr/>
            </a:pPr>
            <a:r>
              <a:rPr lang="en-US" sz="2800" dirty="0" smtClean="0"/>
              <a:t> в </a:t>
            </a:r>
            <a:r>
              <a:rPr lang="en-US" sz="2800" dirty="0" smtClean="0">
                <a:solidFill>
                  <a:srgbClr val="FF0000"/>
                </a:solidFill>
              </a:rPr>
              <a:t>27</a:t>
            </a:r>
            <a:r>
              <a:rPr lang="en-US" sz="2800" dirty="0" smtClean="0"/>
              <a:t> </a:t>
            </a:r>
            <a:r>
              <a:rPr lang="en-US" sz="2800" dirty="0" err="1" smtClean="0"/>
              <a:t>боевых</a:t>
            </a:r>
            <a:r>
              <a:rPr lang="en-US" sz="2800" dirty="0" smtClean="0"/>
              <a:t> </a:t>
            </a:r>
            <a:r>
              <a:rPr lang="en-US" sz="2800" dirty="0" err="1" smtClean="0"/>
              <a:t>операциях</a:t>
            </a:r>
            <a:r>
              <a:rPr lang="en-US" sz="2800" dirty="0" smtClean="0"/>
              <a:t>. </a:t>
            </a:r>
            <a:endParaRPr lang="ru-RU" sz="2800" dirty="0" smtClean="0"/>
          </a:p>
          <a:p>
            <a:pPr marL="448056" indent="-384048" fontAlgn="auto">
              <a:spcBef>
                <a:spcPct val="0"/>
              </a:spcBef>
              <a:spcAft>
                <a:spcPts val="0"/>
              </a:spcAft>
              <a:buClrTx/>
              <a:buFont typeface="Wingdings 2"/>
              <a:buNone/>
              <a:defRPr/>
            </a:pPr>
            <a:r>
              <a:rPr lang="ru-RU" sz="2800" dirty="0" smtClean="0"/>
              <a:t>   </a:t>
            </a:r>
          </a:p>
          <a:p>
            <a:pPr marL="448056" indent="-384048" fontAlgn="auto">
              <a:spcBef>
                <a:spcPct val="0"/>
              </a:spcBef>
              <a:spcAft>
                <a:spcPts val="0"/>
              </a:spcAft>
              <a:buClrTx/>
              <a:buFont typeface="Wingdings 2"/>
              <a:buNone/>
              <a:defRPr/>
            </a:pPr>
            <a:r>
              <a:rPr lang="ru-RU" sz="2800" dirty="0" smtClean="0"/>
              <a:t>Всего им уничтожено: </a:t>
            </a:r>
          </a:p>
          <a:p>
            <a:pPr marL="448056" indent="-384048" fontAlgn="auto">
              <a:spcBef>
                <a:spcPct val="0"/>
              </a:spcBef>
              <a:spcAft>
                <a:spcPts val="0"/>
              </a:spcAft>
              <a:buClrTx/>
              <a:buFontTx/>
              <a:buChar char="•"/>
              <a:defRPr/>
            </a:pPr>
            <a:r>
              <a:rPr lang="ru-RU" sz="2800" dirty="0" smtClean="0">
                <a:solidFill>
                  <a:srgbClr val="FF0000"/>
                </a:solidFill>
              </a:rPr>
              <a:t>78</a:t>
            </a:r>
            <a:r>
              <a:rPr lang="ru-RU" sz="2800" dirty="0" smtClean="0"/>
              <a:t> фашистов;</a:t>
            </a:r>
          </a:p>
          <a:p>
            <a:pPr marL="448056" indent="-384048" fontAlgn="auto">
              <a:spcBef>
                <a:spcPct val="0"/>
              </a:spcBef>
              <a:spcAft>
                <a:spcPts val="0"/>
              </a:spcAft>
              <a:buClrTx/>
              <a:buFontTx/>
              <a:buChar char="•"/>
              <a:defRPr/>
            </a:pPr>
            <a:r>
              <a:rPr lang="ru-RU" sz="2800" dirty="0" smtClean="0">
                <a:solidFill>
                  <a:srgbClr val="FF0000"/>
                </a:solidFill>
              </a:rPr>
              <a:t>2</a:t>
            </a:r>
            <a:r>
              <a:rPr lang="ru-RU" sz="2800" dirty="0" smtClean="0"/>
              <a:t> железнодорожных моста;</a:t>
            </a:r>
          </a:p>
          <a:p>
            <a:pPr marL="448056" indent="-384048" fontAlgn="auto">
              <a:spcBef>
                <a:spcPct val="0"/>
              </a:spcBef>
              <a:spcAft>
                <a:spcPts val="0"/>
              </a:spcAft>
              <a:buClrTx/>
              <a:buFontTx/>
              <a:buChar char="•"/>
              <a:defRPr/>
            </a:pPr>
            <a:r>
              <a:rPr lang="ru-RU" sz="2800" dirty="0" smtClean="0">
                <a:solidFill>
                  <a:srgbClr val="FF0000"/>
                </a:solidFill>
              </a:rPr>
              <a:t>12</a:t>
            </a:r>
            <a:r>
              <a:rPr lang="ru-RU" sz="2800" dirty="0" smtClean="0"/>
              <a:t> шоссейных мостов;</a:t>
            </a:r>
          </a:p>
          <a:p>
            <a:pPr marL="448056" indent="-384048" fontAlgn="auto">
              <a:spcBef>
                <a:spcPct val="0"/>
              </a:spcBef>
              <a:spcAft>
                <a:spcPts val="0"/>
              </a:spcAft>
              <a:buClrTx/>
              <a:buFontTx/>
              <a:buChar char="•"/>
              <a:defRPr/>
            </a:pPr>
            <a:r>
              <a:rPr lang="ru-RU" sz="2800" dirty="0" smtClean="0">
                <a:solidFill>
                  <a:srgbClr val="FF0000"/>
                </a:solidFill>
              </a:rPr>
              <a:t>2</a:t>
            </a:r>
            <a:r>
              <a:rPr lang="ru-RU" sz="2800" dirty="0" smtClean="0"/>
              <a:t>  </a:t>
            </a:r>
            <a:r>
              <a:rPr lang="ru-RU" sz="2800" dirty="0" err="1" smtClean="0"/>
              <a:t>продовольственно-фуражных</a:t>
            </a:r>
            <a:r>
              <a:rPr lang="ru-RU" sz="2800" dirty="0" smtClean="0"/>
              <a:t> склада;</a:t>
            </a:r>
          </a:p>
          <a:p>
            <a:pPr marL="448056" indent="-384048" fontAlgn="auto">
              <a:spcBef>
                <a:spcPct val="0"/>
              </a:spcBef>
              <a:spcAft>
                <a:spcPts val="0"/>
              </a:spcAft>
              <a:buClrTx/>
              <a:buFontTx/>
              <a:buChar char="•"/>
              <a:defRPr/>
            </a:pPr>
            <a:r>
              <a:rPr lang="ru-RU" sz="2800" dirty="0" smtClean="0">
                <a:solidFill>
                  <a:srgbClr val="FF0000"/>
                </a:solidFill>
              </a:rPr>
              <a:t>10</a:t>
            </a:r>
            <a:r>
              <a:rPr lang="ru-RU" sz="2800" dirty="0" smtClean="0"/>
              <a:t>  автомашин с боеприпасами. </a:t>
            </a:r>
          </a:p>
          <a:p>
            <a:pPr marL="448056" indent="-384048" fontAlgn="auto">
              <a:spcBef>
                <a:spcPct val="0"/>
              </a:spcBef>
              <a:spcAft>
                <a:spcPts val="0"/>
              </a:spcAft>
              <a:buClrTx/>
              <a:buFontTx/>
              <a:buChar char="•"/>
              <a:defRPr/>
            </a:pPr>
            <a:r>
              <a:rPr lang="ru-RU" sz="2800" dirty="0" smtClean="0"/>
              <a:t>Сопровождал обоз с продовольствием </a:t>
            </a:r>
          </a:p>
          <a:p>
            <a:pPr marL="448056" indent="-384048" fontAlgn="auto">
              <a:spcBef>
                <a:spcPct val="0"/>
              </a:spcBef>
              <a:spcAft>
                <a:spcPts val="0"/>
              </a:spcAft>
              <a:buClrTx/>
              <a:buFontTx/>
              <a:buChar char="•"/>
              <a:defRPr/>
            </a:pPr>
            <a:r>
              <a:rPr lang="ru-RU" sz="2800" dirty="0" smtClean="0"/>
              <a:t>(</a:t>
            </a:r>
            <a:r>
              <a:rPr lang="ru-RU" sz="2800" dirty="0" smtClean="0">
                <a:solidFill>
                  <a:srgbClr val="FF0000"/>
                </a:solidFill>
              </a:rPr>
              <a:t>250 </a:t>
            </a:r>
            <a:r>
              <a:rPr lang="ru-RU" sz="2800" dirty="0" smtClean="0"/>
              <a:t>подвод) в блокадный Ленинград. 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228600"/>
            <a:ext cx="4343400" cy="6019800"/>
          </a:xfrm>
        </p:spPr>
        <p:txBody>
          <a:bodyPr>
            <a:normAutofit fontScale="85000" lnSpcReduction="10000"/>
          </a:bodyPr>
          <a:lstStyle/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800" dirty="0" smtClean="0"/>
              <a:t>П</a:t>
            </a:r>
            <a:r>
              <a:rPr lang="en-US" sz="2800" dirty="0" err="1" smtClean="0"/>
              <a:t>амять</a:t>
            </a:r>
            <a:r>
              <a:rPr lang="en-US" sz="2800" dirty="0" smtClean="0"/>
              <a:t> о </a:t>
            </a:r>
            <a:r>
              <a:rPr lang="en-US" sz="2800" dirty="0" err="1" smtClean="0"/>
              <a:t>Лене</a:t>
            </a:r>
            <a:r>
              <a:rPr lang="en-US" sz="2800" dirty="0" smtClean="0"/>
              <a:t> </a:t>
            </a:r>
            <a:r>
              <a:rPr lang="en-US" sz="2800" dirty="0" err="1" smtClean="0"/>
              <a:t>Голикове</a:t>
            </a:r>
            <a:r>
              <a:rPr lang="en-US" sz="2800" dirty="0" smtClean="0"/>
              <a:t> в </a:t>
            </a:r>
            <a:r>
              <a:rPr lang="en-US" sz="2800" dirty="0" err="1" smtClean="0"/>
              <a:t>Великом</a:t>
            </a:r>
            <a:r>
              <a:rPr lang="en-US" sz="2800" dirty="0" smtClean="0"/>
              <a:t> </a:t>
            </a:r>
            <a:r>
              <a:rPr lang="en-US" sz="2800" dirty="0" err="1" smtClean="0"/>
              <a:t>Новгороде</a:t>
            </a:r>
            <a:r>
              <a:rPr lang="ru-RU" sz="2800" dirty="0" smtClean="0"/>
              <a:t> </a:t>
            </a:r>
            <a:r>
              <a:rPr lang="en-US" sz="2800" dirty="0" err="1" smtClean="0"/>
              <a:t>увековечена</a:t>
            </a:r>
            <a:r>
              <a:rPr lang="en-US" sz="2800" dirty="0" smtClean="0"/>
              <a:t> в </a:t>
            </a:r>
            <a:r>
              <a:rPr lang="en-US" sz="2800" dirty="0" err="1" smtClean="0"/>
              <a:t>названи</a:t>
            </a:r>
            <a:r>
              <a:rPr lang="ru-RU" sz="2800" dirty="0" smtClean="0"/>
              <a:t>и</a:t>
            </a:r>
            <a:r>
              <a:rPr lang="en-US" sz="2800" dirty="0" smtClean="0"/>
              <a:t> </a:t>
            </a:r>
            <a:r>
              <a:rPr lang="en-US" sz="2800" dirty="0" err="1" smtClean="0"/>
              <a:t>двух</a:t>
            </a:r>
            <a:r>
              <a:rPr lang="en-US" sz="2800" dirty="0" smtClean="0"/>
              <a:t> </a:t>
            </a:r>
            <a:r>
              <a:rPr lang="en-US" sz="2800" dirty="0" err="1" smtClean="0"/>
              <a:t>улиц</a:t>
            </a:r>
            <a:r>
              <a:rPr lang="en-US" sz="2800" dirty="0" smtClean="0"/>
              <a:t>. </a:t>
            </a:r>
            <a:r>
              <a:rPr lang="en-US" sz="2800" dirty="0" err="1" smtClean="0"/>
              <a:t>На</a:t>
            </a:r>
            <a:r>
              <a:rPr lang="en-US" sz="2800" dirty="0" smtClean="0"/>
              <a:t> </a:t>
            </a:r>
            <a:r>
              <a:rPr lang="en-US" sz="2800" dirty="0" err="1" smtClean="0"/>
              <a:t>одной</a:t>
            </a:r>
            <a:r>
              <a:rPr lang="en-US" sz="2800" dirty="0" smtClean="0"/>
              <a:t> </a:t>
            </a:r>
            <a:r>
              <a:rPr lang="en-US" sz="2800" dirty="0" err="1" smtClean="0"/>
              <a:t>из</a:t>
            </a:r>
            <a:r>
              <a:rPr lang="en-US" sz="2800" dirty="0" smtClean="0"/>
              <a:t> </a:t>
            </a:r>
            <a:r>
              <a:rPr lang="en-US" sz="2800" dirty="0" err="1" smtClean="0"/>
              <a:t>центральных</a:t>
            </a:r>
            <a:r>
              <a:rPr lang="en-US" sz="2800" dirty="0" smtClean="0"/>
              <a:t> </a:t>
            </a:r>
            <a:r>
              <a:rPr lang="en-US" sz="2800" dirty="0" err="1" smtClean="0"/>
              <a:t>площадей</a:t>
            </a:r>
            <a:r>
              <a:rPr lang="en-US" sz="2800" dirty="0" smtClean="0"/>
              <a:t> </a:t>
            </a:r>
            <a:r>
              <a:rPr lang="en-US" sz="2800" dirty="0" err="1" smtClean="0"/>
              <a:t>города</a:t>
            </a:r>
            <a:r>
              <a:rPr lang="en-US" sz="2800" dirty="0" smtClean="0"/>
              <a:t> </a:t>
            </a:r>
            <a:r>
              <a:rPr lang="en-US" sz="2800" dirty="0" err="1" smtClean="0"/>
              <a:t>установлен</a:t>
            </a:r>
            <a:r>
              <a:rPr lang="en-US" sz="2800" dirty="0" smtClean="0"/>
              <a:t> </a:t>
            </a:r>
            <a:r>
              <a:rPr lang="en-US" sz="2800" dirty="0" err="1" smtClean="0"/>
              <a:t>памятник</a:t>
            </a:r>
            <a:r>
              <a:rPr lang="en-US" sz="2800" dirty="0" smtClean="0"/>
              <a:t> </a:t>
            </a:r>
            <a:r>
              <a:rPr lang="en-US" sz="2800" dirty="0" err="1" smtClean="0"/>
              <a:t>юному</a:t>
            </a:r>
            <a:r>
              <a:rPr lang="en-US" sz="2800" dirty="0" smtClean="0"/>
              <a:t> </a:t>
            </a:r>
            <a:r>
              <a:rPr lang="ru-RU" sz="2800" dirty="0" smtClean="0"/>
              <a:t>герою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endParaRPr lang="ru-RU" sz="2000" dirty="0"/>
          </a:p>
        </p:txBody>
      </p:sp>
      <p:pic>
        <p:nvPicPr>
          <p:cNvPr id="8" name="Picture 3" descr="072398_563"/>
          <p:cNvPicPr>
            <a:picLocks noChangeAspect="1" noChangeArrowheads="1"/>
          </p:cNvPicPr>
          <p:nvPr/>
        </p:nvPicPr>
        <p:blipFill>
          <a:blip r:embed="rId2">
            <a:lum bright="-6000"/>
          </a:blip>
          <a:srcRect/>
          <a:stretch>
            <a:fillRect/>
          </a:stretch>
        </p:blipFill>
        <p:spPr bwMode="auto">
          <a:xfrm>
            <a:off x="5715000" y="2895600"/>
            <a:ext cx="2514600" cy="362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8305800" y="5943600"/>
            <a:ext cx="6858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20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3733800" y="0"/>
            <a:ext cx="487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FF0000"/>
                </a:solidFill>
              </a:rPr>
              <a:t>Зина Портнова</a:t>
            </a:r>
          </a:p>
        </p:txBody>
      </p:sp>
      <p:pic>
        <p:nvPicPr>
          <p:cNvPr id="9221" name="Picture 5" descr="Портнов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85800"/>
            <a:ext cx="2979738" cy="381000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3505200" y="457200"/>
            <a:ext cx="563880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entury Gothic" pitchFamily="34" charset="0"/>
              </a:rPr>
              <a:t>Пионерка Зина Портнова участвовала в дерзких операциях против врага, в диверсиях, распространяла листовки, по заданию партизанского отряда вела разведку.</a:t>
            </a:r>
          </a:p>
          <a:p>
            <a:endParaRPr lang="ru-RU">
              <a:latin typeface="Century Gothic" pitchFamily="34" charset="0"/>
            </a:endParaRPr>
          </a:p>
          <a:p>
            <a:r>
              <a:rPr lang="ru-RU">
                <a:latin typeface="Century Gothic" pitchFamily="34" charset="0"/>
              </a:rPr>
              <a:t>   ...Стоял декабрь 1943 года. Зина возвращалась с задания. Но ее выдал предатель. Фашисты схватили юную партизанку, пытали. Ответом врагу было молчание Зины, ее презрение и ненависть, решимость бороться до конца. Во время одного из допросов, выбрав момент, Зина схватила со стола пистолет и в упор выстрела в гестаповца.</a:t>
            </a:r>
          </a:p>
          <a:p>
            <a:r>
              <a:rPr lang="ru-RU">
                <a:latin typeface="Century Gothic" pitchFamily="34" charset="0"/>
              </a:rPr>
              <a:t>   Вбежавший на выстрел офицер был также убит наповал. Зина пыталась бежать, но фашисты настигли ее...</a:t>
            </a:r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0" y="4800600"/>
            <a:ext cx="9144000" cy="170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dirty="0">
                <a:latin typeface="Arial" charset="0"/>
              </a:rPr>
              <a:t> </a:t>
            </a:r>
          </a:p>
          <a:p>
            <a:pPr algn="just"/>
            <a:r>
              <a:rPr lang="ru-RU" dirty="0">
                <a:latin typeface="Century Gothic" pitchFamily="34" charset="0"/>
              </a:rPr>
              <a:t>Отважная юная пионерка была зверски замучена, но до последней минуты оставалась стойкой, мужественной, несгибаемой. </a:t>
            </a:r>
          </a:p>
          <a:p>
            <a:pPr algn="just"/>
            <a:endParaRPr lang="ru-RU" dirty="0">
              <a:solidFill>
                <a:schemeClr val="folHlink"/>
              </a:solidFill>
            </a:endParaRPr>
          </a:p>
          <a:p>
            <a:pPr algn="ctr"/>
            <a:r>
              <a:rPr lang="ru-RU" dirty="0">
                <a:solidFill>
                  <a:srgbClr val="A40000"/>
                </a:solidFill>
                <a:latin typeface="Century Gothic" pitchFamily="34" charset="0"/>
              </a:rPr>
              <a:t>И Родина посмертно отметила ее подвиг высшим своим званием - </a:t>
            </a:r>
            <a:endParaRPr lang="en-US" dirty="0">
              <a:solidFill>
                <a:srgbClr val="A40000"/>
              </a:solidFill>
              <a:latin typeface="Century Gothic" pitchFamily="34" charset="0"/>
            </a:endParaRPr>
          </a:p>
          <a:p>
            <a:pPr algn="ctr"/>
            <a:r>
              <a:rPr lang="ru-RU" dirty="0">
                <a:solidFill>
                  <a:srgbClr val="A40000"/>
                </a:solidFill>
                <a:latin typeface="Century Gothic" pitchFamily="34" charset="0"/>
              </a:rPr>
              <a:t>званием Героя Советского Союза.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382000" y="6172200"/>
            <a:ext cx="609600" cy="4572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21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4"/>
          <p:cNvSpPr txBox="1">
            <a:spLocks noChangeArrowheads="1"/>
          </p:cNvSpPr>
          <p:nvPr/>
        </p:nvSpPr>
        <p:spPr bwMode="auto">
          <a:xfrm>
            <a:off x="3810000" y="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FF0000"/>
                </a:solidFill>
              </a:rPr>
              <a:t>Юта Бондаровская</a:t>
            </a:r>
          </a:p>
        </p:txBody>
      </p:sp>
      <p:pic>
        <p:nvPicPr>
          <p:cNvPr id="6149" name="Picture 5" descr="Бондаровска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0075"/>
            <a:ext cx="2533650" cy="3209925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1748" name="Rectangle 6"/>
          <p:cNvSpPr>
            <a:spLocks noChangeArrowheads="1"/>
          </p:cNvSpPr>
          <p:nvPr/>
        </p:nvSpPr>
        <p:spPr bwMode="auto">
          <a:xfrm>
            <a:off x="2895600" y="609600"/>
            <a:ext cx="62484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Century Gothic" pitchFamily="34" charset="0"/>
              </a:rPr>
              <a:t>Летом 1941 года приехала она из Ленинграда на каникулы в деревню под Псковом. Здесь настигла Юту грозная весть: война. </a:t>
            </a:r>
          </a:p>
          <a:p>
            <a:endParaRPr lang="ru-RU" sz="2000">
              <a:latin typeface="Century Gothic" pitchFamily="34" charset="0"/>
            </a:endParaRPr>
          </a:p>
          <a:p>
            <a:r>
              <a:rPr lang="ru-RU" sz="2000">
                <a:latin typeface="Century Gothic" pitchFamily="34" charset="0"/>
              </a:rPr>
              <a:t>Юта стала помогать партизанам. Сначала была связной, потом разведчицей. Переодевшись мальчишкой-нищим, собирала по деревням сведения: где штаб фашистов, как охраняется, сколько пулеметов.</a:t>
            </a:r>
          </a:p>
          <a:p>
            <a:pPr algn="just"/>
            <a:endParaRPr lang="ru-RU" sz="2000">
              <a:latin typeface="Century Gothic" pitchFamily="34" charset="0"/>
            </a:endParaRPr>
          </a:p>
        </p:txBody>
      </p:sp>
      <p:sp>
        <p:nvSpPr>
          <p:cNvPr id="31749" name="Rectangle 7"/>
          <p:cNvSpPr>
            <a:spLocks noChangeArrowheads="1"/>
          </p:cNvSpPr>
          <p:nvPr/>
        </p:nvSpPr>
        <p:spPr bwMode="auto">
          <a:xfrm>
            <a:off x="0" y="4038600"/>
            <a:ext cx="91440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>
                <a:latin typeface="Century Gothic" pitchFamily="34" charset="0"/>
              </a:rPr>
              <a:t>В одном из боев маленькая героиня большой войны, пионерка, не расставшаяся со своим красным галстуком, пала смертью храбрых. </a:t>
            </a:r>
          </a:p>
          <a:p>
            <a:endParaRPr lang="ru-RU" sz="2000">
              <a:solidFill>
                <a:schemeClr val="folHlink"/>
              </a:solidFill>
              <a:latin typeface="Century Gothic" pitchFamily="34" charset="0"/>
            </a:endParaRPr>
          </a:p>
          <a:p>
            <a:r>
              <a:rPr lang="ru-RU" sz="2000">
                <a:solidFill>
                  <a:srgbClr val="FF0000"/>
                </a:solidFill>
                <a:latin typeface="Century Gothic" pitchFamily="34" charset="0"/>
              </a:rPr>
              <a:t>             </a:t>
            </a:r>
            <a:r>
              <a:rPr lang="ru-RU" sz="2000">
                <a:solidFill>
                  <a:srgbClr val="A40000"/>
                </a:solidFill>
                <a:latin typeface="Century Gothic" pitchFamily="34" charset="0"/>
              </a:rPr>
              <a:t>Родина наградила свою героическую дочь посмертно </a:t>
            </a:r>
          </a:p>
          <a:p>
            <a:pPr algn="ctr"/>
            <a:r>
              <a:rPr lang="ru-RU" sz="2000">
                <a:solidFill>
                  <a:srgbClr val="A40000"/>
                </a:solidFill>
                <a:latin typeface="Century Gothic" pitchFamily="34" charset="0"/>
              </a:rPr>
              <a:t>медалью "Партизану Отечественной войны" 1 степени, </a:t>
            </a:r>
          </a:p>
          <a:p>
            <a:pPr algn="ctr"/>
            <a:r>
              <a:rPr lang="ru-RU" sz="2000">
                <a:solidFill>
                  <a:srgbClr val="A40000"/>
                </a:solidFill>
                <a:latin typeface="Century Gothic" pitchFamily="34" charset="0"/>
              </a:rPr>
              <a:t>орденом Отечественной войны  1 степени.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305800" y="5943600"/>
            <a:ext cx="6858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22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533400" y="0"/>
            <a:ext cx="472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FF0000"/>
                </a:solidFill>
              </a:rPr>
              <a:t>Витя Хоменко</a:t>
            </a:r>
          </a:p>
        </p:txBody>
      </p:sp>
      <p:pic>
        <p:nvPicPr>
          <p:cNvPr id="17413" name="Picture 5" descr="Хоменк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609600"/>
            <a:ext cx="2819400" cy="357346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7652" name="Rectangle 6"/>
          <p:cNvSpPr>
            <a:spLocks noChangeArrowheads="1"/>
          </p:cNvSpPr>
          <p:nvPr/>
        </p:nvSpPr>
        <p:spPr bwMode="auto">
          <a:xfrm>
            <a:off x="0" y="228600"/>
            <a:ext cx="6019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600" dirty="0">
                <a:latin typeface="Arial" charset="0"/>
              </a:rPr>
              <a:t> </a:t>
            </a:r>
          </a:p>
          <a:p>
            <a:pPr>
              <a:defRPr/>
            </a:pPr>
            <a:r>
              <a:rPr lang="ru-RU" sz="1600" dirty="0">
                <a:latin typeface="Arial" charset="0"/>
              </a:rPr>
              <a:t>   </a:t>
            </a:r>
            <a:r>
              <a:rPr lang="ru-RU" sz="2000" dirty="0">
                <a:latin typeface="+mn-lt"/>
              </a:rPr>
              <a:t>...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школе по немецкому у Вити было "отлично", и подпольщики поручили пионеру устроится в офицерскую столовую. Он мыл посуду, обслуживал офицеров в зале и прислушивался к их разговорам. В пьяных спорах фашисты выбалтывали  очень важные сведения.</a:t>
            </a:r>
          </a:p>
          <a:p>
            <a:pPr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Быстрого, смышленого мальчишку офицеры стали посылать с поручениями, а вскоре и вовсе сделали посыльным при штабе. Им и в голову не могло прийти, что самые секретные пакеты первыми читали подпольщики .</a:t>
            </a:r>
          </a:p>
          <a:p>
            <a:pPr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  </a:t>
            </a:r>
          </a:p>
        </p:txBody>
      </p:sp>
      <p:sp>
        <p:nvSpPr>
          <p:cNvPr id="27653" name="Rectangle 7"/>
          <p:cNvSpPr>
            <a:spLocks noChangeArrowheads="1"/>
          </p:cNvSpPr>
          <p:nvPr/>
        </p:nvSpPr>
        <p:spPr bwMode="auto">
          <a:xfrm>
            <a:off x="0" y="5410200"/>
            <a:ext cx="9144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600" dirty="0">
                <a:latin typeface="Arial" charset="0"/>
              </a:rPr>
              <a:t> </a:t>
            </a:r>
            <a:endParaRPr lang="ru-RU" sz="1600" dirty="0"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44196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Century Gothic" pitchFamily="34" charset="0"/>
              </a:rPr>
              <a:t>         </a:t>
            </a:r>
            <a:r>
              <a:rPr lang="ru-RU" sz="2000" dirty="0">
                <a:latin typeface="Century Gothic" pitchFamily="34" charset="0"/>
              </a:rPr>
              <a:t>5 декабря 1942 года были схвачены фашистами и казнены десять подпольщиков. Среди них  был Витя Хоменко. 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5029200"/>
            <a:ext cx="9144000" cy="1920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  <a:latin typeface="Century Gothic" pitchFamily="34" charset="0"/>
              </a:rPr>
              <a:t>              </a:t>
            </a:r>
            <a:r>
              <a:rPr lang="ru-RU" sz="2000" dirty="0">
                <a:solidFill>
                  <a:srgbClr val="A40000"/>
                </a:solidFill>
                <a:latin typeface="Century Gothic" pitchFamily="34" charset="0"/>
              </a:rPr>
              <a:t>Орденом Отечественной войны 1 степени - посмертно – </a:t>
            </a:r>
          </a:p>
          <a:p>
            <a:pPr algn="ctr"/>
            <a:r>
              <a:rPr lang="ru-RU" sz="2000" dirty="0">
                <a:solidFill>
                  <a:srgbClr val="A40000"/>
                </a:solidFill>
                <a:latin typeface="Century Gothic" pitchFamily="34" charset="0"/>
              </a:rPr>
              <a:t>наградила Родина Витю Хоменко.</a:t>
            </a:r>
            <a:r>
              <a:rPr lang="ru-RU" sz="2000" dirty="0">
                <a:solidFill>
                  <a:srgbClr val="A40000"/>
                </a:solidFill>
              </a:rPr>
              <a:t> </a:t>
            </a:r>
          </a:p>
          <a:p>
            <a:pPr algn="ctr"/>
            <a:r>
              <a:rPr lang="ru-RU" sz="2000" dirty="0">
                <a:latin typeface="Century Gothic" pitchFamily="34" charset="0"/>
              </a:rPr>
              <a:t>Память о Вите Хоменко увековечена в названии городской детской библиотеки и улицы города. Его именем назван сухогруз.             </a:t>
            </a:r>
            <a:endParaRPr lang="en-US" sz="2000" dirty="0">
              <a:latin typeface="Century Gothic" pitchFamily="34" charset="0"/>
            </a:endParaRPr>
          </a:p>
          <a:p>
            <a:pPr algn="ctr"/>
            <a:r>
              <a:rPr lang="ru-RU" sz="2000" dirty="0">
                <a:latin typeface="Century Gothic" pitchFamily="34" charset="0"/>
              </a:rPr>
              <a:t>  Имя Вити Хоменко носит школа, в которой он учился.</a:t>
            </a:r>
            <a:r>
              <a:rPr lang="ru-RU" sz="2000" dirty="0">
                <a:solidFill>
                  <a:srgbClr val="FF0000"/>
                </a:solidFill>
                <a:latin typeface="Century Gothic" pitchFamily="34" charset="0"/>
              </a:rPr>
              <a:t> </a:t>
            </a:r>
          </a:p>
          <a:p>
            <a:pPr algn="ctr"/>
            <a:endParaRPr lang="ru-RU" sz="20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305800" y="6096000"/>
            <a:ext cx="609600" cy="5334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23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ChangeArrowheads="1"/>
          </p:cNvSpPr>
          <p:nvPr/>
        </p:nvSpPr>
        <p:spPr bwMode="auto">
          <a:xfrm>
            <a:off x="457200" y="354013"/>
            <a:ext cx="80010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 dirty="0">
                <a:latin typeface="Century Gothic" pitchFamily="34" charset="0"/>
              </a:rPr>
              <a:t>В годы войны проявляли бесстрашие и мужество ростовские пионеры.</a:t>
            </a:r>
          </a:p>
          <a:p>
            <a:pPr algn="ctr" eaLnBrk="0" hangingPunct="0"/>
            <a:r>
              <a:rPr lang="ru-RU" sz="2400" dirty="0">
                <a:latin typeface="Century Gothic" pitchFamily="34" charset="0"/>
              </a:rPr>
              <a:t>Всем юным героям в парке Н.Островского возведен памятник. Он был открыт 19 мая 1982 года. </a:t>
            </a:r>
          </a:p>
          <a:p>
            <a:pPr algn="ctr" eaLnBrk="0" hangingPunct="0"/>
            <a:r>
              <a:rPr lang="ru-RU" sz="2400" dirty="0">
                <a:latin typeface="Century Gothic" pitchFamily="34" charset="0"/>
              </a:rPr>
              <a:t>На основании памятника высечены слова : "Пионерам-героям Дона посвящается".</a:t>
            </a:r>
          </a:p>
          <a:p>
            <a:pPr eaLnBrk="0" hangingPunct="0"/>
            <a:endParaRPr lang="ru-RU" sz="2400" dirty="0">
              <a:solidFill>
                <a:schemeClr val="folHlink"/>
              </a:solidFill>
              <a:latin typeface="Century Gothic" pitchFamily="34" charset="0"/>
            </a:endParaRPr>
          </a:p>
          <a:p>
            <a:pPr eaLnBrk="0" hangingPunct="0"/>
            <a:endParaRPr lang="ru-RU" sz="2400" dirty="0">
              <a:solidFill>
                <a:schemeClr val="folHlink"/>
              </a:solidFill>
              <a:latin typeface="Century Gothic" pitchFamily="34" charset="0"/>
            </a:endParaRPr>
          </a:p>
        </p:txBody>
      </p:sp>
      <p:pic>
        <p:nvPicPr>
          <p:cNvPr id="33795" name="Picture 5" descr="памятник юным героям в парке 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3048000"/>
            <a:ext cx="3048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8001000" y="5715000"/>
            <a:ext cx="914400" cy="9144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2400" y="0"/>
            <a:ext cx="8991600" cy="599598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400" dirty="0">
              <a:latin typeface="Century Gothic" pitchFamily="34" charset="0"/>
            </a:endParaRPr>
          </a:p>
          <a:p>
            <a:r>
              <a:rPr lang="ru-RU" sz="2800" dirty="0">
                <a:solidFill>
                  <a:srgbClr val="FF0000"/>
                </a:solidFill>
                <a:latin typeface="Arial" charset="0"/>
              </a:rPr>
              <a:t>                            </a:t>
            </a:r>
            <a:r>
              <a:rPr lang="ru-RU" sz="2800" dirty="0">
                <a:solidFill>
                  <a:srgbClr val="FF0000"/>
                </a:solidFill>
                <a:latin typeface="Century Gothic" pitchFamily="34" charset="0"/>
              </a:rPr>
              <a:t>Витя </a:t>
            </a:r>
            <a:r>
              <a:rPr lang="ru-RU" sz="2800" dirty="0" err="1">
                <a:solidFill>
                  <a:srgbClr val="FF0000"/>
                </a:solidFill>
                <a:latin typeface="Century Gothic" pitchFamily="34" charset="0"/>
              </a:rPr>
              <a:t>Черевичкин</a:t>
            </a:r>
            <a:endParaRPr lang="ru-RU" sz="2800" dirty="0">
              <a:solidFill>
                <a:srgbClr val="FF0000"/>
              </a:solidFill>
              <a:latin typeface="Century Gothic" pitchFamily="34" charset="0"/>
            </a:endParaRPr>
          </a:p>
          <a:p>
            <a:r>
              <a:rPr lang="ru-RU" sz="2400" dirty="0">
                <a:latin typeface="Century Gothic" pitchFamily="34" charset="0"/>
              </a:rPr>
              <a:t>Когда Ростов был захвачен немецкими войсками, Вите было  14 лет и он  еще не мог пойти сражаться с оружием в руках, как старшие товарищи.  Но </a:t>
            </a:r>
            <a:r>
              <a:rPr lang="ru-RU" sz="2400" dirty="0">
                <a:latin typeface="Arial" charset="0"/>
              </a:rPr>
              <a:t>у </a:t>
            </a:r>
            <a:r>
              <a:rPr lang="ru-RU" sz="2400" dirty="0">
                <a:latin typeface="Century Gothic" pitchFamily="34" charset="0"/>
              </a:rPr>
              <a:t>него были голуби, которые  стали  разведчиками. Они проносились над фронтовыми рубежами, несли важные сведения о расположении фашистских войск и их штаба.</a:t>
            </a:r>
            <a:br>
              <a:rPr lang="ru-RU" sz="2400" dirty="0">
                <a:latin typeface="Century Gothic" pitchFamily="34" charset="0"/>
              </a:rPr>
            </a:br>
            <a:r>
              <a:rPr lang="ru-RU" sz="2400" dirty="0">
                <a:latin typeface="Century Gothic" pitchFamily="34" charset="0"/>
              </a:rPr>
              <a:t> Осенью 1941 года гитлеровцы  издали приказ об уничтожении всех домашних голубей, чтобы патриоты не передавали с голубиной почтой сведения нашим войскам.  Витя не подчинился этому приказу, и его крылатый связной продолжал передавать информацию. </a:t>
            </a:r>
            <a:br>
              <a:rPr lang="ru-RU" sz="2400" dirty="0">
                <a:latin typeface="Century Gothic" pitchFamily="34" charset="0"/>
              </a:rPr>
            </a:br>
            <a:endParaRPr lang="ru-RU" sz="2400" dirty="0">
              <a:latin typeface="Arial" charset="0"/>
            </a:endParaRPr>
          </a:p>
          <a:p>
            <a:r>
              <a:rPr lang="ru-RU" sz="2400" dirty="0">
                <a:latin typeface="Century Gothic" pitchFamily="34" charset="0"/>
              </a:rPr>
              <a:t>Витя был застрелен с голубем в руках… </a:t>
            </a:r>
            <a:br>
              <a:rPr lang="ru-RU" sz="2400" dirty="0">
                <a:latin typeface="Century Gothic" pitchFamily="34" charset="0"/>
              </a:rPr>
            </a:br>
            <a:endParaRPr lang="ru-RU" sz="2400" dirty="0">
              <a:latin typeface="Century Gothic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305800" y="5943600"/>
            <a:ext cx="6858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25</a:t>
            </a:r>
            <a:endParaRPr lang="ru-RU" sz="2400" dirty="0"/>
          </a:p>
        </p:txBody>
      </p:sp>
      <p:pic>
        <p:nvPicPr>
          <p:cNvPr id="5" name="Picture 7" descr="bird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800" y="5181600"/>
            <a:ext cx="1430564" cy="1402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anim05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0"/>
            <a:ext cx="12763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ЧЕРЕВИЧКИН ВИТЯ с голубе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304800"/>
            <a:ext cx="6934200" cy="477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Rectangle 5"/>
          <p:cNvSpPr>
            <a:spLocks noChangeArrowheads="1"/>
          </p:cNvSpPr>
          <p:nvPr/>
        </p:nvSpPr>
        <p:spPr bwMode="auto">
          <a:xfrm>
            <a:off x="152400" y="5199063"/>
            <a:ext cx="8610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ru-RU" dirty="0"/>
              <a:t> </a:t>
            </a:r>
            <a:r>
              <a:rPr lang="ru-RU" sz="2400" dirty="0">
                <a:latin typeface="+mn-lt"/>
              </a:rPr>
              <a:t>В 1941 году на пересечении ростовских улиц лежал ребенок с лицом, раздавленным фашистским сапогом, простреленной грудью и голубем в руках. 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382000" y="6172200"/>
            <a:ext cx="609600" cy="4572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26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вит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1447800"/>
            <a:ext cx="2565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Rectangle 6"/>
          <p:cNvSpPr>
            <a:spLocks noChangeArrowheads="1"/>
          </p:cNvSpPr>
          <p:nvPr/>
        </p:nvSpPr>
        <p:spPr bwMode="auto">
          <a:xfrm>
            <a:off x="0" y="5105400"/>
            <a:ext cx="9144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latin typeface="+mn-lt"/>
              </a:rPr>
              <a:t>Сейчас в Ростове-на-Дону есть улица имени                               Вити </a:t>
            </a:r>
            <a:r>
              <a:rPr lang="ru-RU" sz="2400" dirty="0" err="1">
                <a:latin typeface="+mn-lt"/>
              </a:rPr>
              <a:t>Черевичкина</a:t>
            </a:r>
            <a:r>
              <a:rPr lang="ru-RU" sz="2400" dirty="0">
                <a:latin typeface="+mn-lt"/>
              </a:rPr>
              <a:t>.   Детский парк с 1950 года носит имя Вити </a:t>
            </a:r>
            <a:r>
              <a:rPr lang="ru-RU" sz="2400" dirty="0" err="1">
                <a:latin typeface="+mn-lt"/>
              </a:rPr>
              <a:t>Черевичкина</a:t>
            </a:r>
            <a:r>
              <a:rPr lang="ru-RU" sz="2400" dirty="0">
                <a:latin typeface="+mn-lt"/>
              </a:rPr>
              <a:t> и является единственным в </a:t>
            </a:r>
            <a:endParaRPr lang="en-US" sz="2400" dirty="0" smtClean="0">
              <a:latin typeface="+mn-lt"/>
            </a:endParaRPr>
          </a:p>
          <a:p>
            <a:pPr>
              <a:defRPr/>
            </a:pPr>
            <a:r>
              <a:rPr lang="ru-RU" sz="2400" dirty="0" smtClean="0">
                <a:latin typeface="+mn-lt"/>
              </a:rPr>
              <a:t>Ростовской </a:t>
            </a:r>
            <a:r>
              <a:rPr lang="ru-RU" sz="2400" dirty="0">
                <a:latin typeface="+mn-lt"/>
              </a:rPr>
              <a:t>области детским парком. </a:t>
            </a:r>
          </a:p>
        </p:txBody>
      </p:sp>
      <p:sp>
        <p:nvSpPr>
          <p:cNvPr id="34820" name="Rectangle 7"/>
          <p:cNvSpPr>
            <a:spLocks noChangeArrowheads="1"/>
          </p:cNvSpPr>
          <p:nvPr/>
        </p:nvSpPr>
        <p:spPr bwMode="auto">
          <a:xfrm>
            <a:off x="152400" y="228600"/>
            <a:ext cx="8839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latin typeface="+mn-lt"/>
              </a:rPr>
              <a:t>В 1961 году в Ростове-на-Дону был открыт памятник: на высоком постаменте стоит мальчик,  прижимающий             обеими руками к груди голубя…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305800" y="5943600"/>
            <a:ext cx="6858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27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tx1">
                    <a:lumMod val="95000"/>
                  </a:schemeClr>
                </a:solidFill>
              </a:rPr>
              <a:t>Памятник пионерам – героям в парке имени Вити </a:t>
            </a:r>
            <a:r>
              <a:rPr lang="ru-RU" sz="4000" dirty="0" err="1" smtClean="0">
                <a:solidFill>
                  <a:schemeClr val="tx1">
                    <a:lumMod val="95000"/>
                  </a:schemeClr>
                </a:solidFill>
              </a:rPr>
              <a:t>Черевичкина</a:t>
            </a:r>
            <a:r>
              <a:rPr lang="ru-RU" sz="4000" dirty="0" smtClean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tx1">
                    <a:lumMod val="95000"/>
                  </a:schemeClr>
                </a:solidFill>
              </a:rPr>
            </a:br>
            <a:endParaRPr lang="ru-RU" sz="3800" dirty="0" smtClean="0">
              <a:solidFill>
                <a:schemeClr val="tx1">
                  <a:lumMod val="95000"/>
                </a:schemeClr>
              </a:solidFill>
              <a:effectLst/>
            </a:endParaRPr>
          </a:p>
        </p:txBody>
      </p:sp>
      <p:pic>
        <p:nvPicPr>
          <p:cNvPr id="37891" name="Picture 4" descr="normal_DSCF253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752600"/>
            <a:ext cx="571500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8305800" y="5943600"/>
            <a:ext cx="6858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28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304800"/>
            <a:ext cx="8763000" cy="63452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7E0000"/>
                </a:solidFill>
                <a:latin typeface="Century Gothic" pitchFamily="34" charset="0"/>
              </a:rPr>
              <a:t>9 мая 1945 года война закончилась. Огромные потери понесла наша Родина в Великой Отечественной войне. Советские воины – и выдающиеся полководцы, и рядовые солдаты, и дети-герои, - все они отстаивали землю своих отцов, своё Отечество.</a:t>
            </a:r>
            <a:br>
              <a:rPr lang="ru-RU" sz="2800" b="1" dirty="0">
                <a:solidFill>
                  <a:srgbClr val="7E0000"/>
                </a:solidFill>
                <a:latin typeface="Century Gothic" pitchFamily="34" charset="0"/>
              </a:rPr>
            </a:br>
            <a:r>
              <a:rPr lang="ru-RU" sz="2800" b="1" dirty="0">
                <a:solidFill>
                  <a:srgbClr val="7E0000"/>
                </a:solidFill>
                <a:latin typeface="Century Gothic" pitchFamily="34" charset="0"/>
              </a:rPr>
              <a:t>Поэтому мы должны помнить их: и больших, взрослых, и маленьких </a:t>
            </a:r>
          </a:p>
          <a:p>
            <a:pPr algn="ctr"/>
            <a:r>
              <a:rPr lang="ru-RU" sz="2800" b="1" dirty="0">
                <a:solidFill>
                  <a:srgbClr val="7E0000"/>
                </a:solidFill>
                <a:latin typeface="Century Gothic" pitchFamily="34" charset="0"/>
              </a:rPr>
              <a:t>героев этой страшной войны. </a:t>
            </a:r>
          </a:p>
          <a:p>
            <a:pPr algn="ctr"/>
            <a:r>
              <a:rPr lang="ru-RU" sz="2800" b="1" dirty="0">
                <a:solidFill>
                  <a:srgbClr val="7E0000"/>
                </a:solidFill>
                <a:latin typeface="Century Gothic" pitchFamily="34" charset="0"/>
              </a:rPr>
              <a:t>У нас нет права забыть то, что пережили наши прадеды! </a:t>
            </a:r>
          </a:p>
          <a:p>
            <a:pPr algn="ctr"/>
            <a:r>
              <a:rPr lang="ru-RU" sz="2800" b="1" dirty="0">
                <a:solidFill>
                  <a:srgbClr val="7E0000"/>
                </a:solidFill>
                <a:latin typeface="Century Gothic" pitchFamily="34" charset="0"/>
              </a:rPr>
              <a:t>У нас нет права забыть тех мальчишек и девчонок, которые не жалели себя</a:t>
            </a:r>
          </a:p>
          <a:p>
            <a:pPr algn="ctr"/>
            <a:r>
              <a:rPr lang="ru-RU" sz="2800" b="1" dirty="0">
                <a:solidFill>
                  <a:srgbClr val="7E0000"/>
                </a:solidFill>
                <a:latin typeface="Century Gothic" pitchFamily="34" charset="0"/>
              </a:rPr>
              <a:t> во имя победы!</a:t>
            </a:r>
            <a:r>
              <a:rPr lang="ru-RU" dirty="0">
                <a:solidFill>
                  <a:srgbClr val="7E0000"/>
                </a:solidFill>
              </a:rPr>
              <a:t/>
            </a:r>
            <a:br>
              <a:rPr lang="ru-RU" dirty="0">
                <a:solidFill>
                  <a:srgbClr val="7E0000"/>
                </a:solidFill>
              </a:rPr>
            </a:br>
            <a:endParaRPr lang="ru-RU" dirty="0">
              <a:solidFill>
                <a:srgbClr val="7E00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305800" y="5943600"/>
            <a:ext cx="6858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29</a:t>
            </a:r>
            <a:endParaRPr lang="ru-RU" sz="2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33" descr="Москва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Прямоугольник 6"/>
          <p:cNvSpPr>
            <a:spLocks noChangeArrowheads="1"/>
          </p:cNvSpPr>
          <p:nvPr/>
        </p:nvSpPr>
        <p:spPr bwMode="auto">
          <a:xfrm>
            <a:off x="0" y="0"/>
            <a:ext cx="9144000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7E0000"/>
                </a:solidFill>
              </a:rPr>
              <a:t>И  ложатся цветы на могильные плиты,</a:t>
            </a:r>
          </a:p>
          <a:p>
            <a:pPr algn="ctr"/>
            <a:r>
              <a:rPr lang="ru-RU" sz="2800" b="1">
                <a:solidFill>
                  <a:srgbClr val="7E0000"/>
                </a:solidFill>
              </a:rPr>
              <a:t>Нет! Никто не забыт и ничто не забыто.</a:t>
            </a:r>
          </a:p>
          <a:p>
            <a:pPr algn="ctr"/>
            <a:r>
              <a:rPr lang="ru-RU" sz="2800" b="1">
                <a:solidFill>
                  <a:srgbClr val="7E0000"/>
                </a:solidFill>
              </a:rPr>
              <a:t>Люди! Покуда сердца стучатся,</a:t>
            </a:r>
          </a:p>
          <a:p>
            <a:pPr algn="ctr"/>
            <a:r>
              <a:rPr lang="ru-RU" sz="2800" b="1">
                <a:solidFill>
                  <a:srgbClr val="7E0000"/>
                </a:solidFill>
              </a:rPr>
              <a:t>Помните, какою ценой завоёвано счастье,</a:t>
            </a:r>
          </a:p>
          <a:p>
            <a:pPr algn="ctr"/>
            <a:r>
              <a:rPr lang="ru-RU" sz="2800" b="1">
                <a:solidFill>
                  <a:srgbClr val="7E0000"/>
                </a:solidFill>
              </a:rPr>
              <a:t>Пожалуйста, помните!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305800" y="5943600"/>
            <a:ext cx="6858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30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5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746125" y="533400"/>
          <a:ext cx="3606800" cy="541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Фотография Photo Editor" r:id="rId3" imgW="3809524" imgH="5714286" progId="">
                  <p:embed/>
                </p:oleObj>
              </mc:Choice>
              <mc:Fallback>
                <p:oleObj name="Фотография Photo Editor" r:id="rId3" imgW="3809524" imgH="5714286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125" y="533400"/>
                        <a:ext cx="3606800" cy="541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4" name="Rectangle 2"/>
          <p:cNvSpPr>
            <a:spLocks noGrp="1" noChangeArrowheads="1"/>
          </p:cNvSpPr>
          <p:nvPr>
            <p:ph sz="half" idx="2"/>
          </p:nvPr>
        </p:nvSpPr>
        <p:spPr>
          <a:xfrm>
            <a:off x="4191000" y="620713"/>
            <a:ext cx="4800600" cy="5329237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ru-RU" sz="8000" b="1" smtClean="0">
                <a:solidFill>
                  <a:srgbClr val="7E0000"/>
                </a:solidFill>
                <a:latin typeface="Monotype Corsiva" pitchFamily="66" charset="0"/>
              </a:rPr>
              <a:t>Вечная </a:t>
            </a:r>
          </a:p>
          <a:p>
            <a:pPr algn="ctr">
              <a:buFont typeface="Wingdings" pitchFamily="2" charset="2"/>
              <a:buNone/>
            </a:pPr>
            <a:r>
              <a:rPr lang="ru-RU" sz="8000" b="1" smtClean="0">
                <a:solidFill>
                  <a:srgbClr val="7E0000"/>
                </a:solidFill>
                <a:latin typeface="Monotype Corsiva" pitchFamily="66" charset="0"/>
              </a:rPr>
              <a:t> память</a:t>
            </a:r>
          </a:p>
          <a:p>
            <a:pPr algn="ctr">
              <a:buFont typeface="Wingdings" pitchFamily="2" charset="2"/>
              <a:buNone/>
            </a:pPr>
            <a:r>
              <a:rPr lang="ru-RU" sz="8000" b="1" smtClean="0">
                <a:solidFill>
                  <a:srgbClr val="7E0000"/>
                </a:solidFill>
                <a:latin typeface="Monotype Corsiva" pitchFamily="66" charset="0"/>
              </a:rPr>
              <a:t>героям!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305800" y="5943600"/>
            <a:ext cx="685800" cy="68580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31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3000"/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3000"/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3000"/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2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1321</TotalTime>
  <Words>1392</Words>
  <Application>Microsoft Office PowerPoint</Application>
  <PresentationFormat>Экран (4:3)</PresentationFormat>
  <Paragraphs>160</Paragraphs>
  <Slides>31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31</vt:i4>
      </vt:variant>
    </vt:vector>
  </HeadingPairs>
  <TitlesOfParts>
    <vt:vector size="34" baseType="lpstr">
      <vt:lpstr>Яркая</vt:lpstr>
      <vt:lpstr>Документ</vt:lpstr>
      <vt:lpstr>Фотография Photo Editor</vt:lpstr>
      <vt:lpstr>Страницы истории</vt:lpstr>
      <vt:lpstr>22 июня 1941 года. Кто не помнит этой даты?                Она вошла в жизнь нашего народа ненавистным воем вражеских бомб, разрушенными селами и городами, миллионами убитых на фронтах, угнанных в рабство, замученных в лагерях смерти.</vt:lpstr>
      <vt:lpstr>     На войне невыносимо трудно всем - и старым,  и малым, и солдатам, и их близким. Но особенно страдали дети.  Страдали от холода и голода,  от невозможности вернуться в детство,  от кромешного ада бомбежек и  страшной тишины сиротства. </vt:lpstr>
      <vt:lpstr> День и ночь продолжались бомбежки крупных городов. Жители спускались в огромные бомбоубежища,  где спали, ели, читали книги.</vt:lpstr>
      <vt:lpstr>Во время налета  фашистской авиации</vt:lpstr>
      <vt:lpstr>С начала войны школьники городов пришли  на промышленные предприятия,  чтобы заменить ушедших  на фронт отцов и старших братьев.</vt:lpstr>
      <vt:lpstr>Страшной трагедией для страны стала  блокада Ленинграда. 900 дней и ночей жители  были в кольце немецко-фашистских войск.</vt:lpstr>
      <vt:lpstr>Таня Савичева</vt:lpstr>
      <vt:lpstr>Ничего не может быть страшнее смерти детей, даже на войне.</vt:lpstr>
      <vt:lpstr> Миллионы детей прошли через  немецкие концлагеря.  Их заставляли работать, на них проводили медицинские эксперименты,  их просто убивали.</vt:lpstr>
      <vt:lpstr> После себя фашисты оставляли  выжженные до тла деревни.</vt:lpstr>
      <vt:lpstr>Когда война началась, в боевой строй встали не только взрослые мужчины и женщины, но и дети.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Памятник пионерам – героям в парке имени Вити Черевичкина </vt:lpstr>
      <vt:lpstr>Презентация PowerPoint</vt:lpstr>
      <vt:lpstr>Презентация PowerPoint</vt:lpstr>
      <vt:lpstr>Презентация PowerPoint</vt:lpstr>
    </vt:vector>
  </TitlesOfParts>
  <Company>Багаевская СОШ № 3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Пионеры-герои</dc:title>
  <dc:creator>О.Н. Куренкова</dc:creator>
  <cp:lastModifiedBy>Asus</cp:lastModifiedBy>
  <cp:revision>109</cp:revision>
  <cp:lastPrinted>1601-01-01T00:00:00Z</cp:lastPrinted>
  <dcterms:created xsi:type="dcterms:W3CDTF">1601-01-01T00:00:00Z</dcterms:created>
  <dcterms:modified xsi:type="dcterms:W3CDTF">2017-02-09T16:29:45Z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