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</p:sldMasterIdLst>
  <p:sldIdLst>
    <p:sldId id="256" r:id="rId3"/>
    <p:sldId id="283" r:id="rId4"/>
    <p:sldId id="271" r:id="rId5"/>
    <p:sldId id="272" r:id="rId6"/>
    <p:sldId id="273" r:id="rId7"/>
    <p:sldId id="274" r:id="rId8"/>
    <p:sldId id="275" r:id="rId9"/>
    <p:sldId id="280" r:id="rId10"/>
    <p:sldId id="281" r:id="rId11"/>
    <p:sldId id="282" r:id="rId12"/>
    <p:sldId id="257" r:id="rId13"/>
    <p:sldId id="258" r:id="rId14"/>
    <p:sldId id="259" r:id="rId15"/>
    <p:sldId id="260" r:id="rId16"/>
    <p:sldId id="261" r:id="rId17"/>
    <p:sldId id="262" r:id="rId18"/>
    <p:sldId id="265" r:id="rId19"/>
    <p:sldId id="266" r:id="rId20"/>
    <p:sldId id="264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12.11.2017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07504" y="260648"/>
            <a:ext cx="8712968" cy="2498969"/>
          </a:xfrm>
        </p:spPr>
        <p:txBody>
          <a:bodyPr>
            <a:normAutofit/>
          </a:bodyPr>
          <a:lstStyle/>
          <a:p>
            <a:pPr algn="ctr"/>
            <a:r>
              <a:rPr lang="ru-RU" sz="4000" dirty="0">
                <a:solidFill>
                  <a:srgbClr val="C00000"/>
                </a:solidFill>
              </a:rPr>
              <a:t>Фольклорно-этнографический проект</a:t>
            </a:r>
            <a:br>
              <a:rPr lang="ru-RU" sz="4000" dirty="0">
                <a:solidFill>
                  <a:srgbClr val="C00000"/>
                </a:solidFill>
              </a:rPr>
            </a:br>
            <a:r>
              <a:rPr lang="ru-RU" sz="4000" i="1" dirty="0">
                <a:solidFill>
                  <a:srgbClr val="C00000"/>
                </a:solidFill>
              </a:rPr>
              <a:t>«Праматерь хлеба»</a:t>
            </a:r>
            <a:r>
              <a:rPr lang="ru-RU" sz="4000" dirty="0">
                <a:solidFill>
                  <a:srgbClr val="C00000"/>
                </a:solidFill>
              </a:rPr>
              <a:t/>
            </a:r>
            <a:br>
              <a:rPr lang="ru-RU" sz="4000" dirty="0">
                <a:solidFill>
                  <a:srgbClr val="C00000"/>
                </a:solidFill>
              </a:rPr>
            </a:b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609600" y="3501008"/>
            <a:ext cx="2954288" cy="2160239"/>
          </a:xfrm>
        </p:spPr>
        <p:txBody>
          <a:bodyPr>
            <a:normAutofit fontScale="92500"/>
          </a:bodyPr>
          <a:lstStyle/>
          <a:p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Игумнова </a:t>
            </a:r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</a:rPr>
              <a:t>Елена 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Аверьяновна</a:t>
            </a:r>
            <a:endParaRPr lang="ru-RU" sz="16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</a:rPr>
              <a:t>учитель истории и обществознания</a:t>
            </a:r>
          </a:p>
          <a:p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МБОУ «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У</a:t>
            </a:r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нгуркуйскоаяООШ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»,</a:t>
            </a:r>
            <a:endParaRPr lang="en-US" sz="1600" b="1" i="1" dirty="0" smtClean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sz="1600" b="1" i="1" dirty="0" err="1" smtClean="0">
                <a:solidFill>
                  <a:schemeClr val="accent1">
                    <a:lumMod val="75000"/>
                  </a:schemeClr>
                </a:solidFill>
              </a:rPr>
              <a:t>Кяхтинского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1600" b="1" i="1" dirty="0">
                <a:solidFill>
                  <a:schemeClr val="accent1">
                    <a:lumMod val="75000"/>
                  </a:schemeClr>
                </a:solidFill>
              </a:rPr>
              <a:t>района</a:t>
            </a:r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</a:p>
          <a:p>
            <a:r>
              <a:rPr lang="ru-RU" sz="1600" b="1" i="1" dirty="0" smtClean="0">
                <a:solidFill>
                  <a:schemeClr val="accent1">
                    <a:lumMod val="75000"/>
                  </a:schemeClr>
                </a:solidFill>
              </a:rPr>
              <a:t>Республики Бурятия,</a:t>
            </a:r>
            <a:endParaRPr lang="ru-RU" sz="1600" b="1" i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pic>
        <p:nvPicPr>
          <p:cNvPr id="7" name="Picture 2" descr="F:\семинар по географии 14 марта 2007 года\Изображение 065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  <a14:imgEffect>
                      <a14:brightnessContrast bright="31000" contrast="-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420000">
            <a:off x="4843380" y="2368823"/>
            <a:ext cx="4085223" cy="3478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755576" y="5733256"/>
            <a:ext cx="6264696" cy="864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/>
                <a:ea typeface="Times New Roman"/>
                <a:cs typeface="Times New Roman"/>
              </a:rPr>
              <a:t>671833, Республика Бурятия, Кяхтинский район, с. Унгуркуй, ул. Школьная - 39                                                                                                                                                                                                                                                    тел. 8 (30142) 32-1-44 </a:t>
            </a:r>
            <a:r>
              <a:rPr lang="en-US" sz="1400" dirty="0">
                <a:latin typeface="Times New Roman"/>
                <a:ea typeface="Times New Roman"/>
                <a:cs typeface="Times New Roman"/>
              </a:rPr>
              <a:t>Email</a:t>
            </a:r>
            <a:r>
              <a:rPr lang="ru-RU" sz="1400" dirty="0">
                <a:latin typeface="Times New Roman"/>
                <a:ea typeface="Times New Roman"/>
                <a:cs typeface="Times New Roman"/>
              </a:rPr>
              <a:t> ele21248573@yandex.ru</a:t>
            </a:r>
            <a:endParaRPr lang="ru-RU" sz="2000" dirty="0">
              <a:latin typeface="Calibri"/>
              <a:ea typeface="Times New Roman"/>
              <a:cs typeface="Times New Roman"/>
            </a:endParaRP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23902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F:\семинар по географии 14 марта 2007 года\Изображение 03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14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F:\семинар по географии 14 марта 2007 года\Изображение 02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221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F:\семинар по географии 14 марта 2007 года\Изображение 058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5770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F:\семинар по географии 14 марта 2007 года\Изображение 059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749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F:\семинар по географии 14 марта 2007 года\Изображение 06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172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F:\семинар по географии 14 марта 2007 года\Изображение 063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84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8434" name="Picture 2" descr="F:\семинар по географии 14 марта 2007 года\Изображение 070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577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9458" name="Picture 2" descr="F:\семинар по географии 14 марта 2007 года\Изображение 071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55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3554" name="Picture 2" descr="F:\семинар по географии 14 марта 2007 года\маша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9940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Цели: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вовлечение в работу музея значительного числа воспитанников детских садов, школьников, их родителей, молодёжи;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создать оптимальные условия для развития творческой деятельности детей по изучению местных традиций, возрождению и сохранению народной культуры;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активизация познавательной и исследовательской деятельности учащихся;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формирование и пополнение музейных коллекций;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создание благоприятных условий для посещения музеев;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повышение интереса к изучению местных традиций, знакомство с характерными особенностями русской кухни;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пропаганда </a:t>
            </a:r>
            <a:r>
              <a:rPr lang="ru-RU" sz="2800" dirty="0">
                <a:latin typeface="Times New Roman"/>
                <a:ea typeface="Times New Roman"/>
                <a:cs typeface="Times New Roman"/>
              </a:rPr>
              <a:t>правильного здорового питания;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содействие созданию социокультурных связей между учредителями, организаторами и участниками проекта.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привлечение внимания общественных структур, СМИ к традиционной культуре;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44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пропаганда работы школьных музеев, через районные газеты и Интернет;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привлечение внимания школьников к проблемам сохранения истории и культуры родного края; через различные формы поисковой и музейной работы.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проведения экскурсий-экспедиций, открытых уроков, научно-практических конференций, конкурсов;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популяризация музейных акций;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 расширение знаний детей о правильном  питании, направленных на сохранение и укрепление здоровья;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просвещение родителей в вопросах организации правильного питания детей;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привлечение внимания общественных организаций к решению поставленной </a:t>
            </a:r>
            <a:r>
              <a:rPr lang="ru-RU" sz="2800" dirty="0" err="1">
                <a:latin typeface="Times New Roman"/>
                <a:ea typeface="Calibri"/>
                <a:cs typeface="Times New Roman"/>
              </a:rPr>
              <a:t>прблемы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освещение всех мероприятий в СМИ;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18288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 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algn="ctr"/>
            <a:r>
              <a:rPr lang="ru-RU" sz="2900" dirty="0">
                <a:latin typeface="Times New Roman" pitchFamily="18" charset="0"/>
                <a:cs typeface="Times New Roman" pitchFamily="18" charset="0"/>
              </a:rPr>
              <a:t>Срок реализации проекта:2-3 года</a:t>
            </a:r>
          </a:p>
        </p:txBody>
      </p:sp>
    </p:spTree>
    <p:extLst>
      <p:ext uri="{BB962C8B-B14F-4D97-AF65-F5344CB8AC3E}">
        <p14:creationId xmlns:p14="http://schemas.microsoft.com/office/powerpoint/2010/main" val="107512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duotone>
              <a:prstClr val="black"/>
              <a:schemeClr val="accent4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44451"/>
            <a:ext cx="8712968" cy="669691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830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27784" y="704088"/>
            <a:ext cx="4752528" cy="636680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000" dirty="0" smtClean="0"/>
              <a:t>Подготовительный этап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75149379"/>
              </p:ext>
            </p:extLst>
          </p:nvPr>
        </p:nvGraphicFramePr>
        <p:xfrm>
          <a:off x="395537" y="1484784"/>
          <a:ext cx="8352926" cy="509388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72241"/>
                <a:gridCol w="1620577"/>
                <a:gridCol w="1762239"/>
                <a:gridCol w="3597869"/>
              </a:tblGrid>
              <a:tr h="6773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Календарное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время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9" marR="681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Место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проведения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9" marR="681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Мероприятия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9" marR="681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Примечание 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9" marR="68159" marT="0" marB="0"/>
                </a:tc>
              </a:tr>
              <a:tr h="436171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Осень </a:t>
                      </a:r>
                    </a:p>
                  </a:txBody>
                  <a:tcPr marL="68159" marR="681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Детские сады,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школы района,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СДК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СПТУ №34,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колледж №17</a:t>
                      </a:r>
                      <a:endParaRPr lang="ru-RU" sz="1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9" marR="68159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Реклама проекта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</a:rPr>
                        <a:t>Экскурсия-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Экспедиция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smtClean="0">
                          <a:effectLst/>
                        </a:rPr>
                        <a:t>3</a:t>
                      </a:r>
                      <a:r>
                        <a:rPr lang="ru-RU" sz="1400" dirty="0">
                          <a:effectLst/>
                        </a:rPr>
                        <a:t>.  Конкурсы рисунков на тему «Золотые поля России».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9" marR="68159" marT="0" marB="0"/>
                </a:tc>
                <a:tc>
                  <a:txBody>
                    <a:bodyPr/>
                    <a:lstStyle/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Заметки в районных газетах, объявление на электронные адреса детских садов, школ.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Экскурсии-экспедиции под руководством воспитателей, классных руководителей, учителей биологии выезжают на сельскохозяйственные угодья, где выращиваются злаковые культуры, собирают гербарий, знакомятся с мукомольным производством (мельницы).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Освещение итогов конкурса рисунков в школьных газетах, бюллетенях; заметка в районной газете.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Оформление выставок-передвижек (для 3 этапа).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159" marR="6815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677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3768" y="188640"/>
            <a:ext cx="3240360" cy="708688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Основной этап</a:t>
            </a:r>
            <a:endParaRPr lang="ru-RU" sz="4000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9341969"/>
              </p:ext>
            </p:extLst>
          </p:nvPr>
        </p:nvGraphicFramePr>
        <p:xfrm>
          <a:off x="179512" y="908720"/>
          <a:ext cx="8568951" cy="57047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7732"/>
                <a:gridCol w="1662489"/>
                <a:gridCol w="1807813"/>
                <a:gridCol w="3690917"/>
              </a:tblGrid>
              <a:tr h="51125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Зима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-</a:t>
                      </a: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</a:rPr>
                        <a:t>весна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</a:txBody>
                  <a:tcPr marL="39759" marR="3975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solidFill>
                            <a:schemeClr val="tx1"/>
                          </a:solidFill>
                          <a:effectLst/>
                        </a:rPr>
                        <a:t>Г.Кяхта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Школы города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ГДК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59" marR="39759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Проведение открытых уроков «Мастер-класс» по технологии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Выпуск буклетов</a:t>
                      </a:r>
                    </a:p>
                    <a:p>
                      <a:pPr marL="22860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3.      Музейная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акция «Загляни в бабушкин сундук»</a:t>
                      </a:r>
                    </a:p>
                    <a:p>
                      <a:pPr marL="45720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4.         Научно-практическая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конференция.</a:t>
                      </a: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endParaRPr lang="ru-RU" sz="12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5.</a:t>
                      </a:r>
                      <a:r>
                        <a:rPr lang="ru-RU" sz="1200" baseline="0" dirty="0" smtClean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ru-RU" sz="1200" dirty="0" smtClean="0">
                          <a:solidFill>
                            <a:schemeClr val="tx1"/>
                          </a:solidFill>
                          <a:effectLst/>
                        </a:rPr>
                        <a:t>Заметки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effectLst/>
                        </a:rPr>
                        <a:t>в СМИ</a:t>
                      </a:r>
                      <a:endParaRPr lang="ru-RU" sz="12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59" marR="39759" marT="0" marB="0"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 Темы: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«Русская кухня»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«Рецепты старины»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«Народные промыслы и ремёсла»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«Быт и обычаи»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Конкурс буклетов о «Здоровой пище». Подведение итогов и награждение, освящение в СМИ.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Цель: сбор артефактов.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Задачи: познавательные (знакомство с историей предметов), воспитательные (воспитание уважительного отношения к историческому и культурному наследию), развивающие (развитие интереса к истории культуры).</a:t>
                      </a:r>
                    </a:p>
                    <a:p>
                      <a:pPr marL="4572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Поисково-исследовательская деятельность предполагает: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Непосредственное участие всех учащихся, учителей, родителей в поисково-исследовательской работе по возрождению истории родного края;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Планомерный систематический сбор документов, памятников материальной и духовной культуры;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Приём даров и случайных поступлений;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Обобщение изученного материала в рефератах, творческих исследованиях учащихся;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Пополнение музейного фонда;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Wingdings"/>
                        <a:buChar char=""/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</a:rPr>
                        <a:t>Освещение работы конференции в районной газете.</a:t>
                      </a:r>
                      <a:endParaRPr lang="ru-RU" sz="105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39759" marR="39759" marT="0" marB="0">
                    <a:solidFill>
                      <a:schemeClr val="bg2">
                        <a:lumMod val="9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23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704088"/>
            <a:ext cx="6347048" cy="56467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Заключительный этап</a:t>
            </a:r>
            <a:endParaRPr lang="ru-RU" sz="4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07599506"/>
              </p:ext>
            </p:extLst>
          </p:nvPr>
        </p:nvGraphicFramePr>
        <p:xfrm>
          <a:off x="251518" y="1556793"/>
          <a:ext cx="8496945" cy="4680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5901"/>
                <a:gridCol w="1648519"/>
                <a:gridCol w="1792623"/>
                <a:gridCol w="3659902"/>
              </a:tblGrid>
              <a:tr h="46805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</a:rPr>
                        <a:t>Лето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Центральная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Площадь </a:t>
                      </a:r>
                      <a:r>
                        <a:rPr lang="ru-RU" sz="1600" dirty="0" err="1">
                          <a:solidFill>
                            <a:schemeClr val="tx1"/>
                          </a:solidFill>
                          <a:effectLst/>
                        </a:rPr>
                        <a:t>г.Кяхта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Массовое гуляние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«Праматерь хлеба»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Мини-выставка гербария.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Передвижная выставка рисунков «Золотые поля России».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Выставка акции «Загляни в бабушкин сундук» (утварь, рецепты, макеты, презентации).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Фольклорный праздник.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Подведение итогов конкурсов проекта, награждение.</a:t>
                      </a:r>
                    </a:p>
                    <a:p>
                      <a:pPr marL="342900" lvl="0" indent="-34290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Праздничный обед (полевая кухня).</a:t>
                      </a:r>
                    </a:p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31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704088"/>
            <a:ext cx="6347048" cy="63668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Ожидаемые результаты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784976" cy="5184576"/>
          </a:xfrm>
        </p:spPr>
        <p:txBody>
          <a:bodyPr>
            <a:normAutofit fontScale="32500" lnSpcReduction="20000"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Целенаправленная совместная деятельность способствует достижению положительных результатов: 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постоянное  развитие  музея,   увеличение  количества  его  экспонатов, появление новых экспозиций;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 положительные изменения, происходящие с личностью обучающихся, в их духовном росте;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стимулирование позитивного поведения учащихся, ориентация их на ведение нормального образа жизни;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пополнение знаний учащихся об истории и культуры своего края и всего народа;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создание условий для самовыражения и самореализации школьников;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переосмысление ценностей и определение своего места, своего «я», место своей семьи в цепи исторических событий;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активная, интересная поисковая работа служит препятствием для вовлечения учащихся в уличные группировки;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учащиеся являются активными участниками поисковой, исследовательской, экскурсионной, пропагандистской работы;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музей создает условия для творческой самореализации каждого участника;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руководитель   музея,    учителя,    классные   руководители отслеживают работу учащихся, помогают советами, направляют их в нужное русло;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музей становится центром воспитательной работы в школе.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создаются социокультурные связи между учредителями, организаторами и участниками проекта.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Wingdings"/>
              <a:buChar char=""/>
            </a:pPr>
            <a:r>
              <a:rPr lang="ru-RU" sz="4300" dirty="0">
                <a:latin typeface="Times New Roman"/>
                <a:ea typeface="Calibri"/>
                <a:cs typeface="Times New Roman"/>
              </a:rPr>
              <a:t>привлекается внимание общественных структур, СМИ к традиционной культуре.</a:t>
            </a:r>
            <a:endParaRPr lang="ru-RU" sz="43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904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704088"/>
            <a:ext cx="6851104" cy="56467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Дальнейшее развитие проекта</a:t>
            </a:r>
            <a:endParaRPr lang="ru-RU" sz="4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507288" cy="5328592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ea typeface="Times New Roman"/>
                <a:cs typeface="Times New Roman"/>
              </a:rPr>
              <a:t>Проект будет продолжаться и охватывать все большее количество учащихся. Инициатор проекта станет базовым музеем-координатором, ведущим работу по вовлечению новых районов в дело  воспитания и формирования личности на основе музея родного края. </a:t>
            </a:r>
            <a:r>
              <a:rPr lang="ru-RU" sz="2800" dirty="0">
                <a:latin typeface="Times New Roman"/>
                <a:ea typeface="Calibri"/>
                <a:cs typeface="Times New Roman"/>
              </a:rPr>
              <a:t>Особенностью проекта может стать его масштабируемость, пополняемость в зависимости от подключения новых проектных групп, последовательное (возможно, в течение нескольких лет) накопление результатов и, соответственно, создание своеобразной Энциклопедии проекта. Интересным развитием проекта может стать организация мини-социологического исследования по теме проекта, личные рассказы и воспоминания, рисунки и фотографии. Кроме того, очевидно, что некоторые мини-проекты можно объединять в более крупные и коллективные. Соответственно, исследоваться может не только история какой-то вещи, но и история события, например, праздника («Каким раньше было Рождество?»).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2800" dirty="0">
                <a:latin typeface="Times New Roman"/>
                <a:ea typeface="Calibri"/>
                <a:cs typeface="Times New Roman"/>
              </a:rPr>
              <a:t>Представленный проект рекомендуется использовать воспитателям, музыкальным руководителям для работы с детьми по краеведению, в организации работы по фольклору, учреждениям, работающим в эмоционально-ценностной образовательной практике.</a:t>
            </a:r>
            <a:endParaRPr lang="ru-RU" sz="2400" dirty="0">
              <a:latin typeface="Calibri"/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4207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rot="20747904">
            <a:off x="1281418" y="2479319"/>
            <a:ext cx="6491064" cy="3095882"/>
          </a:xfrm>
          <a:effectLst>
            <a:reflection blurRad="6350" stA="52000" endA="300" endPos="35000" dir="5400000" sy="-100000" algn="bl" rotWithShape="0"/>
          </a:effectLst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8000" dirty="0">
                <a:solidFill>
                  <a:srgbClr val="C00000"/>
                </a:solidFill>
                <a:latin typeface="Times New Roman"/>
                <a:ea typeface="Times New Roman"/>
              </a:rPr>
              <a:t>Спасибо </a:t>
            </a:r>
            <a:endParaRPr lang="ru-RU" sz="8000" dirty="0" smtClean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marL="0" indent="0">
              <a:buNone/>
            </a:pPr>
            <a:r>
              <a:rPr lang="ru-RU" sz="8000" dirty="0" smtClean="0">
                <a:solidFill>
                  <a:srgbClr val="C00000"/>
                </a:solidFill>
                <a:latin typeface="Times New Roman"/>
                <a:ea typeface="Times New Roman"/>
              </a:rPr>
              <a:t>за </a:t>
            </a:r>
            <a:r>
              <a:rPr lang="ru-RU" sz="8000" dirty="0">
                <a:solidFill>
                  <a:srgbClr val="C00000"/>
                </a:solidFill>
                <a:latin typeface="Times New Roman"/>
                <a:ea typeface="Times New Roman"/>
              </a:rPr>
              <a:t>внимание!</a:t>
            </a:r>
            <a:endParaRPr lang="ru-RU" sz="8000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6700" dirty="0" smtClean="0">
                <a:latin typeface="Times New Roman"/>
                <a:ea typeface="Times New Roman"/>
              </a:rPr>
              <a:t/>
            </a:r>
            <a:br>
              <a:rPr lang="ru-RU" sz="6700" dirty="0" smtClean="0">
                <a:latin typeface="Times New Roman"/>
                <a:ea typeface="Times New Roman"/>
              </a:rPr>
            </a:br>
            <a:r>
              <a:rPr lang="ru-RU" sz="6700" dirty="0">
                <a:latin typeface="Times New Roman"/>
                <a:ea typeface="Times New Roman"/>
              </a:rPr>
              <a:t/>
            </a:r>
            <a:br>
              <a:rPr lang="ru-RU" sz="6700" dirty="0">
                <a:latin typeface="Times New Roman"/>
                <a:ea typeface="Times New Roman"/>
              </a:rPr>
            </a:br>
            <a:r>
              <a:rPr lang="ru-RU" sz="6700" dirty="0" smtClean="0">
                <a:latin typeface="Times New Roman"/>
                <a:ea typeface="Times New Roman"/>
              </a:rPr>
              <a:t/>
            </a:r>
            <a:br>
              <a:rPr lang="ru-RU" sz="6700" dirty="0" smtClean="0">
                <a:latin typeface="Times New Roman"/>
                <a:ea typeface="Times New Roman"/>
              </a:rPr>
            </a:br>
            <a:r>
              <a:rPr lang="ru-RU" sz="6700" dirty="0">
                <a:latin typeface="Times New Roman"/>
                <a:ea typeface="Times New Roman"/>
              </a:rPr>
              <a:t/>
            </a:r>
            <a:br>
              <a:rPr lang="ru-RU" sz="6700" dirty="0">
                <a:latin typeface="Times New Roman"/>
                <a:ea typeface="Times New Roman"/>
              </a:rPr>
            </a:br>
            <a:r>
              <a:rPr lang="ru-RU" sz="6700" dirty="0" smtClean="0">
                <a:latin typeface="Times New Roman"/>
                <a:ea typeface="Times New Roman"/>
              </a:rPr>
              <a:t/>
            </a:r>
            <a:br>
              <a:rPr lang="ru-RU" sz="6700" dirty="0" smtClean="0">
                <a:latin typeface="Times New Roman"/>
                <a:ea typeface="Times New Roman"/>
              </a:rPr>
            </a:br>
            <a:r>
              <a:rPr lang="ru-RU" sz="6700" dirty="0">
                <a:latin typeface="Times New Roman"/>
                <a:ea typeface="Times New Roman"/>
              </a:rPr>
              <a:t/>
            </a:r>
            <a:br>
              <a:rPr lang="ru-RU" sz="6700" dirty="0">
                <a:latin typeface="Times New Roman"/>
                <a:ea typeface="Times New Roman"/>
              </a:rPr>
            </a:br>
            <a:r>
              <a:rPr lang="ru-RU" sz="6700" dirty="0" smtClean="0">
                <a:latin typeface="Times New Roman"/>
                <a:ea typeface="Times New Roman"/>
              </a:rPr>
              <a:t/>
            </a:r>
            <a:br>
              <a:rPr lang="ru-RU" sz="6700" dirty="0" smtClean="0">
                <a:latin typeface="Times New Roman"/>
                <a:ea typeface="Times New Roman"/>
              </a:rPr>
            </a:br>
            <a:r>
              <a:rPr lang="ru-RU" sz="5400" dirty="0">
                <a:latin typeface="Times New Roman"/>
                <a:ea typeface="Times New Roman"/>
              </a:rPr>
              <a:t/>
            </a:r>
            <a:br>
              <a:rPr lang="ru-RU" sz="5400" dirty="0">
                <a:latin typeface="Times New Roman"/>
                <a:ea typeface="Times New Roman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270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4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4000"/>
                            </p:stCondLst>
                            <p:childTnLst>
                              <p:par>
                                <p:cTn id="8" presetID="3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" dur="4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94</TotalTime>
  <Words>625</Words>
  <Application>Microsoft Office PowerPoint</Application>
  <PresentationFormat>Экран (4:3)</PresentationFormat>
  <Paragraphs>136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Поток</vt:lpstr>
      <vt:lpstr>Волна</vt:lpstr>
      <vt:lpstr>Фольклорно-этнографический проект «Праматерь хлеба»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Цели:</vt:lpstr>
      <vt:lpstr>Задачи:</vt:lpstr>
      <vt:lpstr>Презентация PowerPoint</vt:lpstr>
      <vt:lpstr>Подготовительный этап</vt:lpstr>
      <vt:lpstr>Основной этап</vt:lpstr>
      <vt:lpstr>Заключительный этап</vt:lpstr>
      <vt:lpstr>Ожидаемые результаты</vt:lpstr>
      <vt:lpstr>Дальнейшее развитие проекта</vt:lpstr>
      <vt:lpstr>      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Andrey</dc:creator>
  <cp:lastModifiedBy>Windows User</cp:lastModifiedBy>
  <cp:revision>13</cp:revision>
  <dcterms:created xsi:type="dcterms:W3CDTF">2010-12-01T13:20:01Z</dcterms:created>
  <dcterms:modified xsi:type="dcterms:W3CDTF">2017-11-12T12:37:02Z</dcterms:modified>
</cp:coreProperties>
</file>