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61" r:id="rId6"/>
    <p:sldId id="260" r:id="rId7"/>
    <p:sldId id="259" r:id="rId8"/>
    <p:sldId id="264" r:id="rId9"/>
    <p:sldId id="263" r:id="rId10"/>
    <p:sldId id="265" r:id="rId11"/>
    <p:sldId id="267" r:id="rId12"/>
    <p:sldId id="268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2784" y="-10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C9A44-5E19-4DD6-866A-709475967422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E5DA5-683B-464A-A31A-6959354882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C9A44-5E19-4DD6-866A-709475967422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E5DA5-683B-464A-A31A-6959354882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C9A44-5E19-4DD6-866A-709475967422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E5DA5-683B-464A-A31A-6959354882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C9A44-5E19-4DD6-866A-709475967422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E5DA5-683B-464A-A31A-6959354882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C9A44-5E19-4DD6-866A-709475967422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E5DA5-683B-464A-A31A-6959354882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C9A44-5E19-4DD6-866A-709475967422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E5DA5-683B-464A-A31A-6959354882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C9A44-5E19-4DD6-866A-709475967422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E5DA5-683B-464A-A31A-6959354882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C9A44-5E19-4DD6-866A-709475967422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E5DA5-683B-464A-A31A-6959354882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C9A44-5E19-4DD6-866A-709475967422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E5DA5-683B-464A-A31A-6959354882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C9A44-5E19-4DD6-866A-709475967422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E5DA5-683B-464A-A31A-6959354882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C9A44-5E19-4DD6-866A-709475967422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E5DA5-683B-464A-A31A-6959354882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2C9A44-5E19-4DD6-866A-709475967422}" type="datetimeFigureOut">
              <a:rPr lang="ru-RU" smtClean="0"/>
              <a:pPr/>
              <a:t>24.10.2016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E5DA5-683B-464A-A31A-6959354882D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эксперт\Desktop\открытый урок\i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58"/>
            <a:ext cx="9144000" cy="6823881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628800"/>
            <a:ext cx="7344816" cy="3600400"/>
          </a:xfrm>
        </p:spPr>
        <p:txBody>
          <a:bodyPr>
            <a:normAutofit/>
          </a:bodyPr>
          <a:lstStyle/>
          <a:p>
            <a:r>
              <a:rPr lang="en-US" sz="6000" b="1" dirty="0" err="1">
                <a:solidFill>
                  <a:srgbClr val="C00000"/>
                </a:solidFill>
                <a:latin typeface="Monotype Corsiva" pitchFamily="66" charset="0"/>
              </a:rPr>
              <a:t>Guten</a:t>
            </a:r>
            <a:r>
              <a:rPr lang="en-US" sz="6000" b="1" dirty="0">
                <a:solidFill>
                  <a:srgbClr val="C00000"/>
                </a:solidFill>
                <a:latin typeface="Monotype Corsiva" pitchFamily="66" charset="0"/>
              </a:rPr>
              <a:t> Tag, </a:t>
            </a:r>
            <a:r>
              <a:rPr lang="en-US" sz="6000" b="1" dirty="0" err="1">
                <a:solidFill>
                  <a:srgbClr val="C00000"/>
                </a:solidFill>
                <a:latin typeface="Monotype Corsiva" pitchFamily="66" charset="0"/>
              </a:rPr>
              <a:t>liebe</a:t>
            </a:r>
            <a:r>
              <a:rPr lang="en-US" sz="6000" b="1" dirty="0">
                <a:solidFill>
                  <a:srgbClr val="C00000"/>
                </a:solidFill>
                <a:latin typeface="Monotype Corsiva" pitchFamily="66" charset="0"/>
              </a:rPr>
              <a:t> Kinder! </a:t>
            </a:r>
            <a:endParaRPr lang="ru-RU" sz="6000" b="1" dirty="0" smtClean="0">
              <a:solidFill>
                <a:srgbClr val="C00000"/>
              </a:solidFill>
              <a:latin typeface="Monotype Corsiva" pitchFamily="66" charset="0"/>
            </a:endParaRPr>
          </a:p>
          <a:p>
            <a:r>
              <a:rPr lang="en-US" sz="6000" b="1" dirty="0" err="1" smtClean="0">
                <a:solidFill>
                  <a:srgbClr val="C00000"/>
                </a:solidFill>
                <a:latin typeface="Monotype Corsiva" pitchFamily="66" charset="0"/>
              </a:rPr>
              <a:t>Herzlich</a:t>
            </a:r>
            <a:r>
              <a:rPr lang="en-US" sz="6000" b="1" dirty="0" smtClean="0">
                <a:solidFill>
                  <a:srgbClr val="C00000"/>
                </a:solidFill>
                <a:latin typeface="Monotype Corsiva" pitchFamily="66" charset="0"/>
              </a:rPr>
              <a:t>  </a:t>
            </a:r>
            <a:r>
              <a:rPr lang="en-US" sz="6000" b="1" dirty="0" err="1">
                <a:solidFill>
                  <a:srgbClr val="C00000"/>
                </a:solidFill>
                <a:latin typeface="Monotype Corsiva" pitchFamily="66" charset="0"/>
              </a:rPr>
              <a:t>Willkommen</a:t>
            </a:r>
            <a:r>
              <a:rPr lang="en-US" sz="6000" b="1" dirty="0" smtClean="0">
                <a:solidFill>
                  <a:srgbClr val="C00000"/>
                </a:solidFill>
                <a:latin typeface="Monotype Corsiva" pitchFamily="66" charset="0"/>
              </a:rPr>
              <a:t>,</a:t>
            </a:r>
            <a:endParaRPr lang="ru-RU" sz="6000" b="1" dirty="0" smtClean="0">
              <a:solidFill>
                <a:srgbClr val="C00000"/>
              </a:solidFill>
              <a:latin typeface="Monotype Corsiva" pitchFamily="66" charset="0"/>
            </a:endParaRPr>
          </a:p>
          <a:p>
            <a:r>
              <a:rPr lang="en-US" sz="6000" b="1" dirty="0" err="1" smtClean="0">
                <a:solidFill>
                  <a:srgbClr val="C00000"/>
                </a:solidFill>
                <a:latin typeface="Monotype Corsiva" pitchFamily="66" charset="0"/>
              </a:rPr>
              <a:t>Liebe</a:t>
            </a:r>
            <a:r>
              <a:rPr lang="en-US" sz="6000" b="1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en-US" sz="6000" b="1" dirty="0" err="1" smtClean="0">
                <a:solidFill>
                  <a:srgbClr val="C00000"/>
                </a:solidFill>
                <a:latin typeface="Monotype Corsiva" pitchFamily="66" charset="0"/>
              </a:rPr>
              <a:t>Kollegen</a:t>
            </a:r>
            <a:r>
              <a:rPr lang="ru-RU" sz="6000" b="1" dirty="0" smtClean="0">
                <a:solidFill>
                  <a:srgbClr val="C00000"/>
                </a:solidFill>
                <a:latin typeface="Monotype Corsiva" pitchFamily="66" charset="0"/>
              </a:rPr>
              <a:t>!</a:t>
            </a:r>
            <a:endParaRPr lang="ru-RU" sz="60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http://www.need4soft.ru/uploads/taginator/Nov-2012/fony-dlya-prezentaci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5772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Речевая разминка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US" sz="3900" dirty="0">
                <a:solidFill>
                  <a:srgbClr val="002060"/>
                </a:solidFill>
                <a:latin typeface="Monotype Corsiva" pitchFamily="66" charset="0"/>
              </a:rPr>
              <a:t>Es war </a:t>
            </a:r>
            <a:r>
              <a:rPr lang="en-US" sz="3900" dirty="0" err="1">
                <a:solidFill>
                  <a:srgbClr val="002060"/>
                </a:solidFill>
                <a:latin typeface="Monotype Corsiva" pitchFamily="66" charset="0"/>
              </a:rPr>
              <a:t>eine</a:t>
            </a:r>
            <a:r>
              <a:rPr lang="en-US" sz="3900" dirty="0">
                <a:solidFill>
                  <a:srgbClr val="002060"/>
                </a:solidFill>
                <a:latin typeface="Monotype Corsiva" pitchFamily="66" charset="0"/>
              </a:rPr>
              <a:t> Mutter,</a:t>
            </a:r>
            <a:endParaRPr lang="ru-RU" sz="3900" dirty="0">
              <a:solidFill>
                <a:srgbClr val="002060"/>
              </a:solidFill>
              <a:latin typeface="Monotype Corsiva" pitchFamily="66" charset="0"/>
            </a:endParaRPr>
          </a:p>
          <a:p>
            <a:pPr algn="ctr">
              <a:buNone/>
            </a:pPr>
            <a:r>
              <a:rPr lang="en-US" sz="3900" dirty="0">
                <a:solidFill>
                  <a:srgbClr val="002060"/>
                </a:solidFill>
                <a:latin typeface="Monotype Corsiva" pitchFamily="66" charset="0"/>
              </a:rPr>
              <a:t>Die </a:t>
            </a:r>
            <a:r>
              <a:rPr lang="en-US" sz="3900" dirty="0" err="1">
                <a:solidFill>
                  <a:srgbClr val="002060"/>
                </a:solidFill>
                <a:latin typeface="Monotype Corsiva" pitchFamily="66" charset="0"/>
              </a:rPr>
              <a:t>hatte</a:t>
            </a:r>
            <a:r>
              <a:rPr lang="en-US" sz="3900" dirty="0">
                <a:solidFill>
                  <a:srgbClr val="002060"/>
                </a:solidFill>
                <a:latin typeface="Monotype Corsiva" pitchFamily="66" charset="0"/>
              </a:rPr>
              <a:t> 4 Kinder,</a:t>
            </a:r>
            <a:endParaRPr lang="ru-RU" sz="3900" dirty="0">
              <a:solidFill>
                <a:srgbClr val="002060"/>
              </a:solidFill>
              <a:latin typeface="Monotype Corsiva" pitchFamily="66" charset="0"/>
            </a:endParaRPr>
          </a:p>
          <a:p>
            <a:pPr algn="ctr">
              <a:buNone/>
            </a:pPr>
            <a:r>
              <a:rPr lang="en-US" sz="3900" dirty="0">
                <a:solidFill>
                  <a:srgbClr val="002060"/>
                </a:solidFill>
                <a:latin typeface="Monotype Corsiva" pitchFamily="66" charset="0"/>
              </a:rPr>
              <a:t>Den </a:t>
            </a:r>
            <a:r>
              <a:rPr lang="en-US" sz="3900" dirty="0" err="1">
                <a:solidFill>
                  <a:srgbClr val="002060"/>
                </a:solidFill>
                <a:latin typeface="Monotype Corsiva" pitchFamily="66" charset="0"/>
              </a:rPr>
              <a:t>Frühling</a:t>
            </a:r>
            <a:r>
              <a:rPr lang="en-US" sz="3900" dirty="0">
                <a:solidFill>
                  <a:srgbClr val="002060"/>
                </a:solidFill>
                <a:latin typeface="Monotype Corsiva" pitchFamily="66" charset="0"/>
              </a:rPr>
              <a:t>, den </a:t>
            </a:r>
            <a:r>
              <a:rPr lang="en-US" sz="3900" dirty="0" err="1">
                <a:solidFill>
                  <a:srgbClr val="002060"/>
                </a:solidFill>
                <a:latin typeface="Monotype Corsiva" pitchFamily="66" charset="0"/>
              </a:rPr>
              <a:t>Sommer</a:t>
            </a:r>
            <a:r>
              <a:rPr lang="en-US" sz="3900" dirty="0">
                <a:solidFill>
                  <a:srgbClr val="002060"/>
                </a:solidFill>
                <a:latin typeface="Monotype Corsiva" pitchFamily="66" charset="0"/>
              </a:rPr>
              <a:t>,</a:t>
            </a:r>
            <a:endParaRPr lang="ru-RU" sz="3900" dirty="0">
              <a:solidFill>
                <a:srgbClr val="002060"/>
              </a:solidFill>
              <a:latin typeface="Monotype Corsiva" pitchFamily="66" charset="0"/>
            </a:endParaRPr>
          </a:p>
          <a:p>
            <a:pPr algn="ctr">
              <a:buNone/>
            </a:pPr>
            <a:r>
              <a:rPr lang="en-US" sz="3900" dirty="0">
                <a:solidFill>
                  <a:srgbClr val="002060"/>
                </a:solidFill>
                <a:latin typeface="Monotype Corsiva" pitchFamily="66" charset="0"/>
              </a:rPr>
              <a:t>Den </a:t>
            </a:r>
            <a:r>
              <a:rPr lang="en-US" sz="3900" dirty="0" err="1">
                <a:solidFill>
                  <a:srgbClr val="002060"/>
                </a:solidFill>
                <a:latin typeface="Monotype Corsiva" pitchFamily="66" charset="0"/>
              </a:rPr>
              <a:t>Herbst</a:t>
            </a:r>
            <a:r>
              <a:rPr lang="en-US" sz="3900" dirty="0">
                <a:solidFill>
                  <a:srgbClr val="002060"/>
                </a:solidFill>
                <a:latin typeface="Monotype Corsiva" pitchFamily="66" charset="0"/>
              </a:rPr>
              <a:t> und den Winter.</a:t>
            </a:r>
            <a:endParaRPr lang="ru-RU" sz="3900" dirty="0">
              <a:solidFill>
                <a:srgbClr val="002060"/>
              </a:solidFill>
              <a:latin typeface="Monotype Corsiva" pitchFamily="66" charset="0"/>
            </a:endParaRPr>
          </a:p>
          <a:p>
            <a:pPr algn="ctr">
              <a:buNone/>
            </a:pPr>
            <a:r>
              <a:rPr lang="en-US" sz="3900" dirty="0">
                <a:solidFill>
                  <a:srgbClr val="002060"/>
                </a:solidFill>
                <a:latin typeface="Monotype Corsiva" pitchFamily="66" charset="0"/>
              </a:rPr>
              <a:t> </a:t>
            </a:r>
            <a:endParaRPr lang="ru-RU" sz="3900" dirty="0">
              <a:solidFill>
                <a:srgbClr val="002060"/>
              </a:solidFill>
              <a:latin typeface="Monotype Corsiva" pitchFamily="66" charset="0"/>
            </a:endParaRPr>
          </a:p>
          <a:p>
            <a:pPr algn="ctr">
              <a:buNone/>
            </a:pPr>
            <a:r>
              <a:rPr lang="en-US" sz="3900" dirty="0" err="1">
                <a:solidFill>
                  <a:srgbClr val="002060"/>
                </a:solidFill>
                <a:latin typeface="Monotype Corsiva" pitchFamily="66" charset="0"/>
              </a:rPr>
              <a:t>Der</a:t>
            </a:r>
            <a:r>
              <a:rPr lang="en-US" sz="3900" dirty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en-US" sz="3900" dirty="0" err="1">
                <a:solidFill>
                  <a:srgbClr val="002060"/>
                </a:solidFill>
                <a:latin typeface="Monotype Corsiva" pitchFamily="66" charset="0"/>
              </a:rPr>
              <a:t>Frühling</a:t>
            </a:r>
            <a:r>
              <a:rPr lang="en-US" sz="3900" dirty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en-US" sz="3900" dirty="0" err="1">
                <a:solidFill>
                  <a:srgbClr val="002060"/>
                </a:solidFill>
                <a:latin typeface="Monotype Corsiva" pitchFamily="66" charset="0"/>
              </a:rPr>
              <a:t>bringt</a:t>
            </a:r>
            <a:r>
              <a:rPr lang="en-US" sz="3900" dirty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en-US" sz="3900" dirty="0" err="1">
                <a:solidFill>
                  <a:srgbClr val="002060"/>
                </a:solidFill>
                <a:latin typeface="Monotype Corsiva" pitchFamily="66" charset="0"/>
              </a:rPr>
              <a:t>Blumen</a:t>
            </a:r>
            <a:r>
              <a:rPr lang="en-US" sz="3900" dirty="0">
                <a:solidFill>
                  <a:srgbClr val="002060"/>
                </a:solidFill>
                <a:latin typeface="Monotype Corsiva" pitchFamily="66" charset="0"/>
              </a:rPr>
              <a:t>.</a:t>
            </a:r>
            <a:endParaRPr lang="ru-RU" sz="3900" dirty="0">
              <a:solidFill>
                <a:srgbClr val="002060"/>
              </a:solidFill>
              <a:latin typeface="Monotype Corsiva" pitchFamily="66" charset="0"/>
            </a:endParaRPr>
          </a:p>
          <a:p>
            <a:pPr algn="ctr">
              <a:buNone/>
            </a:pPr>
            <a:r>
              <a:rPr lang="en-US" sz="3900" dirty="0" err="1">
                <a:solidFill>
                  <a:srgbClr val="002060"/>
                </a:solidFill>
                <a:latin typeface="Monotype Corsiva" pitchFamily="66" charset="0"/>
              </a:rPr>
              <a:t>Der</a:t>
            </a:r>
            <a:r>
              <a:rPr lang="en-US" sz="3900" dirty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en-US" sz="3900" dirty="0" err="1">
                <a:solidFill>
                  <a:srgbClr val="002060"/>
                </a:solidFill>
                <a:latin typeface="Monotype Corsiva" pitchFamily="66" charset="0"/>
              </a:rPr>
              <a:t>Sommer</a:t>
            </a:r>
            <a:r>
              <a:rPr lang="en-US" sz="3900" dirty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en-US" sz="3900" dirty="0" err="1">
                <a:solidFill>
                  <a:srgbClr val="002060"/>
                </a:solidFill>
                <a:latin typeface="Monotype Corsiva" pitchFamily="66" charset="0"/>
              </a:rPr>
              <a:t>bringt</a:t>
            </a:r>
            <a:r>
              <a:rPr lang="en-US" sz="3900" dirty="0">
                <a:solidFill>
                  <a:srgbClr val="002060"/>
                </a:solidFill>
                <a:latin typeface="Monotype Corsiva" pitchFamily="66" charset="0"/>
              </a:rPr>
              <a:t> Klee,</a:t>
            </a:r>
            <a:endParaRPr lang="ru-RU" sz="3900" dirty="0">
              <a:solidFill>
                <a:srgbClr val="002060"/>
              </a:solidFill>
              <a:latin typeface="Monotype Corsiva" pitchFamily="66" charset="0"/>
            </a:endParaRPr>
          </a:p>
          <a:p>
            <a:pPr algn="ctr">
              <a:buNone/>
            </a:pPr>
            <a:r>
              <a:rPr lang="en-US" sz="3900" dirty="0" err="1">
                <a:solidFill>
                  <a:srgbClr val="002060"/>
                </a:solidFill>
                <a:latin typeface="Monotype Corsiva" pitchFamily="66" charset="0"/>
              </a:rPr>
              <a:t>Der</a:t>
            </a:r>
            <a:r>
              <a:rPr lang="en-US" sz="3900" dirty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en-US" sz="3900" dirty="0" err="1">
                <a:solidFill>
                  <a:srgbClr val="002060"/>
                </a:solidFill>
                <a:latin typeface="Monotype Corsiva" pitchFamily="66" charset="0"/>
              </a:rPr>
              <a:t>Herbst</a:t>
            </a:r>
            <a:r>
              <a:rPr lang="en-US" sz="3900" dirty="0">
                <a:solidFill>
                  <a:srgbClr val="002060"/>
                </a:solidFill>
                <a:latin typeface="Monotype Corsiva" pitchFamily="66" charset="0"/>
              </a:rPr>
              <a:t>, </a:t>
            </a:r>
            <a:r>
              <a:rPr lang="en-US" sz="3900" dirty="0" err="1">
                <a:solidFill>
                  <a:srgbClr val="002060"/>
                </a:solidFill>
                <a:latin typeface="Monotype Corsiva" pitchFamily="66" charset="0"/>
              </a:rPr>
              <a:t>der</a:t>
            </a:r>
            <a:r>
              <a:rPr lang="en-US" sz="3900" dirty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en-US" sz="3900" dirty="0" err="1">
                <a:solidFill>
                  <a:srgbClr val="002060"/>
                </a:solidFill>
                <a:latin typeface="Monotype Corsiva" pitchFamily="66" charset="0"/>
              </a:rPr>
              <a:t>bringt</a:t>
            </a:r>
            <a:r>
              <a:rPr lang="en-US" sz="3900" dirty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en-US" sz="3900" dirty="0" err="1">
                <a:solidFill>
                  <a:srgbClr val="002060"/>
                </a:solidFill>
                <a:latin typeface="Monotype Corsiva" pitchFamily="66" charset="0"/>
              </a:rPr>
              <a:t>Trauben</a:t>
            </a:r>
            <a:r>
              <a:rPr lang="en-US" sz="3900" dirty="0">
                <a:solidFill>
                  <a:srgbClr val="002060"/>
                </a:solidFill>
                <a:latin typeface="Monotype Corsiva" pitchFamily="66" charset="0"/>
              </a:rPr>
              <a:t>,</a:t>
            </a:r>
            <a:endParaRPr lang="ru-RU" sz="3900" dirty="0">
              <a:solidFill>
                <a:srgbClr val="002060"/>
              </a:solidFill>
              <a:latin typeface="Monotype Corsiva" pitchFamily="66" charset="0"/>
            </a:endParaRPr>
          </a:p>
          <a:p>
            <a:pPr algn="ctr">
              <a:buNone/>
            </a:pPr>
            <a:r>
              <a:rPr lang="en-US" sz="3900" dirty="0" err="1">
                <a:solidFill>
                  <a:srgbClr val="002060"/>
                </a:solidFill>
                <a:latin typeface="Monotype Corsiva" pitchFamily="66" charset="0"/>
              </a:rPr>
              <a:t>Der</a:t>
            </a:r>
            <a:r>
              <a:rPr lang="en-US" sz="3900" dirty="0">
                <a:solidFill>
                  <a:srgbClr val="002060"/>
                </a:solidFill>
                <a:latin typeface="Monotype Corsiva" pitchFamily="66" charset="0"/>
              </a:rPr>
              <a:t> Winter </a:t>
            </a:r>
            <a:r>
              <a:rPr lang="en-US" sz="3900" dirty="0" err="1">
                <a:solidFill>
                  <a:srgbClr val="002060"/>
                </a:solidFill>
                <a:latin typeface="Monotype Corsiva" pitchFamily="66" charset="0"/>
              </a:rPr>
              <a:t>bringt</a:t>
            </a:r>
            <a:r>
              <a:rPr lang="en-US" sz="3900" dirty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en-US" sz="3900" dirty="0" err="1">
                <a:solidFill>
                  <a:srgbClr val="002060"/>
                </a:solidFill>
                <a:latin typeface="Monotype Corsiva" pitchFamily="66" charset="0"/>
              </a:rPr>
              <a:t>Schnee</a:t>
            </a:r>
            <a:r>
              <a:rPr lang="en-US" sz="3900" dirty="0">
                <a:solidFill>
                  <a:srgbClr val="002060"/>
                </a:solidFill>
                <a:latin typeface="Monotype Corsiva" pitchFamily="66" charset="0"/>
              </a:rPr>
              <a:t>.</a:t>
            </a:r>
            <a:endParaRPr lang="ru-RU" sz="3900" dirty="0">
              <a:solidFill>
                <a:srgbClr val="002060"/>
              </a:solidFill>
              <a:latin typeface="Monotype Corsiva" pitchFamily="66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http://www.need4soft.ru/uploads/taginator/Nov-2012/fony-dlya-prezentaci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5772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4928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6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Wie</a:t>
            </a:r>
            <a:r>
              <a:rPr lang="en-US" sz="6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heisst</a:t>
            </a:r>
            <a:r>
              <a:rPr lang="en-US" sz="6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unser</a:t>
            </a:r>
            <a:r>
              <a:rPr lang="en-US" sz="6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Thema</a:t>
            </a:r>
            <a:r>
              <a:rPr lang="en-US" sz="6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http://www.need4soft.ru/uploads/taginator/Nov-2012/fony-dlya-prezentaci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57727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00201"/>
            <a:ext cx="8280920" cy="12527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Thema</a:t>
            </a:r>
            <a:r>
              <a:rPr lang="en-US" sz="4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«</a:t>
            </a:r>
            <a:r>
              <a:rPr lang="en-US" sz="4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Obst</a:t>
            </a:r>
            <a:r>
              <a:rPr lang="en-US" sz="4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4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und</a:t>
            </a:r>
            <a:r>
              <a:rPr lang="en-US" sz="4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4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Gemuse</a:t>
            </a:r>
            <a:r>
              <a:rPr lang="en-US" sz="4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48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4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http://www.need4soft.ru/uploads/taginator/Nov-2012/fony-dlya-prezentaci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772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484784"/>
            <a:ext cx="7787208" cy="936104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Macht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die 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Wörter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komplett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2492896"/>
            <a:ext cx="7787208" cy="3633267"/>
          </a:xfrm>
        </p:spPr>
        <p:txBody>
          <a:bodyPr numCol="2">
            <a:normAutofit/>
          </a:bodyPr>
          <a:lstStyle/>
          <a:p>
            <a:r>
              <a:rPr lang="en-US" dirty="0" err="1" smtClean="0"/>
              <a:t>Der</a:t>
            </a:r>
            <a:r>
              <a:rPr lang="en-US" dirty="0" smtClean="0"/>
              <a:t>  </a:t>
            </a:r>
            <a:r>
              <a:rPr lang="en-US" dirty="0" err="1" smtClean="0"/>
              <a:t>Ap</a:t>
            </a:r>
            <a:endParaRPr lang="en-US" dirty="0" smtClean="0"/>
          </a:p>
          <a:p>
            <a:r>
              <a:rPr lang="en-US" dirty="0" smtClean="0"/>
              <a:t>Die </a:t>
            </a:r>
            <a:r>
              <a:rPr lang="en-US" dirty="0" err="1" smtClean="0"/>
              <a:t>Bir</a:t>
            </a:r>
            <a:endParaRPr lang="en-US" dirty="0" smtClean="0"/>
          </a:p>
          <a:p>
            <a:r>
              <a:rPr lang="en-US" dirty="0" smtClean="0"/>
              <a:t>Die Me</a:t>
            </a:r>
          </a:p>
          <a:p>
            <a:r>
              <a:rPr lang="en-US" dirty="0" smtClean="0"/>
              <a:t>Das </a:t>
            </a:r>
            <a:r>
              <a:rPr lang="en-US" dirty="0" err="1" smtClean="0"/>
              <a:t>Gur</a:t>
            </a:r>
            <a:endParaRPr lang="en-US" dirty="0" smtClean="0"/>
          </a:p>
          <a:p>
            <a:r>
              <a:rPr lang="en-US" dirty="0" smtClean="0"/>
              <a:t>Die </a:t>
            </a:r>
            <a:r>
              <a:rPr lang="en-US" dirty="0" err="1" smtClean="0"/>
              <a:t>Toma</a:t>
            </a:r>
            <a:endParaRPr lang="en-US" dirty="0" smtClean="0"/>
          </a:p>
          <a:p>
            <a:r>
              <a:rPr lang="en-US" dirty="0" smtClean="0"/>
              <a:t>Die </a:t>
            </a:r>
            <a:r>
              <a:rPr lang="en-US" dirty="0" err="1" smtClean="0"/>
              <a:t>Karto</a:t>
            </a:r>
            <a:r>
              <a:rPr lang="en-US" dirty="0" smtClean="0"/>
              <a:t>  </a:t>
            </a:r>
          </a:p>
          <a:p>
            <a:r>
              <a:rPr lang="en-US" dirty="0" err="1" smtClean="0"/>
              <a:t>te</a:t>
            </a:r>
            <a:r>
              <a:rPr lang="en-US" dirty="0" smtClean="0"/>
              <a:t>        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ke</a:t>
            </a:r>
            <a:r>
              <a:rPr lang="en-US" dirty="0" smtClean="0"/>
              <a:t>           </a:t>
            </a:r>
          </a:p>
          <a:p>
            <a:r>
              <a:rPr lang="en-US" dirty="0" smtClean="0"/>
              <a:t>   ne</a:t>
            </a:r>
          </a:p>
          <a:p>
            <a:r>
              <a:rPr lang="en-US" dirty="0" smtClean="0"/>
              <a:t> lone </a:t>
            </a:r>
          </a:p>
          <a:p>
            <a:r>
              <a:rPr lang="en-US" dirty="0" err="1" smtClean="0"/>
              <a:t>ffel</a:t>
            </a:r>
            <a:endParaRPr lang="en-US" dirty="0" smtClean="0"/>
          </a:p>
          <a:p>
            <a:r>
              <a:rPr lang="en-US" dirty="0" err="1" smtClean="0"/>
              <a:t>fel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483768" y="3068960"/>
            <a:ext cx="7920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ne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771800" y="4797152"/>
            <a:ext cx="11521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>
                <a:solidFill>
                  <a:srgbClr val="C00000"/>
                </a:solidFill>
              </a:rPr>
              <a:t>te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483768" y="2492897"/>
            <a:ext cx="22971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>
                <a:solidFill>
                  <a:srgbClr val="C00000"/>
                </a:solidFill>
              </a:rPr>
              <a:t>fel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411760" y="3645024"/>
            <a:ext cx="24585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lone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483768" y="4221088"/>
            <a:ext cx="25036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r>
              <a:rPr lang="en-US" sz="3200" dirty="0" err="1" smtClean="0">
                <a:solidFill>
                  <a:srgbClr val="C00000"/>
                </a:solidFill>
              </a:rPr>
              <a:t>ke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771800" y="5373216"/>
            <a:ext cx="22758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>
                <a:solidFill>
                  <a:srgbClr val="C00000"/>
                </a:solidFill>
              </a:rPr>
              <a:t>ffel</a:t>
            </a:r>
            <a:endParaRPr lang="en-US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http://www.need4soft.ru/uploads/taginator/Nov-2012/fony-dlya-prezentaci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57727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55576" y="2276872"/>
            <a:ext cx="7560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Documents and Settings\Metodist\Рабочий стол\немецкий\scan_05.jpg"/>
          <p:cNvPicPr>
            <a:picLocks noChangeAspect="1" noChangeArrowheads="1"/>
          </p:cNvPicPr>
          <p:nvPr/>
        </p:nvPicPr>
        <p:blipFill>
          <a:blip r:embed="rId3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28800"/>
            <a:ext cx="6696744" cy="459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http://www.need4soft.ru/uploads/taginator/Nov-2012/fony-dlya-prezentaci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57727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6600" dirty="0" err="1" smtClean="0">
                <a:solidFill>
                  <a:srgbClr val="002060"/>
                </a:solidFill>
              </a:rPr>
              <a:t>Ich</a:t>
            </a:r>
            <a:r>
              <a:rPr lang="en-US" sz="6600" dirty="0" smtClean="0">
                <a:solidFill>
                  <a:srgbClr val="002060"/>
                </a:solidFill>
              </a:rPr>
              <a:t> </a:t>
            </a:r>
            <a:r>
              <a:rPr lang="en-US" sz="6600" dirty="0" err="1" smtClean="0">
                <a:solidFill>
                  <a:srgbClr val="002060"/>
                </a:solidFill>
              </a:rPr>
              <a:t>esse</a:t>
            </a:r>
            <a:r>
              <a:rPr lang="en-US" sz="6600" dirty="0" smtClean="0">
                <a:solidFill>
                  <a:srgbClr val="002060"/>
                </a:solidFill>
              </a:rPr>
              <a:t> ….</a:t>
            </a:r>
            <a:r>
              <a:rPr lang="en-US" sz="6600" dirty="0" err="1" smtClean="0">
                <a:solidFill>
                  <a:srgbClr val="002060"/>
                </a:solidFill>
              </a:rPr>
              <a:t>gern</a:t>
            </a:r>
            <a:r>
              <a:rPr lang="en-US" sz="6600" dirty="0" smtClean="0">
                <a:solidFill>
                  <a:srgbClr val="002060"/>
                </a:solidFill>
              </a:rPr>
              <a:t>.</a:t>
            </a:r>
          </a:p>
          <a:p>
            <a:pPr algn="ctr">
              <a:buNone/>
            </a:pPr>
            <a:r>
              <a:rPr lang="en-US" sz="6600" dirty="0" smtClean="0">
                <a:solidFill>
                  <a:srgbClr val="002060"/>
                </a:solidFill>
              </a:rPr>
              <a:t>… </a:t>
            </a:r>
            <a:r>
              <a:rPr lang="en-US" sz="6600" dirty="0" err="1" smtClean="0">
                <a:solidFill>
                  <a:srgbClr val="002060"/>
                </a:solidFill>
              </a:rPr>
              <a:t>mag</a:t>
            </a:r>
            <a:r>
              <a:rPr lang="en-US" sz="6600" dirty="0" smtClean="0">
                <a:solidFill>
                  <a:srgbClr val="002060"/>
                </a:solidFill>
              </a:rPr>
              <a:t> </a:t>
            </a:r>
            <a:r>
              <a:rPr lang="en-US" sz="6600" dirty="0" err="1" smtClean="0">
                <a:solidFill>
                  <a:srgbClr val="002060"/>
                </a:solidFill>
              </a:rPr>
              <a:t>ich</a:t>
            </a:r>
            <a:r>
              <a:rPr lang="en-US" sz="6600" dirty="0" smtClean="0">
                <a:solidFill>
                  <a:srgbClr val="002060"/>
                </a:solidFill>
              </a:rPr>
              <a:t> </a:t>
            </a:r>
            <a:r>
              <a:rPr lang="en-US" sz="6600" dirty="0" err="1" smtClean="0">
                <a:solidFill>
                  <a:srgbClr val="002060"/>
                </a:solidFill>
              </a:rPr>
              <a:t>nicht</a:t>
            </a:r>
            <a:r>
              <a:rPr lang="en-US" sz="6600" dirty="0" smtClean="0">
                <a:solidFill>
                  <a:srgbClr val="002060"/>
                </a:solidFill>
              </a:rPr>
              <a:t>.</a:t>
            </a:r>
            <a:endParaRPr lang="ru-RU" sz="6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http://www.need4soft.ru/uploads/taginator/Nov-2012/fony-dlya-prezentaci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5772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/>
          <a:lstStyle/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de-DE" dirty="0" smtClean="0"/>
              <a:t>    </a:t>
            </a:r>
            <a:r>
              <a:rPr lang="de-DE" sz="3600" dirty="0" smtClean="0">
                <a:latin typeface="Times New Roman" pitchFamily="18" charset="0"/>
                <a:cs typeface="Times New Roman" pitchFamily="18" charset="0"/>
              </a:rPr>
              <a:t>Er </a:t>
            </a:r>
            <a:r>
              <a:rPr lang="de-DE" sz="3600" dirty="0">
                <a:latin typeface="Times New Roman" pitchFamily="18" charset="0"/>
                <a:cs typeface="Times New Roman" pitchFamily="18" charset="0"/>
              </a:rPr>
              <a:t>pflanzt  im Garten. Er ist grün und rund. Aus ihm kann man (</a:t>
            </a:r>
            <a:r>
              <a:rPr lang="de-DE" sz="3600" dirty="0" err="1">
                <a:latin typeface="Times New Roman" pitchFamily="18" charset="0"/>
                <a:cs typeface="Times New Roman" pitchFamily="18" charset="0"/>
              </a:rPr>
              <a:t>можно</a:t>
            </a:r>
            <a:r>
              <a:rPr lang="de-DE" sz="3600" dirty="0">
                <a:latin typeface="Times New Roman" pitchFamily="18" charset="0"/>
                <a:cs typeface="Times New Roman" pitchFamily="18" charset="0"/>
              </a:rPr>
              <a:t>)  die Suppe kochen(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варить</a:t>
            </a:r>
            <a:r>
              <a:rPr lang="de-DE" sz="3600" dirty="0">
                <a:latin typeface="Times New Roman" pitchFamily="18" charset="0"/>
                <a:cs typeface="Times New Roman" pitchFamily="18" charset="0"/>
              </a:rPr>
              <a:t>) und  Salate machen. Was ist das</a:t>
            </a:r>
            <a:r>
              <a:rPr lang="de-DE" sz="36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None/>
            </a:pPr>
            <a:r>
              <a:rPr lang="de-DE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Der Kohl</a:t>
            </a:r>
            <a:endParaRPr lang="ru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http://www.need4soft.ru/uploads/taginator/Nov-2012/fony-dlya-prezentaci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5772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de-DE" sz="3600" dirty="0" smtClean="0">
                <a:latin typeface="Times New Roman" pitchFamily="18" charset="0"/>
                <a:cs typeface="Times New Roman" pitchFamily="18" charset="0"/>
              </a:rPr>
              <a:t>    Sie </a:t>
            </a:r>
            <a:r>
              <a:rPr lang="de-DE" sz="3600" dirty="0">
                <a:latin typeface="Times New Roman" pitchFamily="18" charset="0"/>
                <a:cs typeface="Times New Roman" pitchFamily="18" charset="0"/>
              </a:rPr>
              <a:t>ist lang und gelbrot. Sie „lebt“ in der Erde.  Sie ist  gut für die Gesundheit. Es gibt Vitamine A. Man kann (</a:t>
            </a:r>
            <a:r>
              <a:rPr lang="de-DE" sz="3600" dirty="0" err="1">
                <a:latin typeface="Times New Roman" pitchFamily="18" charset="0"/>
                <a:cs typeface="Times New Roman" pitchFamily="18" charset="0"/>
              </a:rPr>
              <a:t>можно</a:t>
            </a:r>
            <a:r>
              <a:rPr lang="de-DE" sz="3600" dirty="0">
                <a:latin typeface="Times New Roman" pitchFamily="18" charset="0"/>
                <a:cs typeface="Times New Roman" pitchFamily="18" charset="0"/>
              </a:rPr>
              <a:t>) Salate machen und  in der Suppe kochen(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варить</a:t>
            </a:r>
            <a:r>
              <a:rPr lang="de-DE" sz="3600" dirty="0">
                <a:latin typeface="Times New Roman" pitchFamily="18" charset="0"/>
                <a:cs typeface="Times New Roman" pitchFamily="18" charset="0"/>
              </a:rPr>
              <a:t>). Was ist das</a:t>
            </a:r>
            <a:r>
              <a:rPr lang="de-DE" sz="36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None/>
            </a:pPr>
            <a:r>
              <a:rPr lang="de-DE" sz="3600" dirty="0" smtClean="0"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r>
              <a:rPr lang="de-DE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Die </a:t>
            </a:r>
            <a:r>
              <a:rPr lang="de-DE" sz="36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Mohrrube</a:t>
            </a:r>
            <a:endParaRPr lang="ru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http://www.need4soft.ru/uploads/taginator/Nov-2012/fony-dlya-prezentaci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5772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de-DE" sz="3600" dirty="0" smtClean="0">
                <a:latin typeface="Times New Roman" pitchFamily="18" charset="0"/>
                <a:cs typeface="Times New Roman" pitchFamily="18" charset="0"/>
              </a:rPr>
              <a:t>Sie </a:t>
            </a:r>
            <a:r>
              <a:rPr lang="de-DE" sz="3600" dirty="0">
                <a:latin typeface="Times New Roman" pitchFamily="18" charset="0"/>
                <a:cs typeface="Times New Roman" pitchFamily="18" charset="0"/>
              </a:rPr>
              <a:t>ist  zuerst grün, dann rot oder gelb. Sie ist  rund. Sie  pflanzt im Gemüsegarten. Die Menschen machen Ketchup, Salate und  die Saft(c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ок</a:t>
            </a:r>
            <a:r>
              <a:rPr lang="de-DE" sz="3600" dirty="0">
                <a:latin typeface="Times New Roman" pitchFamily="18" charset="0"/>
                <a:cs typeface="Times New Roman" pitchFamily="18" charset="0"/>
              </a:rPr>
              <a:t>). </a:t>
            </a:r>
            <a:endParaRPr lang="de-DE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de-DE" sz="3600" dirty="0" smtClean="0">
                <a:latin typeface="Times New Roman" pitchFamily="18" charset="0"/>
                <a:cs typeface="Times New Roman" pitchFamily="18" charset="0"/>
              </a:rPr>
              <a:t>Was </a:t>
            </a:r>
            <a:r>
              <a:rPr lang="de-DE" sz="3600" dirty="0">
                <a:latin typeface="Times New Roman" pitchFamily="18" charset="0"/>
                <a:cs typeface="Times New Roman" pitchFamily="18" charset="0"/>
              </a:rPr>
              <a:t>ist das?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/>
              <a:t>                                                          </a:t>
            </a:r>
            <a:r>
              <a:rPr lang="en-US" dirty="0" smtClean="0">
                <a:solidFill>
                  <a:srgbClr val="C00000"/>
                </a:solidFill>
              </a:rPr>
              <a:t>Die </a:t>
            </a:r>
            <a:r>
              <a:rPr lang="en-US" dirty="0" err="1" smtClean="0">
                <a:solidFill>
                  <a:srgbClr val="C00000"/>
                </a:solidFill>
              </a:rPr>
              <a:t>Tomate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http://www.need4soft.ru/uploads/taginator/Nov-2012/fony-dlya-prezentaci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5772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72816"/>
            <a:ext cx="8229600" cy="2088232"/>
          </a:xfrm>
        </p:spPr>
        <p:txBody>
          <a:bodyPr>
            <a:normAutofit/>
          </a:bodyPr>
          <a:lstStyle/>
          <a:p>
            <a:r>
              <a:rPr lang="en-US" sz="8800" b="1" dirty="0" err="1">
                <a:solidFill>
                  <a:srgbClr val="C00000"/>
                </a:solidFill>
                <a:latin typeface="Monotype Corsiva" pitchFamily="66" charset="0"/>
              </a:rPr>
              <a:t>Spielt</a:t>
            </a:r>
            <a:r>
              <a:rPr lang="en-US" sz="8800" b="1" dirty="0">
                <a:solidFill>
                  <a:srgbClr val="C00000"/>
                </a:solidFill>
                <a:latin typeface="Monotype Corsiva" pitchFamily="66" charset="0"/>
              </a:rPr>
              <a:t> die </a:t>
            </a:r>
            <a:r>
              <a:rPr lang="en-US" sz="8800" b="1" dirty="0" err="1">
                <a:solidFill>
                  <a:srgbClr val="C00000"/>
                </a:solidFill>
                <a:latin typeface="Monotype Corsiva" pitchFamily="66" charset="0"/>
              </a:rPr>
              <a:t>Szene</a:t>
            </a:r>
            <a:r>
              <a:rPr lang="en-US" sz="8800" b="1" dirty="0">
                <a:solidFill>
                  <a:srgbClr val="C00000"/>
                </a:solidFill>
                <a:latin typeface="Monotype Corsiva" pitchFamily="66" charset="0"/>
              </a:rPr>
              <a:t>.</a:t>
            </a:r>
            <a:endParaRPr lang="ru-RU" sz="88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http://www.need4soft.ru/uploads/taginator/Nov-2012/fony-dlya-prezentaci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5772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32856"/>
            <a:ext cx="8147248" cy="3024335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/>
          </a:p>
        </p:txBody>
      </p:sp>
      <p:pic>
        <p:nvPicPr>
          <p:cNvPr id="5" name="Picture 2" descr="C:\Documents and Settings\Metodist\Рабочий стол\немецкий\scan_27.jpg"/>
          <p:cNvPicPr>
            <a:picLocks noChangeAspect="1" noChangeArrowheads="1"/>
          </p:cNvPicPr>
          <p:nvPr/>
        </p:nvPicPr>
        <p:blipFill>
          <a:blip r:embed="rId3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677988"/>
            <a:ext cx="5270500" cy="41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http://www.need4soft.ru/uploads/taginator/Nov-2012/fony-dlya-prezentaci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5772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72816"/>
            <a:ext cx="8229600" cy="3168352"/>
          </a:xfrm>
        </p:spPr>
        <p:txBody>
          <a:bodyPr>
            <a:normAutofit fontScale="90000"/>
          </a:bodyPr>
          <a:lstStyle/>
          <a:p>
            <a:r>
              <a:rPr lang="en-US" sz="8800" b="1" dirty="0" err="1" smtClean="0">
                <a:solidFill>
                  <a:srgbClr val="C00000"/>
                </a:solidFill>
                <a:latin typeface="Monotype Corsiva" pitchFamily="66" charset="0"/>
              </a:rPr>
              <a:t>Hausafgaben</a:t>
            </a:r>
            <a:r>
              <a:rPr lang="en-US" sz="8800" b="1" dirty="0" smtClean="0">
                <a:solidFill>
                  <a:srgbClr val="C00000"/>
                </a:solidFill>
                <a:latin typeface="Monotype Corsiva" pitchFamily="66" charset="0"/>
              </a:rPr>
              <a:t/>
            </a:r>
            <a:br>
              <a:rPr lang="en-US" sz="88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6000" b="1" dirty="0" smtClean="0">
                <a:solidFill>
                  <a:schemeClr val="tx2"/>
                </a:solidFill>
                <a:latin typeface="Monotype Corsiva" pitchFamily="66" charset="0"/>
              </a:rPr>
              <a:t>стр. 76, упр. 3а, выучить наизусть</a:t>
            </a:r>
            <a:endParaRPr lang="ru-RU" sz="88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212</Words>
  <Application>Microsoft Office PowerPoint</Application>
  <PresentationFormat>Экран (4:3)</PresentationFormat>
  <Paragraphs>49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Речевая разминка</vt:lpstr>
      <vt:lpstr>Wie heisst unser Thema? </vt:lpstr>
      <vt:lpstr>Презентация PowerPoint</vt:lpstr>
      <vt:lpstr>Macht die Wörter komplett!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Spielt die Szene.</vt:lpstr>
      <vt:lpstr>Презентация PowerPoint</vt:lpstr>
      <vt:lpstr>Hausafgaben стр. 76, упр. 3а, выучить наизусть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эксперт</dc:creator>
  <cp:lastModifiedBy>ADMIN</cp:lastModifiedBy>
  <cp:revision>15</cp:revision>
  <dcterms:created xsi:type="dcterms:W3CDTF">2013-12-05T15:43:45Z</dcterms:created>
  <dcterms:modified xsi:type="dcterms:W3CDTF">2016-10-24T13:26:05Z</dcterms:modified>
</cp:coreProperties>
</file>