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256" r:id="rId3"/>
    <p:sldId id="273" r:id="rId4"/>
    <p:sldId id="275" r:id="rId5"/>
    <p:sldId id="266" r:id="rId6"/>
    <p:sldId id="257" r:id="rId7"/>
    <p:sldId id="258" r:id="rId8"/>
    <p:sldId id="276" r:id="rId9"/>
    <p:sldId id="25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7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4;&#1083;&#1080;&#1084;&#1087;&#1080;&#1072;&#1076;&#1072;%20&#1087;&#1086;%20&#1078;&#1091;&#1088;&#1085;&#1072;&#1083;&#1080;&#1089;&#1090;&#1080;&#1082;&#1077;.doc" TargetMode="External"/><Relationship Id="rId2" Type="http://schemas.openxmlformats.org/officeDocument/2006/relationships/hyperlink" Target="&#1057;&#1102;&#1078;&#1077;&#1090;/&#1042;&#1099;&#1087;&#1091;&#1089;&#1082;&#1080;/&#1043;&#1072;&#1079;&#1077;&#1090;&#1072;%20&#8470;1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8;&#1075;&#1088;&#1099;%20&#1085;&#1072;%20&#1079;&#1072;&#1085;&#1103;&#1090;&#1080;&#1103;%20&#1087;&#1086;%20&#1078;&#1091;&#1088;&#1085;&#1072;&#1083;&#1080;&#1089;&#1090;&#1080;&#1082;&#1077;.do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7;&#1102;&#1078;&#1077;&#1090;/&#1058;&#1077;&#1084;&#1099;%20&#1079;&#1072;&#1085;&#1103;&#1090;&#1080;&#1081;/&#1076;&#1077;&#1090;&#1089;&#1082;&#1072;&#1103;%20&#1078;&#1091;&#1088;&#1085;&#1072;&#1083;&#1080;&#1089;&#1090;&#1080;&#1082;&#1072;.ppt" TargetMode="External"/><Relationship Id="rId2" Type="http://schemas.openxmlformats.org/officeDocument/2006/relationships/hyperlink" Target="&#1057;&#1102;&#1078;&#1077;&#1090;/&#1058;&#1077;&#1084;&#1099;%20&#1079;&#1072;&#1085;&#1103;&#1090;&#1080;&#1081;/&#1042;%20&#1084;&#1080;&#1088;&#1077;%20&#1075;&#1072;&#1079;&#1077;&#1090;.pp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7;&#1102;&#1078;&#1077;&#1090;/&#1058;&#1077;&#1084;&#1099;%20&#1079;&#1072;&#1085;&#1103;&#1090;&#1080;&#1081;/&#1063;&#1090;&#1086;%20&#1090;&#1072;&#1082;&#1086;&#1077;%20&#1078;&#1091;&#1088;&#1085;&#1072;&#1083;&#1080;&#1089;&#1090;&#1080;&#1082;&#1072;.ppt" TargetMode="External"/><Relationship Id="rId5" Type="http://schemas.openxmlformats.org/officeDocument/2006/relationships/hyperlink" Target="&#1057;&#1102;&#1078;&#1077;&#1090;/&#1058;&#1077;&#1084;&#1099;%20&#1079;&#1072;&#1085;&#1103;&#1090;&#1080;&#1081;/&#1095;&#1090;&#1086;%20&#1090;&#1072;&#1082;&#1086;&#1077;%20&#1075;&#1072;&#1079;&#1077;&#1090;&#1072;.ppt" TargetMode="External"/><Relationship Id="rId4" Type="http://schemas.openxmlformats.org/officeDocument/2006/relationships/hyperlink" Target="&#1057;&#1102;&#1078;&#1077;&#1090;/&#1058;&#1077;&#1084;&#1099;%20&#1079;&#1072;&#1085;&#1103;&#1090;&#1080;&#1081;/&#1078;&#1072;&#1085;&#1088;&#1099;.pp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488" y="1862049"/>
            <a:ext cx="10320928" cy="325394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Развитие творческих и интеллектуальных способностей учащихся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>во внеурочной деятельности.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1371" y="4925193"/>
            <a:ext cx="3210953" cy="7226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Учитель английского языка </a:t>
            </a:r>
          </a:p>
          <a:p>
            <a:pPr marL="0" indent="0">
              <a:buNone/>
            </a:pPr>
            <a:r>
              <a:rPr lang="ru-RU" dirty="0" err="1" smtClean="0"/>
              <a:t>Абоян</a:t>
            </a:r>
            <a:r>
              <a:rPr lang="ru-RU" dirty="0" smtClean="0"/>
              <a:t> </a:t>
            </a:r>
            <a:r>
              <a:rPr lang="ru-RU" dirty="0" err="1" smtClean="0"/>
              <a:t>Астхер</a:t>
            </a:r>
            <a:r>
              <a:rPr lang="ru-RU" dirty="0" smtClean="0"/>
              <a:t> </a:t>
            </a:r>
            <a:r>
              <a:rPr lang="ru-RU" dirty="0" err="1" smtClean="0"/>
              <a:t>Араиковна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37968" y="337751"/>
            <a:ext cx="78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общеобразовательное учреждение </a:t>
            </a:r>
          </a:p>
          <a:p>
            <a:pPr algn="ctr"/>
            <a:r>
              <a:rPr lang="ru-RU" dirty="0" smtClean="0"/>
              <a:t>«Школа 177» Ленинский район город Нижний Новгород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90336" y="6293708"/>
            <a:ext cx="475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Нижний Новгород 2016-2017 учебный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47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2993" y="1175826"/>
            <a:ext cx="10667999" cy="6147612"/>
          </a:xfrm>
        </p:spPr>
        <p:txBody>
          <a:bodyPr>
            <a:normAutofit/>
          </a:bodyPr>
          <a:lstStyle/>
          <a:p>
            <a:pPr indent="342900" algn="ctr">
              <a:lnSpc>
                <a:spcPct val="115000"/>
              </a:lnSpc>
              <a:spcAft>
                <a:spcPts val="1000"/>
              </a:spcAft>
            </a:pPr>
            <a:r>
              <a:rPr lang="ru-RU" sz="3800" b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«Воспитывает </a:t>
            </a:r>
            <a:r>
              <a:rPr lang="ru-RU" sz="3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ребенка каждая минута жизни и каждый уголок земли, каждый человек, с которым формирующаяся личность </a:t>
            </a:r>
            <a:r>
              <a:rPr lang="ru-RU" sz="3800" b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соприкасается»</a:t>
            </a:r>
            <a:endParaRPr lang="ru-RU" sz="3800" b="1" u="sng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2900">
              <a:lnSpc>
                <a:spcPct val="115000"/>
              </a:lnSpc>
              <a:spcAft>
                <a:spcPts val="1000"/>
              </a:spcAft>
            </a:pPr>
            <a:r>
              <a:rPr lang="ru-RU" sz="3800" b="1" i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В.А. Сухомлинский</a:t>
            </a:r>
          </a:p>
        </p:txBody>
      </p:sp>
    </p:spTree>
    <p:extLst>
      <p:ext uri="{BB962C8B-B14F-4D97-AF65-F5344CB8AC3E}">
        <p14:creationId xmlns:p14="http://schemas.microsoft.com/office/powerpoint/2010/main" val="16262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705" y="514669"/>
            <a:ext cx="9996208" cy="5487120"/>
          </a:xfrm>
        </p:spPr>
        <p:txBody>
          <a:bodyPr>
            <a:normAutofit fontScale="77500" lnSpcReduction="20000"/>
          </a:bodyPr>
          <a:lstStyle/>
          <a:p>
            <a:r>
              <a:rPr lang="ru-RU" sz="2600" dirty="0"/>
              <a:t></a:t>
            </a:r>
            <a:r>
              <a:rPr lang="ru-RU" dirty="0"/>
              <a:t> </a:t>
            </a:r>
            <a:r>
              <a:rPr lang="ru-RU" sz="2600" dirty="0"/>
              <a:t>лекции;</a:t>
            </a:r>
          </a:p>
          <a:p>
            <a:r>
              <a:rPr lang="ru-RU" sz="2600" dirty="0"/>
              <a:t> выполнение творческих заданий;</a:t>
            </a:r>
          </a:p>
          <a:p>
            <a:r>
              <a:rPr lang="ru-RU" sz="2600" dirty="0"/>
              <a:t> свободная творческая дискуссия;</a:t>
            </a:r>
          </a:p>
          <a:p>
            <a:r>
              <a:rPr lang="ru-RU" sz="2600" dirty="0"/>
              <a:t> практическая работа.</a:t>
            </a:r>
          </a:p>
          <a:p>
            <a:r>
              <a:rPr lang="ru-RU" sz="2600" dirty="0"/>
              <a:t> создание газеты (подготовка материалов для публикаций в газете</a:t>
            </a:r>
            <a:r>
              <a:rPr lang="ru-RU" sz="2600" dirty="0" smtClean="0"/>
              <a:t>) </a:t>
            </a:r>
            <a:r>
              <a:rPr lang="ru-RU" sz="2800" dirty="0">
                <a:solidFill>
                  <a:srgbClr val="A50021"/>
                </a:solidFill>
                <a:hlinkClick r:id="rId2" action="ppaction://hlinkfile"/>
              </a:rPr>
              <a:t>Сюжет\Выпуски\Газета №1.</a:t>
            </a:r>
            <a:r>
              <a:rPr lang="en-US" sz="2800" dirty="0">
                <a:solidFill>
                  <a:srgbClr val="A50021"/>
                </a:solidFill>
                <a:hlinkClick r:id="rId2" action="ppaction://hlinkfile"/>
              </a:rPr>
              <a:t>doc</a:t>
            </a:r>
            <a:endParaRPr lang="ru-RU" sz="2600" dirty="0"/>
          </a:p>
          <a:p>
            <a:r>
              <a:rPr lang="ru-RU" sz="2600" dirty="0"/>
              <a:t> - викторина</a:t>
            </a:r>
            <a:r>
              <a:rPr lang="ru-RU" sz="2600" dirty="0" smtClean="0"/>
              <a:t>; </a:t>
            </a:r>
            <a:r>
              <a:rPr lang="ru-RU" sz="2400" dirty="0">
                <a:solidFill>
                  <a:srgbClr val="A50021"/>
                </a:solidFill>
                <a:hlinkClick r:id="rId3" action="ppaction://hlinkfile"/>
              </a:rPr>
              <a:t>Олимпиада по журналистике.</a:t>
            </a:r>
            <a:r>
              <a:rPr lang="en-US" sz="2400" dirty="0">
                <a:solidFill>
                  <a:srgbClr val="A50021"/>
                </a:solidFill>
                <a:hlinkClick r:id="rId3" action="ppaction://hlinkfile"/>
              </a:rPr>
              <a:t>doc</a:t>
            </a:r>
            <a:endParaRPr lang="ru-RU" sz="2400" dirty="0">
              <a:solidFill>
                <a:srgbClr val="A50021"/>
              </a:solidFill>
            </a:endParaRPr>
          </a:p>
          <a:p>
            <a:pPr marL="0" indent="0">
              <a:buNone/>
            </a:pPr>
            <a:endParaRPr lang="ru-RU" sz="2600" dirty="0"/>
          </a:p>
          <a:p>
            <a:r>
              <a:rPr lang="ru-RU" sz="2600" dirty="0"/>
              <a:t> - коммуникативные игры</a:t>
            </a:r>
            <a:r>
              <a:rPr lang="ru-RU" sz="2600" dirty="0" smtClean="0"/>
              <a:t>; </a:t>
            </a:r>
            <a:r>
              <a:rPr lang="ru-RU" sz="2800" dirty="0">
                <a:solidFill>
                  <a:srgbClr val="A50021"/>
                </a:solidFill>
                <a:hlinkClick r:id="rId4" action="ppaction://hlinkfile"/>
              </a:rPr>
              <a:t>Игры на занятия по журналистике.doc</a:t>
            </a:r>
            <a:endParaRPr lang="ru-RU" sz="2800" dirty="0">
              <a:solidFill>
                <a:srgbClr val="A50021"/>
              </a:solidFill>
            </a:endParaRPr>
          </a:p>
          <a:p>
            <a:pPr marL="0" indent="0">
              <a:buNone/>
            </a:pPr>
            <a:endParaRPr lang="ru-RU" sz="2600" dirty="0"/>
          </a:p>
          <a:p>
            <a:r>
              <a:rPr lang="ru-RU" sz="2600" dirty="0"/>
              <a:t> - интерактивные занятия, тренинг–семинары;</a:t>
            </a:r>
          </a:p>
          <a:p>
            <a:r>
              <a:rPr lang="ru-RU" sz="2600" dirty="0"/>
              <a:t> - оформление альбомов, экспозиций;</a:t>
            </a:r>
          </a:p>
          <a:p>
            <a:r>
              <a:rPr lang="ru-RU" sz="2600" dirty="0"/>
              <a:t> - участие в культурно-массовых программах;</a:t>
            </a:r>
          </a:p>
          <a:p>
            <a:r>
              <a:rPr lang="ru-RU" sz="2600" dirty="0"/>
              <a:t> - публикация работ</a:t>
            </a:r>
          </a:p>
          <a:p>
            <a:r>
              <a:rPr lang="ru-RU" sz="2600" dirty="0"/>
              <a:t> - участие в выставках и конкурсах.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7" y="318052"/>
            <a:ext cx="4471215" cy="632205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94" y="159026"/>
            <a:ext cx="4777723" cy="66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958" y="293717"/>
            <a:ext cx="11010361" cy="17433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rgbClr val="0070C0"/>
                </a:solidFill>
              </a:rPr>
              <a:t>В процессе применения активных форм обучения выделяем следующие этапы: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46" y="2037021"/>
            <a:ext cx="10262515" cy="3880773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3200" dirty="0" smtClean="0"/>
              <a:t>I </a:t>
            </a:r>
            <a:r>
              <a:rPr lang="ru-RU" sz="3200" dirty="0"/>
              <a:t>этап</a:t>
            </a:r>
          </a:p>
          <a:p>
            <a:pPr marL="0" lvl="0" indent="0" fontAlgn="base">
              <a:buNone/>
            </a:pPr>
            <a:r>
              <a:rPr lang="ru-RU" sz="3200" dirty="0"/>
              <a:t>Мотивационный: </a:t>
            </a:r>
            <a:r>
              <a:rPr lang="ru-RU" sz="3200" b="1" dirty="0"/>
              <a:t>учитель</a:t>
            </a:r>
            <a:r>
              <a:rPr lang="ru-RU" sz="3200" dirty="0"/>
              <a:t> заявляет общий замысел, создает положительный мотивационный настрой; </a:t>
            </a:r>
            <a:r>
              <a:rPr lang="ru-RU" sz="3200" b="1" dirty="0"/>
              <a:t>ученики</a:t>
            </a:r>
            <a:r>
              <a:rPr lang="ru-RU" sz="3200" dirty="0"/>
              <a:t> обсуждают, предлагают идеи.</a:t>
            </a:r>
          </a:p>
          <a:p>
            <a:pPr marL="0" lvl="0" indent="0" fontAlgn="base">
              <a:buNone/>
            </a:pPr>
            <a:r>
              <a:rPr lang="ru-RU" sz="3200" dirty="0"/>
              <a:t>Планово-подготовительный: </a:t>
            </a:r>
            <a:r>
              <a:rPr lang="ru-RU" sz="3200" b="1" dirty="0"/>
              <a:t>учитель и ученик совместно </a:t>
            </a:r>
            <a:r>
              <a:rPr lang="ru-RU" sz="3200" dirty="0"/>
              <a:t>определяют тему и цели, формируют задачи, вырабатывает план.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108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683" y="672236"/>
            <a:ext cx="11284007" cy="4372015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4000" b="1" dirty="0"/>
              <a:t>II этап</a:t>
            </a:r>
          </a:p>
          <a:p>
            <a:pPr marL="0" lvl="0" indent="0" fontAlgn="base">
              <a:buNone/>
            </a:pPr>
            <a:r>
              <a:rPr lang="ru-RU" sz="4000" dirty="0"/>
              <a:t>Информационно-оперативный: </a:t>
            </a:r>
            <a:r>
              <a:rPr lang="ru-RU" sz="4000" b="1" dirty="0"/>
              <a:t>ученики </a:t>
            </a:r>
            <a:r>
              <a:rPr lang="ru-RU" sz="4000" dirty="0"/>
              <a:t>собирают материал, работают с литературой и другими источниками; </a:t>
            </a:r>
            <a:r>
              <a:rPr lang="ru-RU" sz="4000" b="1" dirty="0"/>
              <a:t>учитель</a:t>
            </a:r>
            <a:r>
              <a:rPr lang="ru-RU" sz="4000" dirty="0"/>
              <a:t> наблюдает, координирует, поддерживает, направляет, и сам является информационным источником.</a:t>
            </a:r>
          </a:p>
          <a:p>
            <a:pPr marL="0" indent="0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632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812" y="871892"/>
            <a:ext cx="10396151" cy="3880773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sz="4000" b="1" dirty="0"/>
              <a:t>III этап</a:t>
            </a:r>
          </a:p>
          <a:p>
            <a:pPr marL="0" lvl="0" indent="0" fontAlgn="base">
              <a:buNone/>
            </a:pPr>
            <a:r>
              <a:rPr lang="ru-RU" sz="4000" dirty="0"/>
              <a:t>Рефлексивно-оценочный:</a:t>
            </a:r>
            <a:r>
              <a:rPr lang="ru-RU" sz="4000" b="1" dirty="0"/>
              <a:t> ученики</a:t>
            </a:r>
            <a:r>
              <a:rPr lang="ru-RU" sz="4000" dirty="0"/>
              <a:t> представляют проекты, участвуют в коллективном обсуждении и оценке результатов, </a:t>
            </a:r>
            <a:r>
              <a:rPr lang="ru-RU" sz="4000" b="1" dirty="0"/>
              <a:t>учитель</a:t>
            </a:r>
            <a:r>
              <a:rPr lang="ru-RU" sz="4000" dirty="0"/>
              <a:t> выступает участником коллективной оценочной деятельности.</a:t>
            </a:r>
          </a:p>
          <a:p>
            <a:pPr marL="0" indent="0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6813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hlinkClick r:id="rId2" action="ppaction://hlinkpres?slideindex=1&amp;slidetitle="/>
              </a:rPr>
              <a:t>Сюжет\Темы занятий\В мире газет.</a:t>
            </a:r>
            <a:r>
              <a:rPr lang="en-US" dirty="0" err="1">
                <a:hlinkClick r:id="rId2" action="ppaction://hlinkpres?slideindex=1&amp;slidetitle="/>
              </a:rPr>
              <a:t>ppt</a:t>
            </a:r>
            <a:endParaRPr lang="ru-RU" dirty="0"/>
          </a:p>
          <a:p>
            <a:r>
              <a:rPr lang="ru-RU" dirty="0">
                <a:hlinkClick r:id="rId3" action="ppaction://hlinkpres?slideindex=1&amp;slidetitle="/>
              </a:rPr>
              <a:t>Сюжет\Темы занятий\детская журналистика.</a:t>
            </a:r>
            <a:r>
              <a:rPr lang="en-US" dirty="0" err="1">
                <a:hlinkClick r:id="rId3" action="ppaction://hlinkpres?slideindex=1&amp;slidetitle="/>
              </a:rPr>
              <a:t>ppt</a:t>
            </a:r>
            <a:endParaRPr lang="ru-RU" dirty="0"/>
          </a:p>
          <a:p>
            <a:r>
              <a:rPr lang="ru-RU" dirty="0">
                <a:hlinkClick r:id="rId4" action="ppaction://hlinkpres?slideindex=1&amp;slidetitle="/>
              </a:rPr>
              <a:t>Сюжет\Темы занятий\жанры.</a:t>
            </a:r>
            <a:r>
              <a:rPr lang="en-US" dirty="0" err="1">
                <a:hlinkClick r:id="rId4" action="ppaction://hlinkpres?slideindex=1&amp;slidetitle="/>
              </a:rPr>
              <a:t>ppt</a:t>
            </a:r>
            <a:endParaRPr lang="ru-RU" dirty="0"/>
          </a:p>
          <a:p>
            <a:r>
              <a:rPr lang="ru-RU" dirty="0">
                <a:hlinkClick r:id="rId5" action="ppaction://hlinkpres?slideindex=1&amp;slidetitle="/>
              </a:rPr>
              <a:t>Сюжет\Темы занятий\что такое газета.</a:t>
            </a:r>
            <a:r>
              <a:rPr lang="en-US" dirty="0" err="1">
                <a:hlinkClick r:id="rId5" action="ppaction://hlinkpres?slideindex=1&amp;slidetitle="/>
              </a:rPr>
              <a:t>ppt</a:t>
            </a:r>
            <a:endParaRPr lang="ru-RU" dirty="0"/>
          </a:p>
          <a:p>
            <a:r>
              <a:rPr lang="ru-RU" dirty="0">
                <a:hlinkClick r:id="rId6" action="ppaction://hlinkpres?slideindex=1&amp;slidetitle="/>
              </a:rPr>
              <a:t>Сюжет\Темы занятий\Что такое журналистика.</a:t>
            </a:r>
            <a:r>
              <a:rPr lang="en-US" dirty="0" err="1">
                <a:hlinkClick r:id="rId6" action="ppaction://hlinkpres?slideindex=1&amp;slidetitle="/>
              </a:rPr>
              <a:t>ppt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83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564" y="2451609"/>
            <a:ext cx="10988494" cy="5644987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ru-RU" sz="4400" dirty="0">
                <a:solidFill>
                  <a:schemeClr val="accent5">
                    <a:lumMod val="75000"/>
                  </a:schemeClr>
                </a:solidFill>
              </a:rPr>
              <a:t>«Ребенок – не кувшин, который </a:t>
            </a:r>
            <a:br>
              <a:rPr lang="ru-RU" sz="4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400" dirty="0">
                <a:solidFill>
                  <a:schemeClr val="accent5">
                    <a:lumMod val="75000"/>
                  </a:schemeClr>
                </a:solidFill>
              </a:rPr>
              <a:t>надо наполнить, а лампада, </a:t>
            </a:r>
            <a:br>
              <a:rPr lang="ru-RU" sz="4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400" dirty="0">
                <a:solidFill>
                  <a:schemeClr val="accent5">
                    <a:lumMod val="75000"/>
                  </a:schemeClr>
                </a:solidFill>
              </a:rPr>
              <a:t>которую надо зажечь». </a:t>
            </a:r>
          </a:p>
          <a:p>
            <a:pPr marL="0" indent="0" algn="ctr" fontAlgn="base">
              <a:buNone/>
            </a:pPr>
            <a:r>
              <a:rPr lang="ru-RU" sz="4400" dirty="0"/>
              <a:t> </a:t>
            </a:r>
          </a:p>
          <a:p>
            <a:pPr marL="0" indent="0">
              <a:buNone/>
            </a:pPr>
            <a:r>
              <a:rPr lang="ru-RU" sz="4400" dirty="0"/>
              <a:t> </a:t>
            </a:r>
          </a:p>
          <a:p>
            <a:pPr marL="0" indent="0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0024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97096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dirty="0" smtClean="0">
                <a:solidFill>
                  <a:srgbClr val="00B0F0"/>
                </a:solidFill>
              </a:rPr>
              <a:t>Спасибо за внимание!</a:t>
            </a:r>
            <a:endParaRPr lang="ru-RU" sz="7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</TotalTime>
  <Words>188</Words>
  <Application>Microsoft Office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Развитие творческих и интеллектуальных способностей учащихся во внеурочной деятельности.</vt:lpstr>
      <vt:lpstr>Презентация PowerPoint</vt:lpstr>
      <vt:lpstr>Презентация PowerPoint</vt:lpstr>
      <vt:lpstr>Презентация PowerPoint</vt:lpstr>
      <vt:lpstr>В процессе применения активных форм обучения выделяем следующие этапы: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Ася</dc:creator>
  <cp:lastModifiedBy>Ася</cp:lastModifiedBy>
  <cp:revision>33</cp:revision>
  <dcterms:created xsi:type="dcterms:W3CDTF">2015-08-25T08:48:15Z</dcterms:created>
  <dcterms:modified xsi:type="dcterms:W3CDTF">2017-08-29T13:04:49Z</dcterms:modified>
</cp:coreProperties>
</file>