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82" r:id="rId2"/>
    <p:sldId id="278" r:id="rId3"/>
    <p:sldId id="279" r:id="rId4"/>
    <p:sldId id="280" r:id="rId5"/>
    <p:sldId id="281" r:id="rId6"/>
    <p:sldId id="25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8" r:id="rId17"/>
    <p:sldId id="269" r:id="rId18"/>
    <p:sldId id="270" r:id="rId19"/>
    <p:sldId id="271" r:id="rId20"/>
    <p:sldId id="273" r:id="rId21"/>
    <p:sldId id="276" r:id="rId22"/>
    <p:sldId id="277" r:id="rId23"/>
    <p:sldId id="283" r:id="rId24"/>
    <p:sldId id="285" r:id="rId25"/>
    <p:sldId id="286" r:id="rId26"/>
    <p:sldId id="287" r:id="rId27"/>
    <p:sldId id="288" r:id="rId28"/>
    <p:sldId id="289" r:id="rId29"/>
    <p:sldId id="290" r:id="rId30"/>
    <p:sldId id="291" r:id="rId31"/>
    <p:sldId id="292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0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706239-B8FD-4859-A006-6EB2A3A68E2D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CA4798-26A8-4BA5-A455-088B4D6EA1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16FF41-FFD6-4577-9D67-D04235B6AA8E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4670A0-0537-427A-BFC8-69AE585F83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2F146-32F7-4B92-9F2F-75A7E44ACA46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74ADD-2E94-49D8-B5B4-3070C4DBD1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EECE2-7E9F-4D6D-B6D2-B6E9342EBD27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CACE6-AE05-47C6-913B-03E2C2C061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6155FD-8119-403F-9005-9591450F34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3A70D0-192F-4E5C-A606-8B542EB1A654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2D8686-DEEE-45A8-B464-0F810D7B2A90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43353-E781-43C2-A3DC-895FA73B29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35C61C-EC40-4E0D-969B-79FFA20E43CD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DCF3A-9FA9-44AD-B1E0-120B46ADAD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B28F5-41AE-49A9-9290-CB3E99F1CD7F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46C25-9ABD-44A5-BAA8-EAE26527D5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89F11-95D7-4753-BB01-2EFB1F78D3AE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AFA64-1A8B-4674-B251-CE959EFB96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D00BC-DC45-4EFE-9D9C-35C154468DD8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A70E0-7248-4B7C-A7D3-E900691E4B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3D394-C016-4E4E-90FC-6F642DC2CF44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083B2F-2925-46BF-AC1B-DF89181626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34D9388-FC85-4B64-B16D-7BC7A6B78D0C}" type="datetimeFigureOut">
              <a:rPr lang="ru-RU"/>
              <a:pPr>
                <a:defRPr/>
              </a:pPr>
              <a:t>18.08.2014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F33C82E-541E-41B7-88AE-A1FA03A9C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2" r:id="rId1"/>
    <p:sldLayoutId id="2147483851" r:id="rId2"/>
    <p:sldLayoutId id="2147483853" r:id="rId3"/>
    <p:sldLayoutId id="2147483850" r:id="rId4"/>
    <p:sldLayoutId id="2147483854" r:id="rId5"/>
    <p:sldLayoutId id="2147483849" r:id="rId6"/>
    <p:sldLayoutId id="2147483848" r:id="rId7"/>
    <p:sldLayoutId id="2147483847" r:id="rId8"/>
    <p:sldLayoutId id="2147483846" r:id="rId9"/>
    <p:sldLayoutId id="2147483845" r:id="rId10"/>
    <p:sldLayoutId id="21474838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1\Videos\Good%20Morning%20Song_x264.mp4" TargetMode="External"/><Relationship Id="rId4" Type="http://schemas.openxmlformats.org/officeDocument/2006/relationships/image" Target="../media/image6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text=%D0%BF%D0%B5%D1%80%D0%B2%D0%B0%D1%8F%20%D0%BA%D0%BE%D0%BC%D0%BF%D0%B0%D0%BD%D0%B8%D1%8F%20%D0%BF%D0%BE%20%D0%BF%D1%80%D0%BE%D0%B8%D0%B7%D0%B2%D0%BE%D0%B4%D1%81%D1%82%D0%B2%D1%83%20fast%20food&amp;pos=5&amp;uinfo=sw-1423-sh-728-fw-1198-fh-522-pd-1&amp;rpt=simage&amp;img_url=http://www.cbc.ca/news/yourcommunity/iStock_fast%20food.jpg" TargetMode="External"/><Relationship Id="rId2" Type="http://schemas.openxmlformats.org/officeDocument/2006/relationships/hyperlink" Target="http://images.yandex.ru/yandsearch?p=1&amp;text=%D0%BA%D0%BE%D0%BC%D0%BF%D0%B0%D0%BD%D0%B8%D1%8F%20White%20Castle%20Hamburger&amp;pos=40&amp;uinfo=sw-1423-sh-728-fw-1198-fh-522-pd-1&amp;rpt=simage&amp;img_url=http://aht.seriouseats.com/assets_c/2009/09/20090904-whitecastle-thumb-175xauto-31776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5&amp;text=%D0%BF%D0%B5%D1%80%D0%B2%D0%B0%D1%8F%20%D0%BA%D0%BE%D0%BC%D0%BF%D0%B0%D0%BD%D0%B8%D1%8F%20%D0%BF%D0%BE%20%D0%BF%D1%80%D0%BE%D0%B8%D0%B7%D0%B2%D0%BE%D0%B4%D1%81%D1%82%D0%B2%D1%83%20fast%20food&amp;pos=175&amp;uinfo=sw-1423-sh-728-fw-1198-fh-522-pd-1&amp;rpt=simage&amp;img_url=http://vivirlatino.com/i/2008/07/mcdonalds-kid.jpg" TargetMode="External"/><Relationship Id="rId5" Type="http://schemas.openxmlformats.org/officeDocument/2006/relationships/hyperlink" Target="http://images.yandex.ru/yandsearch?p=1&amp;text=%D0%BF%D0%B5%D1%80%D0%B2%D0%B0%D1%8F%20%D0%BA%D0%BE%D0%BC%D0%BF%D0%B0%D0%BD%D0%B8%D1%8F%20%D0%BF%D0%BE%20%D0%BF%D1%80%D0%BE%D0%B8%D0%B7%D0%B2%D0%BE%D0%B4%D1%81%D1%82%D0%B2%D1%83%20fast%20food&amp;pos=33&amp;uinfo=sw-1423-sh-728-fw-1198-fh-522-pd-1&amp;rpt=simage&amp;img_url=http://www.vegansoapbox.com/wordpress/wp-content/uploads/2009/02/fast_food_kills.png" TargetMode="External"/><Relationship Id="rId4" Type="http://schemas.openxmlformats.org/officeDocument/2006/relationships/hyperlink" Target="http://images.yandex.ru/yandsearch?text=%D0%BF%D0%B5%D1%80%D0%B2%D0%B0%D1%8F%20%D0%BA%D0%BE%D0%BC%D0%BF%D0%B0%D0%BD%D0%B8%D1%8F%20%D0%BF%D0%BE%20%D0%BF%D1%80%D0%BE%D0%B8%D0%B7%D0%B2%D0%BE%D0%B4%D1%81%D1%82%D0%B2%D1%83%20fast%20food&amp;pos=4&amp;uinfo=sw-1423-sh-728-fw-1198-fh-522-pd-1&amp;rpt=simage&amp;img_url=http://blog.bullfishgraphics.com/wp-content/uploads/2011/04/Fast-food-logos.png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hot%20dog&amp;pos=22&amp;uinfo=sw-1423-sh-728-fw-1198-fh-522-pd-1&amp;rpt=simage&amp;img_url=http://www.frio.ru/Image/news/news_05_2009/hotdog.jpeg" TargetMode="External"/><Relationship Id="rId3" Type="http://schemas.openxmlformats.org/officeDocument/2006/relationships/hyperlink" Target="http://images.yandex.ru/yandsearch?p=5&amp;text=McDonald's&amp;pos=160&amp;uinfo=sw-1423-sh-728-fw-1198-fh-522-pd-1&amp;rpt=simage&amp;img_url=http://realty.rambler.ru/upload/iblock/ebd/mcdonalds.jpg" TargetMode="External"/><Relationship Id="rId7" Type="http://schemas.openxmlformats.org/officeDocument/2006/relationships/hyperlink" Target="http://images.yandex.ru/yandsearch?p=3&amp;text=sandwich&amp;pos=116&amp;uinfo=sw-1423-sh-728-fw-1198-fh-522-pd-1&amp;rpt=simage&amp;img_url=http://young.rzd.ru/dbmm/images/41/4080/1351328" TargetMode="External"/><Relationship Id="rId2" Type="http://schemas.openxmlformats.org/officeDocument/2006/relationships/hyperlink" Target="http://images.yandex.ru/yandsearch?p=2&amp;text=White%20Castle%20Hamburger&amp;pos=71&amp;uinfo=sw-1423-sh-728-fw-1198-fh-522-pd-1&amp;rpt=simage&amp;img_url=http://en.academic.ru/pictures/enwiki/87/White_Castle_Building_8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2&amp;text=hamburger&amp;pos=64&amp;uinfo=sw-1423-sh-728-fw-1198-fh-522-pd-1&amp;rpt=simage&amp;img_url=http://img-fotki.yandex.ru/get/5801/119528728.203c/0_f2379_a1c12d4e_XL" TargetMode="External"/><Relationship Id="rId5" Type="http://schemas.openxmlformats.org/officeDocument/2006/relationships/hyperlink" Target="http://images.yandex.ru/yandsearch?p=18&amp;text=Mcdonalds%20I'm%20lovin&amp;pos=557&amp;uinfo=sw-1423-sh-728-fw-1198-fh-522-pd-1&amp;rpt=simage&amp;img_url=http://www.mcdonalds.com/content/dam/McDonalds/logo/mcdonalds-logo.png" TargetMode="External"/><Relationship Id="rId4" Type="http://schemas.openxmlformats.org/officeDocument/2006/relationships/hyperlink" Target="http://images.yandex.ru/yandsearch?p=2&amp;text=McDonald's%20restaurant&amp;pos=85&amp;uinfo=sw-1423-sh-728-fw-1198-fh-522-pd-1&amp;rpt=simage&amp;img_url=http://www.london-se1.co.uk/restaurants/images/070714_mcdonalds.jpg" TargetMode="External"/><Relationship Id="rId9" Type="http://schemas.openxmlformats.org/officeDocument/2006/relationships/hyperlink" Target="http://images.yandex.ru/yandsearch?text=pizza&amp;pos=24&amp;uinfo=sw-1423-sh-728-fw-1198-fh-522-pd-1&amp;rpt=simage&amp;img_url=http://offersavalanche.com/wp-content/uploads/2012/05/images-of-papa-johns-coupons-2012-300x201.jpg" TargetMode="Externa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yandex.ru/yandsearch?text=%D0%BA%D0%BE%D0%BA%D1%82%D0%B5%D0%B9%D0%BB%D1%8C%20%D0%B2%20McDonald's&amp;pos=10&amp;uinfo=sw-1423-sh-728-fw-1198-fh-522-pd-1&amp;rpt=simage&amp;img_url=http://image.rus.newsru.ua/pict/id/149661_20090704204116.jpg" TargetMode="External"/><Relationship Id="rId3" Type="http://schemas.openxmlformats.org/officeDocument/2006/relationships/hyperlink" Target="http://images.yandex.ru/yandsearch?text=fish%20and%20chips&amp;pos=3&amp;uinfo=sw-1423-sh-728-fw-1198-fh-522-pd-1&amp;rpt=simage&amp;img_url=http://upload.wikimedia.org/wikipedia/commons/7/76/Fish_and_chips.jpg" TargetMode="External"/><Relationship Id="rId7" Type="http://schemas.openxmlformats.org/officeDocument/2006/relationships/hyperlink" Target="http://images.yandex.ru/yandsearch?p=3&amp;text=mcflurry&amp;pos=113&amp;uinfo=sw-1423-sh-728-fw-1198-fh-522-pd-1&amp;rpt=simage&amp;img_url=http://www.calorizator.ru/sites/default/files/imagecache/product_192/product/mcflurry-3.jpg" TargetMode="External"/><Relationship Id="rId2" Type="http://schemas.openxmlformats.org/officeDocument/2006/relationships/hyperlink" Target="http://images.yandex.ru/yandsearch?p=5&amp;text=French-fried%20potatoes&amp;pos=178&amp;uinfo=sw-1423-sh-728-fw-1198-fh-522-pd-1&amp;rpt=simage&amp;img_url=http://larryfire.files.wordpress.com/2010/04/1decl_8068notex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yandex.ru/yandsearch?p=11&amp;text=chips&amp;pos=344&amp;uinfo=sw-1423-sh-728-fw-1198-fh-522-pd-1&amp;rpt=simage&amp;img_url=http://experiencelife.com/wp-content/uploads/2013/02/Mar13_how-junk-food-inflames-us-384x240.jpg" TargetMode="External"/><Relationship Id="rId5" Type="http://schemas.openxmlformats.org/officeDocument/2006/relationships/hyperlink" Target="http://images.yandex.ru/yandsearch?text=burito&amp;pos=24&amp;uinfo=sw-1423-sh-728-fw-1198-fh-522-pd-1&amp;rpt=simage&amp;img_url=http://veganrevolution.free.fr/images2/veganicone10.gif" TargetMode="External"/><Relationship Id="rId4" Type="http://schemas.openxmlformats.org/officeDocument/2006/relationships/hyperlink" Target="http://images.yandex.ru/yandsearch?text=sushi&amp;pos=7&amp;uinfo=sw-1423-sh-728-fw-1198-fh-522-pd-1&amp;rpt=simage&amp;img_url=http://img0.liveinternet.ru/images/attach/c/0/51/741/51741789_rolluy.jpg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yandex.ru/yandsearch?p=9&amp;text=brain&amp;pos=288&amp;uinfo=sw-1423-sh-728-fw-1198-fh-522-pd-1&amp;rpt=simage&amp;img_url=http://img.lenta.ru/news/2009/05/26/size/picture.jpg" TargetMode="External"/><Relationship Id="rId7" Type="http://schemas.openxmlformats.org/officeDocument/2006/relationships/hyperlink" Target="https://www.youtube.com/watch?v=L89IDDq30J8" TargetMode="External"/><Relationship Id="rId2" Type="http://schemas.openxmlformats.org/officeDocument/2006/relationships/hyperlink" Target="http://images.yandex.ru/yandsearch?p=6&amp;text=obesity&amp;pos=207&amp;uinfo=sw-1423-sh-728-fw-1198-fh-522-pd-1&amp;rpt=simage&amp;img_url=http://cs203.userapi.com/u1105177/a_d376c873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nsportal.ru/shkola/inostrannye-yazyki/angliiskii-yazyk/library/prezentaciya-po-teme-bystraya-eda" TargetMode="External"/><Relationship Id="rId5" Type="http://schemas.openxmlformats.org/officeDocument/2006/relationships/hyperlink" Target="http://prezentacii.com/angliiskii_yazik/476-fast-food.html" TargetMode="External"/><Relationship Id="rId4" Type="http://schemas.openxmlformats.org/officeDocument/2006/relationships/hyperlink" Target="http://images.yandex.ru/yandsearch?p=3&amp;text=%D0%B3%D0%B0%D1%81%D1%82%D1%80%D0%B8%D1%82&amp;pos=116&amp;uinfo=sw-1423-sh-728-fw-1198-fh-522-pd-1&amp;rpt=simage&amp;img_url=http://www.pathology.vcu.edu/education/dental2/images/sc3-2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331913" y="4652963"/>
            <a:ext cx="7502525" cy="1944687"/>
          </a:xfrm>
        </p:spPr>
        <p:txBody>
          <a:bodyPr/>
          <a:lstStyle/>
          <a:p>
            <a:pPr algn="r">
              <a:spcBef>
                <a:spcPts val="0"/>
              </a:spcBef>
              <a:defRPr/>
            </a:pPr>
            <a:r>
              <a:rPr lang="ru-RU" sz="2000" dirty="0" smtClean="0"/>
              <a:t>Подготовлена </a:t>
            </a:r>
          </a:p>
          <a:p>
            <a:pPr algn="r">
              <a:spcBef>
                <a:spcPts val="0"/>
              </a:spcBef>
              <a:defRPr/>
            </a:pPr>
            <a:r>
              <a:rPr lang="ru-RU" sz="2000" dirty="0" smtClean="0"/>
              <a:t>учителем английского языка </a:t>
            </a:r>
          </a:p>
          <a:p>
            <a:pPr algn="r">
              <a:spcBef>
                <a:spcPts val="0"/>
              </a:spcBef>
              <a:defRPr/>
            </a:pPr>
            <a:r>
              <a:rPr lang="ru-RU" sz="2000" dirty="0" smtClean="0"/>
              <a:t>МБОУ СОШ п. Солидарность </a:t>
            </a:r>
          </a:p>
          <a:p>
            <a:pPr algn="r">
              <a:spcBef>
                <a:spcPts val="0"/>
              </a:spcBef>
              <a:defRPr/>
            </a:pPr>
            <a:r>
              <a:rPr lang="ru-RU" sz="2000" dirty="0" smtClean="0"/>
              <a:t>Елецкого муниципального района </a:t>
            </a:r>
          </a:p>
          <a:p>
            <a:pPr algn="r">
              <a:spcBef>
                <a:spcPts val="0"/>
              </a:spcBef>
              <a:defRPr/>
            </a:pPr>
            <a:r>
              <a:rPr lang="ru-RU" sz="2000" dirty="0" smtClean="0"/>
              <a:t>Липецкой области</a:t>
            </a:r>
          </a:p>
          <a:p>
            <a:pPr algn="r">
              <a:spcBef>
                <a:spcPts val="0"/>
              </a:spcBef>
              <a:defRPr/>
            </a:pPr>
            <a:r>
              <a:rPr lang="ru-RU" sz="2000" dirty="0" smtClean="0"/>
              <a:t> </a:t>
            </a:r>
            <a:r>
              <a:rPr lang="ru-RU" sz="2000" dirty="0" err="1" smtClean="0"/>
              <a:t>Кирсановой</a:t>
            </a:r>
            <a:r>
              <a:rPr lang="ru-RU" sz="2000" dirty="0" smtClean="0"/>
              <a:t> Натальей Николаевной</a:t>
            </a:r>
            <a:endParaRPr lang="ru-RU" sz="2000" dirty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ctr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3550" y="463550"/>
            <a:ext cx="8315325" cy="3578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4" descr="C:\Users\1\Pictures\ff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940425" y="4210050"/>
            <a:ext cx="2952750" cy="2171700"/>
          </a:xfrm>
        </p:spPr>
      </p:pic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  <p:pic>
        <p:nvPicPr>
          <p:cNvPr id="14339" name="Picture 5" descr="C:\Users\1\Pictures\ff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67400" y="1628775"/>
            <a:ext cx="29178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6" descr="C:\Users\1\Pictures\ff3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1628775"/>
            <a:ext cx="2714625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7" descr="C:\Users\1\Pictures\ff4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9750" y="4221163"/>
            <a:ext cx="2663825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1" name="TextBox 7"/>
          <p:cNvSpPr txBox="1">
            <a:spLocks noChangeArrowheads="1"/>
          </p:cNvSpPr>
          <p:nvPr/>
        </p:nvSpPr>
        <p:spPr bwMode="auto">
          <a:xfrm>
            <a:off x="3203575" y="3284538"/>
            <a:ext cx="2881313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>
                <a:solidFill>
                  <a:srgbClr val="FF0000"/>
                </a:solidFill>
                <a:latin typeface="Baskerville Old Face" pitchFamily="18" charset="0"/>
              </a:rPr>
              <a:t>Fast Food:</a:t>
            </a:r>
          </a:p>
          <a:p>
            <a:pPr algn="ctr"/>
            <a:r>
              <a:rPr lang="en-US" sz="3600">
                <a:solidFill>
                  <a:srgbClr val="FF0000"/>
                </a:solidFill>
                <a:latin typeface="Baskerville Old Face" pitchFamily="18" charset="0"/>
              </a:rPr>
              <a:t>Pros and Cons</a:t>
            </a:r>
          </a:p>
          <a:p>
            <a:pPr algn="ctr"/>
            <a:r>
              <a:rPr lang="en-US" sz="3600">
                <a:latin typeface="Baskerville Old Face" pitchFamily="18" charset="0"/>
              </a:rPr>
              <a:t> </a:t>
            </a:r>
            <a:endParaRPr lang="ru-RU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1. Revision the words on the topic “Fast food”.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/>
            <a:r>
              <a:rPr lang="en-US" smtClean="0"/>
              <a:t>2. Reading the information about fast food.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/>
            <a:r>
              <a:rPr lang="en-US" smtClean="0"/>
              <a:t>3. Listening to the David’s opinion about fast food.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  <a:p>
            <a:pPr eaLnBrk="1" hangingPunct="1"/>
            <a:r>
              <a:rPr lang="en-US" smtClean="0"/>
              <a:t>4. Discussing advantages and disadvantages of fast food</a:t>
            </a:r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C:\Users\1\Pictures\Cok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11188" y="1484313"/>
            <a:ext cx="771525" cy="142875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smtClean="0"/>
              <a:t>Label the different kinds of fast food</a:t>
            </a:r>
            <a:endParaRPr lang="ru-RU"/>
          </a:p>
        </p:txBody>
      </p:sp>
      <p:pic>
        <p:nvPicPr>
          <p:cNvPr id="16387" name="Picture 5" descr="C:\Users\1\Pictures\apple juic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5734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 descr="C:\Users\1\Pictures\coffe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1268413"/>
            <a:ext cx="1438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9" name="Picture 7" descr="C:\Users\1\Pictures\sausag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88125" y="1341438"/>
            <a:ext cx="20764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8" descr="C:\Users\1\Pictures\chip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08175" y="1268413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9" descr="C:\Users\1\Pictures\popcorn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71775" y="4941888"/>
            <a:ext cx="181927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0" descr="C:\Users\1\Pictures\hamburger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284663" y="3141663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3" name="Picture 11" descr="C:\Users\1\Pictures\chees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732588" y="3141663"/>
            <a:ext cx="15049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12" descr="C:\Users\1\Pictures\cocktail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508625" y="4868863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13" descr="C:\Users\1\Pictures\yoghurt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875463" y="4868863"/>
            <a:ext cx="14668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5" name="TextBox 13"/>
          <p:cNvSpPr txBox="1">
            <a:spLocks noChangeArrowheads="1"/>
          </p:cNvSpPr>
          <p:nvPr/>
        </p:nvSpPr>
        <p:spPr bwMode="auto">
          <a:xfrm>
            <a:off x="323850" y="2852738"/>
            <a:ext cx="14097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Coca-Cola=</a:t>
            </a:r>
          </a:p>
          <a:p>
            <a:r>
              <a:rPr lang="en-US"/>
              <a:t>Coke</a:t>
            </a:r>
            <a:endParaRPr lang="ru-RU"/>
          </a:p>
        </p:txBody>
      </p:sp>
      <p:sp>
        <p:nvSpPr>
          <p:cNvPr id="8206" name="TextBox 14"/>
          <p:cNvSpPr txBox="1">
            <a:spLocks noChangeArrowheads="1"/>
          </p:cNvSpPr>
          <p:nvPr/>
        </p:nvSpPr>
        <p:spPr bwMode="auto">
          <a:xfrm>
            <a:off x="2555875" y="2636838"/>
            <a:ext cx="7239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chips</a:t>
            </a:r>
            <a:endParaRPr lang="ru-RU"/>
          </a:p>
        </p:txBody>
      </p:sp>
      <p:sp>
        <p:nvSpPr>
          <p:cNvPr id="8207" name="TextBox 15"/>
          <p:cNvSpPr txBox="1">
            <a:spLocks noChangeArrowheads="1"/>
          </p:cNvSpPr>
          <p:nvPr/>
        </p:nvSpPr>
        <p:spPr bwMode="auto">
          <a:xfrm>
            <a:off x="4859338" y="2708275"/>
            <a:ext cx="809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coffee</a:t>
            </a:r>
            <a:endParaRPr lang="ru-RU"/>
          </a:p>
        </p:txBody>
      </p:sp>
      <p:sp>
        <p:nvSpPr>
          <p:cNvPr id="8208" name="TextBox 16"/>
          <p:cNvSpPr txBox="1">
            <a:spLocks noChangeArrowheads="1"/>
          </p:cNvSpPr>
          <p:nvPr/>
        </p:nvSpPr>
        <p:spPr bwMode="auto">
          <a:xfrm>
            <a:off x="7164388" y="2781300"/>
            <a:ext cx="10572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sausage</a:t>
            </a:r>
            <a:endParaRPr lang="ru-RU"/>
          </a:p>
        </p:txBody>
      </p:sp>
      <p:sp>
        <p:nvSpPr>
          <p:cNvPr id="8209" name="TextBox 17"/>
          <p:cNvSpPr txBox="1">
            <a:spLocks noChangeArrowheads="1"/>
          </p:cNvSpPr>
          <p:nvPr/>
        </p:nvSpPr>
        <p:spPr bwMode="auto">
          <a:xfrm>
            <a:off x="611188" y="5084763"/>
            <a:ext cx="12874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apple juice</a:t>
            </a:r>
            <a:endParaRPr lang="ru-RU"/>
          </a:p>
        </p:txBody>
      </p:sp>
      <p:sp>
        <p:nvSpPr>
          <p:cNvPr id="8210" name="TextBox 18"/>
          <p:cNvSpPr txBox="1">
            <a:spLocks noChangeArrowheads="1"/>
          </p:cNvSpPr>
          <p:nvPr/>
        </p:nvSpPr>
        <p:spPr bwMode="auto">
          <a:xfrm>
            <a:off x="3132138" y="6308725"/>
            <a:ext cx="10175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popcorn</a:t>
            </a:r>
            <a:endParaRPr lang="ru-RU"/>
          </a:p>
        </p:txBody>
      </p:sp>
      <p:sp>
        <p:nvSpPr>
          <p:cNvPr id="8211" name="TextBox 19"/>
          <p:cNvSpPr txBox="1">
            <a:spLocks noChangeArrowheads="1"/>
          </p:cNvSpPr>
          <p:nvPr/>
        </p:nvSpPr>
        <p:spPr bwMode="auto">
          <a:xfrm>
            <a:off x="4500563" y="4508500"/>
            <a:ext cx="13001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hamburger</a:t>
            </a:r>
            <a:endParaRPr lang="ru-RU"/>
          </a:p>
        </p:txBody>
      </p:sp>
      <p:sp>
        <p:nvSpPr>
          <p:cNvPr id="8212" name="TextBox 20"/>
          <p:cNvSpPr txBox="1">
            <a:spLocks noChangeArrowheads="1"/>
          </p:cNvSpPr>
          <p:nvPr/>
        </p:nvSpPr>
        <p:spPr bwMode="auto">
          <a:xfrm>
            <a:off x="7308850" y="4437063"/>
            <a:ext cx="928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cheese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8213" name="TextBox 21"/>
          <p:cNvSpPr txBox="1">
            <a:spLocks noChangeArrowheads="1"/>
          </p:cNvSpPr>
          <p:nvPr/>
        </p:nvSpPr>
        <p:spPr bwMode="auto">
          <a:xfrm>
            <a:off x="5724525" y="6308725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cocktail</a:t>
            </a:r>
            <a:endParaRPr lang="ru-RU"/>
          </a:p>
        </p:txBody>
      </p:sp>
      <p:sp>
        <p:nvSpPr>
          <p:cNvPr id="8214" name="TextBox 22"/>
          <p:cNvSpPr txBox="1">
            <a:spLocks noChangeArrowheads="1"/>
          </p:cNvSpPr>
          <p:nvPr/>
        </p:nvSpPr>
        <p:spPr bwMode="auto">
          <a:xfrm>
            <a:off x="7235825" y="6308725"/>
            <a:ext cx="954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yoghurt</a:t>
            </a:r>
            <a:endParaRPr lang="ru-RU"/>
          </a:p>
        </p:txBody>
      </p:sp>
      <p:sp>
        <p:nvSpPr>
          <p:cNvPr id="8215" name="TextBox 23"/>
          <p:cNvSpPr txBox="1">
            <a:spLocks noChangeArrowheads="1"/>
          </p:cNvSpPr>
          <p:nvPr/>
        </p:nvSpPr>
        <p:spPr bwMode="auto">
          <a:xfrm>
            <a:off x="6804025" y="6308725"/>
            <a:ext cx="3190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=</a:t>
            </a:r>
            <a:endParaRPr lang="ru-RU"/>
          </a:p>
        </p:txBody>
      </p:sp>
      <p:pic>
        <p:nvPicPr>
          <p:cNvPr id="16407" name="Picture 14" descr="C:\Users\1\Pictures\sandwich2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268538" y="3068638"/>
            <a:ext cx="16954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17" name="TextBox 25"/>
          <p:cNvSpPr txBox="1">
            <a:spLocks noChangeArrowheads="1"/>
          </p:cNvSpPr>
          <p:nvPr/>
        </p:nvSpPr>
        <p:spPr bwMode="auto">
          <a:xfrm>
            <a:off x="2484438" y="4508500"/>
            <a:ext cx="11461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sandwich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2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82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5" grpId="0"/>
      <p:bldP spid="8206" grpId="0"/>
      <p:bldP spid="8207" grpId="0"/>
      <p:bldP spid="8208" grpId="0"/>
      <p:bldP spid="8209" grpId="0"/>
      <p:bldP spid="8210" grpId="0"/>
      <p:bldP spid="8211" grpId="0"/>
      <p:bldP spid="8212" grpId="0"/>
      <p:bldP spid="8214" grpId="0"/>
      <p:bldP spid="82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8313" y="1341438"/>
          <a:ext cx="8229600" cy="4068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720080"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Mark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How many words?</a:t>
                      </a:r>
                      <a:endParaRPr lang="ru-RU" sz="360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“5”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10</a:t>
                      </a:r>
                      <a:endParaRPr lang="ru-RU" sz="360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“4”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8-9</a:t>
                      </a:r>
                      <a:endParaRPr lang="ru-RU" sz="360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“3”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5-7</a:t>
                      </a:r>
                      <a:endParaRPr lang="ru-RU" sz="3600" dirty="0"/>
                    </a:p>
                  </a:txBody>
                  <a:tcPr/>
                </a:tc>
              </a:tr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“2”</a:t>
                      </a:r>
                      <a:endParaRPr lang="ru-RU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600" dirty="0" smtClean="0"/>
                        <a:t>&lt; 5</a:t>
                      </a:r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8538" y="4652963"/>
            <a:ext cx="6400800" cy="1752600"/>
          </a:xfrm>
        </p:spPr>
        <p:txBody>
          <a:bodyPr>
            <a:normAutofit fontScale="92500" lnSpcReduction="20000"/>
          </a:bodyPr>
          <a:lstStyle/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Презентация подготовлена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учителем английского языка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МБОУ СОШ п. Солидарность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Елецкого района Липецкой области</a:t>
            </a:r>
          </a:p>
          <a:p>
            <a:pPr algn="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Кирсановой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Schoolbook" pitchFamily="18" charset="0"/>
              </a:rPr>
              <a:t> Натальей Николаевной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Century Schoolbook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813"/>
            <a:ext cx="7772400" cy="31956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8435" name="Рисунок 3" descr="fast foo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549275"/>
            <a:ext cx="4537075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4"/>
          <p:cNvSpPr txBox="1">
            <a:spLocks noChangeArrowheads="1"/>
          </p:cNvSpPr>
          <p:nvPr/>
        </p:nvSpPr>
        <p:spPr bwMode="auto">
          <a:xfrm>
            <a:off x="2916238" y="3573463"/>
            <a:ext cx="55387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>
                <a:latin typeface="Century Schoolbook" pitchFamily="18" charset="0"/>
              </a:rPr>
              <a:t>УМК М. З. Биболетовой и др. </a:t>
            </a:r>
            <a:r>
              <a:rPr lang="en-US">
                <a:latin typeface="Century Schoolbook" pitchFamily="18" charset="0"/>
              </a:rPr>
              <a:t>Enjoy English 5 - 6</a:t>
            </a:r>
            <a:endParaRPr lang="ru-RU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Новая папка (4)\white_castle_ad.med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60350"/>
            <a:ext cx="3167062" cy="3190875"/>
          </a:xfrm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754438" y="-152400"/>
            <a:ext cx="4938712" cy="3444875"/>
          </a:xfrm>
        </p:spPr>
      </p:pic>
      <p:pic>
        <p:nvPicPr>
          <p:cNvPr id="6" name="Picture 6" descr="C:\Documents and Settings\User\Рабочий стол\Новая папка (4)\castle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3500438"/>
            <a:ext cx="414337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User\Рабочий стол\Новая папка (4)\burg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8313" y="3789363"/>
            <a:ext cx="3527425" cy="264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:\Documents and Settings\User\Рабочий стол\Новая папка (4)\0000229270-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852738"/>
            <a:ext cx="3094037" cy="3832225"/>
          </a:xfrm>
        </p:spPr>
      </p:pic>
      <p:pic>
        <p:nvPicPr>
          <p:cNvPr id="2" name="Заголовок 1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22238" y="115888"/>
            <a:ext cx="1798637" cy="2597150"/>
          </a:xfrm>
        </p:spPr>
      </p:pic>
      <p:pic>
        <p:nvPicPr>
          <p:cNvPr id="5" name="Picture 2" descr="C:\Documents and Settings\User\Рабочий стол\Новая папка (4)\macdzayav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79613" y="0"/>
            <a:ext cx="5037137" cy="335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User\Рабочий стол\Новая папка (4)\1220211349_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57625" y="2840038"/>
            <a:ext cx="51435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164388" y="0"/>
            <a:ext cx="1800225" cy="406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entury Schoolbook" pitchFamily="18" charset="0"/>
              </a:rPr>
              <a:t>Nowadays </a:t>
            </a:r>
          </a:p>
          <a:p>
            <a:r>
              <a:rPr lang="en-US" sz="1600">
                <a:latin typeface="Century Schoolbook" pitchFamily="18" charset="0"/>
              </a:rPr>
              <a:t>there are more than 30,000 ‘Mc Donald’s’ restaurants </a:t>
            </a:r>
          </a:p>
          <a:p>
            <a:r>
              <a:rPr lang="en-US" sz="1600">
                <a:latin typeface="Century Schoolbook" pitchFamily="18" charset="0"/>
              </a:rPr>
              <a:t>in 119 countries.</a:t>
            </a:r>
          </a:p>
          <a:p>
            <a:endParaRPr lang="en-US" sz="1600">
              <a:latin typeface="Century Schoolbook" pitchFamily="18" charset="0"/>
            </a:endParaRPr>
          </a:p>
          <a:p>
            <a:r>
              <a:rPr lang="en-US" sz="1600">
                <a:latin typeface="Century Schoolbook" pitchFamily="18" charset="0"/>
              </a:rPr>
              <a:t>In  the Russian Federation 66 – 70 % of people attend</a:t>
            </a:r>
          </a:p>
          <a:p>
            <a:r>
              <a:rPr lang="en-US" sz="1600">
                <a:latin typeface="Century Schoolbook" pitchFamily="18" charset="0"/>
              </a:rPr>
              <a:t>fast food restaurants , especially young people.</a:t>
            </a:r>
          </a:p>
          <a:p>
            <a:endParaRPr lang="ru-RU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2" descr="C:\Users\1\Pictures\gida-sektorunde-bayilik-veren-33-firma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00113" y="692150"/>
            <a:ext cx="7148512" cy="55768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763713" y="260350"/>
            <a:ext cx="6042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onstantia" pitchFamily="18" charset="0"/>
              </a:rPr>
              <a:t>Popular  companies producing fast food </a:t>
            </a:r>
            <a:endParaRPr lang="ru-RU" sz="2800">
              <a:latin typeface="Constant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Новая папка (4)\clip460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95288" y="188913"/>
            <a:ext cx="5113337" cy="351472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2" descr="C:\Users\1\Pictures\сэндвич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3938" y="3500438"/>
            <a:ext cx="5402262" cy="302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4213" y="3573463"/>
            <a:ext cx="25606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hamburger</a:t>
            </a:r>
            <a:endParaRPr lang="ru-RU" sz="3600">
              <a:latin typeface="Century Schoolbook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227763" y="2924175"/>
            <a:ext cx="21939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sandwich</a:t>
            </a:r>
            <a:endParaRPr lang="ru-RU" sz="36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User\Рабочий стол\Новая папка (4)\Meal_13010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012825" y="1524000"/>
            <a:ext cx="7118350" cy="4572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051050" y="765175"/>
            <a:ext cx="17494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hot dog</a:t>
            </a:r>
            <a:endParaRPr lang="ru-RU" sz="36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User\Рабочий стол\Новая папка (4)\sa404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971550" y="1412875"/>
            <a:ext cx="6996113" cy="4689475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51275" y="5876925"/>
            <a:ext cx="12985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pizza</a:t>
            </a:r>
            <a:endParaRPr lang="ru-RU" sz="36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Pictures\картофель фр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549275"/>
            <a:ext cx="4794250" cy="316706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075" name="Picture 3" descr="C:\Users\1\Pictures\рыба и чипсы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3429000"/>
            <a:ext cx="4519613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50825" y="3573463"/>
            <a:ext cx="47672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French-fried potatoes</a:t>
            </a:r>
            <a:endParaRPr lang="ru-RU" sz="3600">
              <a:latin typeface="Century Schoolbook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64163" y="2852738"/>
            <a:ext cx="3149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fish and chips</a:t>
            </a:r>
            <a:endParaRPr lang="ru-RU" sz="36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Рабочий стол\Новая папка (4)\61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24075" y="2852738"/>
            <a:ext cx="4752975" cy="304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140200" y="5949950"/>
            <a:ext cx="1295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chips</a:t>
            </a:r>
            <a:endParaRPr lang="ru-RU" sz="3600">
              <a:latin typeface="Century Schoolbook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979613" y="836613"/>
            <a:ext cx="5400675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entury Schoolbook" pitchFamily="18" charset="0"/>
              </a:rPr>
              <a:t>Averagely for a year chips are eaten:</a:t>
            </a:r>
          </a:p>
          <a:p>
            <a:r>
              <a:rPr lang="en-US" sz="2400">
                <a:latin typeface="Century Schoolbook" pitchFamily="18" charset="0"/>
              </a:rPr>
              <a:t>the  Russian – 0.5 kg</a:t>
            </a:r>
          </a:p>
          <a:p>
            <a:r>
              <a:rPr lang="en-US" sz="2400">
                <a:latin typeface="Century Schoolbook" pitchFamily="18" charset="0"/>
              </a:rPr>
              <a:t>the  European – 1 – 5 kgs</a:t>
            </a:r>
          </a:p>
          <a:p>
            <a:r>
              <a:rPr lang="en-US" sz="2400">
                <a:latin typeface="Century Schoolbook" pitchFamily="18" charset="0"/>
              </a:rPr>
              <a:t>the American – 10 kgs</a:t>
            </a:r>
          </a:p>
          <a:p>
            <a:r>
              <a:rPr lang="en-US" sz="2400">
                <a:latin typeface="Century Schoolbook" pitchFamily="18" charset="0"/>
              </a:rPr>
              <a:t>the  Ukrainian – 1.8 – 2.5 kgs</a:t>
            </a:r>
            <a:endParaRPr lang="ru-RU" sz="24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User\Рабочий стол\Новая папка (4)\flurry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27088" y="1700213"/>
            <a:ext cx="2665412" cy="390048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6146" name="Picture 2" descr="C:\Users\1\Pictures\vjkjxysq rjrntqk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7538" y="1628775"/>
            <a:ext cx="4171950" cy="417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>
            <a:off x="457200" y="6080125"/>
            <a:ext cx="46038" cy="46038"/>
          </a:xfrm>
        </p:spPr>
        <p:txBody>
          <a:bodyPr>
            <a:normAutofit fontScale="2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4143375" cy="553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88913"/>
            <a:ext cx="3500438" cy="619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7" name="TextBox 11"/>
          <p:cNvSpPr txBox="1">
            <a:spLocks noChangeArrowheads="1"/>
          </p:cNvSpPr>
          <p:nvPr/>
        </p:nvSpPr>
        <p:spPr bwMode="auto">
          <a:xfrm>
            <a:off x="1476375" y="5876925"/>
            <a:ext cx="16891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obesity</a:t>
            </a:r>
            <a:endParaRPr lang="ru-RU" sz="36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C:\Documents and Settings\User\Рабочий стол\Новая папка (4)\mcdonalds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765175"/>
            <a:ext cx="5040313" cy="35575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8263" y="1700213"/>
            <a:ext cx="3595687" cy="4945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Прямоугольник 5"/>
          <p:cNvSpPr>
            <a:spLocks noChangeArrowheads="1"/>
          </p:cNvSpPr>
          <p:nvPr/>
        </p:nvSpPr>
        <p:spPr bwMode="auto">
          <a:xfrm>
            <a:off x="1547813" y="5013325"/>
            <a:ext cx="18716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latin typeface="Century Schoolbook" pitchFamily="18" charset="0"/>
              </a:rPr>
              <a:t>obesity</a:t>
            </a:r>
            <a:endParaRPr lang="ru-RU" sz="36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1\Pictures\мозг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260350"/>
            <a:ext cx="3946525" cy="23050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6" descr="C:\Documents and Settings\User\Рабочий стол\Новая папка (4)\j4533_1202227879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789363"/>
            <a:ext cx="3354388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User\Рабочий стол\Новая папка (4)\001raeggi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2363" y="333375"/>
            <a:ext cx="3671887" cy="3105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C:\Documents and Settings\User\Рабочий стол\Новая папка (4)\sc3-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32363" y="3687763"/>
            <a:ext cx="3816350" cy="298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50825" y="2565400"/>
            <a:ext cx="37496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entury Schoolbook" pitchFamily="18" charset="0"/>
              </a:rPr>
              <a:t>Fast food is bad for brain</a:t>
            </a:r>
            <a:endParaRPr lang="ru-RU" sz="2400">
              <a:latin typeface="Century Schoolbook" pitchFamily="18" charset="0"/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395288" y="3357563"/>
            <a:ext cx="375602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entury Schoolbook" pitchFamily="18" charset="0"/>
              </a:rPr>
              <a:t>Fast food is bad for heart</a:t>
            </a:r>
            <a:endParaRPr lang="ru-RU" sz="2400">
              <a:latin typeface="Century Schoolbook" pitchFamily="18" charset="0"/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4643438" y="3284538"/>
            <a:ext cx="41735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latin typeface="Century Schoolbook" pitchFamily="18" charset="0"/>
              </a:rPr>
              <a:t>Fast food is bad for stomach</a:t>
            </a:r>
            <a:endParaRPr lang="ru-RU" sz="240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Documents and Settings\User\Рабочий стол\Новая папка (4)\hot-dog-bread-60g-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3213100"/>
            <a:ext cx="4391025" cy="30765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" name="Picture 2" descr="C:\Documents and Settings\User\Рабочий стол\Новая папка (4)\gam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333375"/>
            <a:ext cx="4248150" cy="254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C:\Documents and Settings\User\Рабочий стол\Новая папка (4)\drug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333375"/>
            <a:ext cx="3806825" cy="254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C:\Documents and Settings\User\Рабочий стол\Новая папка (4)\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76825" y="3357563"/>
            <a:ext cx="3786188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4" descr="C:\Users\1\Pictures\=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79838" y="2565400"/>
            <a:ext cx="20669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User\Рабочий стол\Новая папка (4)\fastfoo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556000" y="2152650"/>
            <a:ext cx="2032000" cy="33147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58888" y="260350"/>
            <a:ext cx="6740525" cy="518477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3795" name="Прямоугольник 4"/>
          <p:cNvSpPr>
            <a:spLocks noChangeArrowheads="1"/>
          </p:cNvSpPr>
          <p:nvPr/>
        </p:nvSpPr>
        <p:spPr bwMode="auto">
          <a:xfrm>
            <a:off x="1258888" y="5589588"/>
            <a:ext cx="6697662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800">
                <a:solidFill>
                  <a:srgbClr val="002060"/>
                </a:solidFill>
                <a:latin typeface="Century Schoolbook" pitchFamily="18" charset="0"/>
              </a:rPr>
              <a:t>Live fa(s)t, die young!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539750" y="476250"/>
            <a:ext cx="2663825" cy="302418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3" descr="C:\Documents and Settings\User\Рабочий стол\Новая папка (4)\ulce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716338"/>
            <a:ext cx="2643188" cy="267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60325"/>
            <a:ext cx="4452937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User\Рабочий стол\Новая папка (4)\semy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27538" y="3549650"/>
            <a:ext cx="4321175" cy="2751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Прямоугольник 7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67050" y="2798763"/>
            <a:ext cx="1657350" cy="1150937"/>
          </a:xfrm>
          <a:prstGeom prst="rect">
            <a:avLst/>
          </a:prstGeom>
          <a:noFill/>
        </p:spPr>
      </p:pic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627313" y="6088063"/>
            <a:ext cx="4414837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>
                <a:solidFill>
                  <a:srgbClr val="FF0000"/>
                </a:solidFill>
                <a:latin typeface="Century Schoolbook" pitchFamily="18" charset="0"/>
              </a:rPr>
              <a:t>It’s your choice! </a:t>
            </a:r>
            <a:endParaRPr lang="ru-RU" sz="4400">
              <a:solidFill>
                <a:srgbClr val="FF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1. The first fast food restaurants appeared in … in … .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r>
              <a:rPr lang="en-US" smtClean="0"/>
              <a:t>2. Nowadays fast food is popular not only in … </a:t>
            </a:r>
          </a:p>
          <a:p>
            <a:pPr>
              <a:buFont typeface="Wingdings 2" pitchFamily="18" charset="2"/>
              <a:buNone/>
            </a:pPr>
            <a:r>
              <a:rPr lang="en-US" smtClean="0"/>
              <a:t>       but also … .</a:t>
            </a:r>
            <a:endParaRPr lang="ru-RU" smtClean="0"/>
          </a:p>
          <a:p>
            <a:r>
              <a:rPr lang="en-US" smtClean="0"/>
              <a:t>3. There are a lot of kinds of fast food: … .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r>
              <a:rPr lang="en-US" smtClean="0"/>
              <a:t>4. Fast food is … for our health.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r>
              <a:rPr lang="en-US" smtClean="0"/>
              <a:t>5. If you want to be healthy eat … .</a:t>
            </a:r>
            <a:endParaRPr lang="ru-RU" smtClean="0"/>
          </a:p>
          <a:p>
            <a:endParaRPr lang="ru-RU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  <p:pic>
        <p:nvPicPr>
          <p:cNvPr id="6" name="Good Morning Song_x264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rcRect/>
          <a:stretch>
            <a:fillRect/>
          </a:stretch>
        </p:blipFill>
        <p:spPr>
          <a:xfrm>
            <a:off x="1403350" y="1557338"/>
            <a:ext cx="6635750" cy="4424362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1. Does David prefer to eat fast food?</a:t>
            </a:r>
            <a:endParaRPr lang="ru-RU" smtClean="0"/>
          </a:p>
          <a:p>
            <a:r>
              <a:rPr lang="en-US" smtClean="0"/>
              <a:t>2. What does he usually eat for dinner?</a:t>
            </a:r>
            <a:endParaRPr lang="ru-RU" smtClean="0"/>
          </a:p>
          <a:p>
            <a:r>
              <a:rPr lang="en-US" smtClean="0"/>
              <a:t>3. What does he usually drink?</a:t>
            </a:r>
            <a:endParaRPr lang="ru-RU" smtClean="0"/>
          </a:p>
          <a:p>
            <a:r>
              <a:rPr lang="en-US" smtClean="0"/>
              <a:t>4. Does he like to eat while watching TV in his room?</a:t>
            </a:r>
            <a:endParaRPr lang="ru-RU" smtClean="0"/>
          </a:p>
          <a:p>
            <a:r>
              <a:rPr lang="en-US" smtClean="0"/>
              <a:t>5. Do you prefer fast food?</a:t>
            </a:r>
            <a:endParaRPr lang="ru-RU" smtClean="0"/>
          </a:p>
          <a:p>
            <a:r>
              <a:rPr lang="en-US" smtClean="0"/>
              <a:t>6. What kinds of fast food do you prefer?</a:t>
            </a:r>
            <a:endParaRPr lang="ru-RU" smtClean="0"/>
          </a:p>
          <a:p>
            <a:r>
              <a:rPr lang="en-US" smtClean="0"/>
              <a:t>7. What do you like to drink?</a:t>
            </a:r>
            <a:endParaRPr lang="ru-RU" smtClean="0"/>
          </a:p>
          <a:p>
            <a:r>
              <a:rPr lang="en-US" smtClean="0"/>
              <a:t>8. Do you like to eat while watching TV?</a:t>
            </a:r>
            <a:endParaRPr lang="ru-RU" smtClean="0"/>
          </a:p>
          <a:p>
            <a:endParaRPr lang="ru-RU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5" descr="C:\Users\1\Pictures\радость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68313" y="1412875"/>
            <a:ext cx="2447925" cy="1836738"/>
          </a:xfrm>
        </p:spPr>
      </p:pic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  <p:pic>
        <p:nvPicPr>
          <p:cNvPr id="38915" name="Picture 3" descr="C:\Users\1\Pictures\грусть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4581525"/>
            <a:ext cx="208915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7" descr="C:\Users\1\Pictures\ни то ни се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55875" y="2781300"/>
            <a:ext cx="207486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2916238" y="1628775"/>
            <a:ext cx="2578100" cy="646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atin typeface="+mn-lt"/>
              </a:rPr>
              <a:t>Wonderful! </a:t>
            </a:r>
            <a:endParaRPr lang="ru-RU" sz="36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72000" y="3284538"/>
            <a:ext cx="1401763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atin typeface="+mn-lt"/>
              </a:rPr>
              <a:t>So-so!</a:t>
            </a:r>
            <a:endParaRPr lang="ru-RU" sz="3600" dirty="0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443663" y="5157788"/>
            <a:ext cx="2955925" cy="6461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atin typeface="+mn-lt"/>
              </a:rPr>
              <a:t>What a bore! </a:t>
            </a:r>
            <a:endParaRPr lang="ru-RU" sz="3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en-US" sz="3600" smtClean="0"/>
              <a:t>Your opinion about fast food </a:t>
            </a:r>
          </a:p>
          <a:p>
            <a:pPr>
              <a:buFont typeface="Wingdings 2" pitchFamily="18" charset="2"/>
              <a:buNone/>
            </a:pPr>
            <a:r>
              <a:rPr lang="en-US" sz="3600" smtClean="0"/>
              <a:t>(5-6 sentences)</a:t>
            </a:r>
            <a:endParaRPr lang="ru-RU" sz="3600" smtClean="0"/>
          </a:p>
        </p:txBody>
      </p:sp>
      <p:pic>
        <p:nvPicPr>
          <p:cNvPr id="3" name="Заголовок 2"/>
          <p:cNvPicPr>
            <a:picLocks noGrp="1" noChangeArrowheads="1"/>
          </p:cNvPicPr>
          <p:nvPr>
            <p:ph type="title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9075" y="146050"/>
            <a:ext cx="8474075" cy="1231900"/>
          </a:xfrm>
        </p:spPr>
      </p:pic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79650" y="3571875"/>
            <a:ext cx="4486275" cy="2024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1200" smtClean="0">
                <a:hlinkClick r:id="rId2"/>
              </a:rPr>
              <a:t>1)http</a:t>
            </a:r>
            <a:r>
              <a:rPr lang="ru-RU" sz="1200" u="sng" smtClean="0">
                <a:hlinkClick r:id="rId2"/>
              </a:rPr>
              <a:t>://images.yandex.ru/yandsearch?p=1&amp;text=%D0%BA%D0%BE%D0%BC%D0%BF%D0%B0%D0%BD%D0%B8%D1%8F%20White%20Castle%20Hamburger&amp;pos=40&amp;uinfo=sw-1423-sh-728-fw-1198-fh-522-pd-1&amp;rpt=simage&amp;img_url=http%3A%2F%2Faht.seriouseats.com%2Fassets_c%2F2009%2F09%2F20090904-whitecastle-thumb-175xauto-31776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3"/>
              </a:rPr>
              <a:t>2)http://images.yandex.ru/yandsearch?text=%D0%BF%D0%B5%D1%80%D0%B2%D0%B0%D1%8F%20%D0%BA%D0%BE%D0%BC%D0%BF%D0%B0%D0%BD%D0%B8%D1%8F%20%D0%BF%D0%BE%20%D0%BF%D1%80%D0%BE%D0%B8%D0%B7%D0%B2%D0%BE%D0%B4%D1%81%D1%82%D0%B2%D1%83%20fast%20food&amp;pos=5&amp;uinfo=sw-1423-sh-728-fw-1198-fh-522-pd-1&amp;rpt=simage&amp;img_url=http%3A%2F%2Fwww.cbc.ca%2Fnews%2Fyourcommunity%2FiStock_fast%2520food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4"/>
              </a:rPr>
              <a:t>3)http://images.yandex.ru/yandsearch?text=%D0%BF%D0%B5%D1%80%D0%B2%D0%B0%D1%8F%20%D0%BA%D0%BE%D0%BC%D0%BF%D0%B0%D0%BD%D0%B8%D1%8F%20%D0%BF%D0%BE%20%D0%BF%D1%80%D0%BE%D0%B8%D0%B7%D0%B2%D0%BE%D0%B4%D1%81%D1%82%D0%B2%D1%83%20fast%20food&amp;pos=4&amp;uinfo=sw-1423-sh-728-fw-1198-fh-522-pd-1&amp;rpt=simage&amp;img_url=http%3A%2F%2Fblog.bullfishgraphics.com%2Fwp-content%2Fuploads%2F2011%2F04%2FFast-food-logos.pn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5"/>
              </a:rPr>
              <a:t>4)http://images.yandex.ru/yandsearch?p=1&amp;text=%D0%BF%D0%B5%D1%80%D0%B2%D0%B0%D1%8F%20%D0%BA%D0%BE%D0%BC%D0%BF%D0%B0%D0%BD%D0%B8%D1%8F%20%D0%BF%D0%BE%20%D0%BF%D1%80%D0%BE%D0%B8%D0%B7%D0%B2%D0%BE%D0%B4%D1%81%D1%82%D0%B2%D1%83%20fast%20food&amp;pos=33&amp;uinfo=sw-1423-sh-728-fw-1198-fh-522-pd-1&amp;rpt=simage&amp;img_url=http%3A%2F%2Fwww.vegansoapbox.com%2Fwordpress%2Fwp-content%2Fuploads%2F2009%2F02%2Ffast_food_kills.pn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6"/>
              </a:rPr>
              <a:t>5)http://images.yandex.ru/yandsearch?p=5&amp;text=%D0%BF%D0%B5%D1%80%D0%B2%D0%B0%D1%8F%20%D0%BA%D0%BE%D0%BC%D0%BF%D0%B0%D0%BD%D0%B8%D1%8F%20%D0%BF%D0%BE%20%D0%BF%D1%80%D0%BE%D0%B8%D0%B7%D0%B2%D0%BE%D0%B4%D1%81%D1%82%D0%B2%D1%83%20fast%20food&amp;pos=175&amp;uinfo=sw-1423-sh-728-fw-1198-fh-522-pd-1&amp;rpt=simage&amp;img_url=http%3A%2F%2Fvivirlatino.com%2Fi%2F2008%2F07%2Fmcdonalds-kid.jpg</a:t>
            </a:r>
            <a:endParaRPr lang="ru-RU" sz="120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Источники информации</a:t>
            </a:r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Содержимое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29188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2"/>
              </a:rPr>
              <a:t>6)http://images.yandex.ru/yandsearch?p=2&amp;text=White%20Castle%20Hamburger&amp;pos=71&amp;uinfo=sw-1423-sh-728-fw-1198-fh-522-pd-1&amp;rpt=simage&amp;img_url=http%3A%2F%2Fen.academic.ru%2Fpictures%2Fenwiki%2F87%2FWhite_Castle_Building_8.jpg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3"/>
              </a:rPr>
              <a:t>7)http://images.yandex.ru/yandsearch?p=5&amp;text=McDonald%27s&amp;pos=160&amp;uinfo=sw-1423-sh-728-fw-1198-fh-522-pd-1&amp;rpt=simage&amp;img_url=http%3A%2F%2Frealty.rambler.ru%2Fupload%2Fiblock%2Febd%2Fmcdonalds.jpg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4"/>
              </a:rPr>
              <a:t>8)http://images.yandex.ru/yandsearch?p=2&amp;text=McDonald%27s%20restaurant&amp;pos=85&amp;uinfo=sw-1423-sh-728-fw-1198-fh-522-pd-1&amp;rpt=simage&amp;img_url=http%3A%2F%2Fwww.london-se1.co.uk%2Frestaurants%2Fimages%2F070714_mcdonalds.jpg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5"/>
              </a:rPr>
              <a:t>9)http://images.yandex.ru/yandsearch?p=18&amp;text=Mcdonalds%20I%27m%20lovin&amp;pos=557&amp;uinfo=sw-1423-sh-728-fw-1198-fh-522-pd-1&amp;rpt=simage&amp;img_url=http%3A%2F%2Fwww.mcdonalds.com%2Fcontent%2Fdam%2FMcDonalds%2Flogo%2Fmcdonalds-logo.png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6"/>
              </a:rPr>
              <a:t>10)http://images.yandex.ru/yandsearch?p=2&amp;text=hamburger&amp;pos=64&amp;uinfo=sw-1423-sh-728-fw-1198-fh-522-pd-1&amp;rpt=simage&amp;img_url=http%3A%2F%2Fimg-fotki.yandex.ru%2Fget%2F5801%2F119528728.203c%2F0_f2379_a1c12d4e_XL</a:t>
            </a:r>
            <a:endParaRPr lang="ru-RU" sz="1200" u="sng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7"/>
              </a:rPr>
              <a:t>11)http://images.yandex.ru/yandsearch?p=3&amp;text=sandwich&amp;pos=116&amp;uinfo=sw-1423-sh-728-fw-1198-fh-522-pd-1&amp;rpt=simage&amp;img_url=http%3A%2F%2Fyoung.rzd.ru%2Fdbmm%2Fimages%2F41%2F4080%2F1351328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8"/>
              </a:rPr>
              <a:t>12)http://images.yandex.ru/yandsearch?text=hot%20dog&amp;pos=22&amp;uinfo=sw-1423-sh-728-fw-1198-fh-522-pd-1&amp;rpt=simage&amp;img_url=http%3A%2F%2Fwww.frio.ru%2FImage%2Fnews%2Fnews_05_2009%2Fhotdog.jpeg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9"/>
              </a:rPr>
              <a:t>13)http://images.yandex.ru/yandsearch?text=pizza&amp;pos=24&amp;uinfo=sw-1423-sh-728-fw-1198-fh-522-pd-1&amp;rpt=simage&amp;img_url=http%3A%2F%2Foffersavalanche.com%2Fwp-content%2Fuploads%2F2012%2F05%2Fimages-of-papa-johns-coupons-2012-300x201.jpg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endParaRPr lang="ru-RU" sz="120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Источники информации</a:t>
            </a:r>
            <a:endParaRPr lang="ru-RU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2"/>
              </a:rPr>
              <a:t>14)http://images.yandex.ru/yandsearch?p=5&amp;text=French-fried%20potatoes&amp;pos=178&amp;uinfo=sw-1423-sh-728-fw-1198-fh-522-pd-1&amp;rpt=simage&amp;img_url=http%3A%2F%2Flarryfire.files.wordpress.com%2F2010%2F04%2F1decl_8068notext.jpg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3"/>
              </a:rPr>
              <a:t>15)http://images.yandex.ru/yandsearch?text=fish%20and%20chips&amp;pos=3&amp;uinfo=sw-1423-sh-728-fw-1198-fh-522-pd-1&amp;rpt=simage&amp;img_url=http%3A%2F%2Fupload.wikimedia.org%2Fwikipedia%2Fcommons%2F7%2F76%2FFish_and_chips.jpg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4"/>
              </a:rPr>
              <a:t>16)http://images.yandex.ru/yandsearch?text=sushi&amp;pos=7&amp;uinfo=sw-1423-sh-728-fw-1198-fh-522-pd-1&amp;rpt=simage&amp;img_url=http%3A%2F%2Fimg0.liveinternet.ru%2Fimages%2Fattach%2Fc%2F0%2F51%2F741%2F51741789_rolluy.jpg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5"/>
              </a:rPr>
              <a:t>17)http://images.yandex.ru/yandsearch?text=burito&amp;pos=24&amp;uinfo=sw-1423-sh-728-fw-1198-fh-522-pd-1&amp;rpt=simage&amp;img_url=http%3A%2F%2Fveganrevolution.free.fr%2Fimages2%2Fveganicone10.gif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6"/>
              </a:rPr>
              <a:t>18)http://images.yandex.ru/yandsearch?p=11&amp;text=chips&amp;pos=344&amp;uinfo=sw-1423-sh-728-fw-1198-fh-522-pd-1&amp;rpt=simage&amp;img_url=http%3A%2F%2Fexperiencelife.com%2Fwp-content%2Fuploads%2F2013%2F02%2FMar13_how-junk-food-inflames-us-384x240.jpg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7"/>
              </a:rPr>
              <a:t>19)http://images.yandex.ru/yandsearch?p=3&amp;text=mcflurry&amp;pos=113&amp;uinfo=sw-1423-sh-728-fw-1198-fh-522-pd-1&amp;rpt=simage&amp;img_url=http%3A%2F%2Fwww.calorizator.ru%2Fsites%2Fdefault%2Ffiles%2Fimagecache%2Fproduct_192%2Fproduct%2Fmcflurry-3.jpg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8"/>
              </a:rPr>
              <a:t>20)http://images.yandex.ru/yandsearch?text=%D0%BA%D0%BE%D0%BA%D1%82%D0%B5%D0%B9%D0%BB%D1%8C%20%D0%B2%20McDonald%27s&amp;pos=10&amp;uinfo=sw-1423-sh-728-fw-1198-fh-522-pd-1&amp;rpt=simage&amp;img_url=http%3A%2F%2Fimage.rus.newsru.ua%2Fpict%2Fid%2F149661_20090704204116.jpg</a:t>
            </a:r>
            <a:endParaRPr lang="ru-RU" sz="1200" smtClean="0"/>
          </a:p>
          <a:p>
            <a:endParaRPr lang="ru-RU" sz="120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Источники информации</a:t>
            </a:r>
            <a:endParaRPr lang="ru-RU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2"/>
              </a:rPr>
              <a:t>21)http://images.yandex.ru/yandsearch?p=6&amp;text=obesity&amp;pos=207&amp;uinfo=sw-1423-sh-728-fw-1198-fh-522-pd-1&amp;rpt=simage&amp;img_url=http%3A%2F%2Fcs203.userapi.com%2Fu1105177%2Fa_d376c873.jpg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3"/>
              </a:rPr>
              <a:t>22)http://images.yandex.ru/yandsearch?p=9&amp;text=brain&amp;pos=288&amp;uinfo=sw-1423-sh-728-fw-1198-fh-522-pd-1&amp;rpt=simage&amp;img_url=http%3A%2F%2Fimg.lenta.ru%2Fnews%2F2009%2F05%2F26%2Fsize%2Fpicture.jpg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4"/>
              </a:rPr>
              <a:t>23)http://images.yandex.ru/yandsearch?p=3&amp;text=%D0%B3%D0%B0%D1%81%D1%82%D1%80%D0%B8%D1%82&amp;pos=116&amp;uinfo=sw-1423-sh-728-fw-1198-fh-522-pd-1&amp;rpt=simage&amp;img_url=http%3A%2F%2Fwww.pathology.vcu.edu%2Feducation%2Fdental2%2Fimages%2Fsc3-2.jpg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5"/>
              </a:rPr>
              <a:t>24)http://prezentacii.com/angliiskii_yazik/476-fast-food.html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u="sng" smtClean="0">
                <a:hlinkClick r:id="rId6"/>
              </a:rPr>
              <a:t>25)http://nsportal.ru/shkola/inostrannye-yazyki/angliiskii-yazyk/library/prezentaciya-po-teme-bystraya-eda</a:t>
            </a:r>
            <a:endParaRPr lang="ru-RU" sz="1200" smtClean="0"/>
          </a:p>
          <a:p>
            <a:pPr>
              <a:buFont typeface="Wingdings 2" pitchFamily="18" charset="2"/>
              <a:buNone/>
            </a:pPr>
            <a:r>
              <a:rPr lang="ru-RU" sz="1200" smtClean="0">
                <a:hlinkClick r:id="rId7"/>
              </a:rPr>
              <a:t>26)</a:t>
            </a:r>
            <a:r>
              <a:rPr lang="en-US" sz="1200" smtClean="0">
                <a:hlinkClick r:id="rId7"/>
              </a:rPr>
              <a:t>https://www.youtube.com/watch?v=L89IDDq30J8</a:t>
            </a:r>
            <a:endParaRPr lang="ru-RU" sz="1200" smtClean="0"/>
          </a:p>
          <a:p>
            <a:endParaRPr lang="ru-RU" sz="120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Источники информации</a:t>
            </a:r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</TotalTime>
  <Words>382</Words>
  <Application>Microsoft Office PowerPoint</Application>
  <PresentationFormat>Экран (4:3)</PresentationFormat>
  <Paragraphs>119</Paragraphs>
  <Slides>31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4</vt:i4>
      </vt:variant>
      <vt:variant>
        <vt:lpstr>Заголовки слайдов</vt:lpstr>
      </vt:variant>
      <vt:variant>
        <vt:i4>31</vt:i4>
      </vt:variant>
    </vt:vector>
  </HeadingPairs>
  <TitlesOfParts>
    <vt:vector size="41" baseType="lpstr">
      <vt:lpstr>Arial</vt:lpstr>
      <vt:lpstr>Constantia</vt:lpstr>
      <vt:lpstr>Wingdings 2</vt:lpstr>
      <vt:lpstr>Calibri</vt:lpstr>
      <vt:lpstr>Baskerville Old Face</vt:lpstr>
      <vt:lpstr>Century Schoolbook</vt:lpstr>
      <vt:lpstr>Бумажная</vt:lpstr>
      <vt:lpstr>Бумажная</vt:lpstr>
      <vt:lpstr>Бумажная</vt:lpstr>
      <vt:lpstr>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Company>Krokoz™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Мама</cp:lastModifiedBy>
  <cp:revision>41</cp:revision>
  <dcterms:created xsi:type="dcterms:W3CDTF">2013-04-03T18:57:40Z</dcterms:created>
  <dcterms:modified xsi:type="dcterms:W3CDTF">2014-08-17T21:26:38Z</dcterms:modified>
</cp:coreProperties>
</file>