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0" r:id="rId16"/>
    <p:sldId id="291" r:id="rId17"/>
    <p:sldId id="287" r:id="rId18"/>
    <p:sldId id="283" r:id="rId19"/>
    <p:sldId id="271" r:id="rId20"/>
    <p:sldId id="270" r:id="rId21"/>
    <p:sldId id="272" r:id="rId22"/>
    <p:sldId id="275" r:id="rId23"/>
    <p:sldId id="294" r:id="rId24"/>
    <p:sldId id="276" r:id="rId25"/>
    <p:sldId id="277" r:id="rId26"/>
    <p:sldId id="279" r:id="rId27"/>
    <p:sldId id="278" r:id="rId28"/>
    <p:sldId id="282" r:id="rId29"/>
    <p:sldId id="281" r:id="rId30"/>
    <p:sldId id="285" r:id="rId31"/>
    <p:sldId id="289" r:id="rId32"/>
    <p:sldId id="295" r:id="rId33"/>
    <p:sldId id="292"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90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C42356-A748-4486-808F-239D90F07A3A}" type="datetimeFigureOut">
              <a:rPr lang="ru-RU" smtClean="0"/>
              <a:pPr/>
              <a:t>16.12.2013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CDA160-19FD-4E08-9E97-547437066C5E}" type="slidenum">
              <a:rPr lang="ru-RU" smtClean="0"/>
              <a:pPr/>
              <a:t>‹#›</a:t>
            </a:fld>
            <a:endParaRPr lang="ru-RU"/>
          </a:p>
        </p:txBody>
      </p:sp>
    </p:spTree>
    <p:extLst>
      <p:ext uri="{BB962C8B-B14F-4D97-AF65-F5344CB8AC3E}">
        <p14:creationId xmlns:p14="http://schemas.microsoft.com/office/powerpoint/2010/main" val="207881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CDA160-19FD-4E08-9E97-547437066C5E}"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928652-F251-4BDB-B5E4-E3FDD95F5DC5}" type="slidenum">
              <a:rPr lang="ru-RU"/>
              <a:pPr/>
              <a:t>17</a:t>
            </a:fld>
            <a:endParaRPr lang="ru-R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ru-RU" dirty="0"/>
          </a:p>
        </p:txBody>
      </p:sp>
    </p:spTree>
    <p:extLst>
      <p:ext uri="{BB962C8B-B14F-4D97-AF65-F5344CB8AC3E}">
        <p14:creationId xmlns:p14="http://schemas.microsoft.com/office/powerpoint/2010/main" val="2498295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5B0A1D2-1343-4863-8750-97AAD02DCDC5}" type="slidenum">
              <a:rPr lang="ru-RU" smtClean="0"/>
              <a:pPr/>
              <a:t>27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D9AE9C-2402-45DE-9BED-42BE37AA308F}" type="slidenum">
              <a:rPr lang="ru-RU"/>
              <a:pPr/>
              <a:t>30</a:t>
            </a:fld>
            <a:endParaRPr lang="ru-RU"/>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ru-RU"/>
          </a:p>
        </p:txBody>
      </p:sp>
    </p:spTree>
    <p:extLst>
      <p:ext uri="{BB962C8B-B14F-4D97-AF65-F5344CB8AC3E}">
        <p14:creationId xmlns:p14="http://schemas.microsoft.com/office/powerpoint/2010/main" val="668841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16.12.2013</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pravda-tv.ru/wp-content/uploads/2011/02/49524e9e324aec72ed3531c9e72.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3.emf"/></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images.yandex.ru/yandsearch?ed=1&amp;text=%D0%98%D0%B2%D0%B0%D0%BD%20III%20%D0%BA%D0%B0%D1%80%D1%82%D0%B8%D0%BD%D0%BA%D0%B8&amp;p=9&amp;img_url=sv-rasseniya.narod.ru/wp-content/uploads/2010/hrono/3-arxeologicheskie/foto-299.jpg&amp;rpt=simag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images.yandex.ru/yandsearch?ed=1&amp;text=%D0%9D%D0%B8%D0%BA%D0%BE%D0%BB%D0%B0%D0%B9%20I%20%D0%BA%D0%B0%D1%80%D1%82%D0%B8%D0%BD%D0%BA%D0%B8&amp;p=26&amp;img_url=english.ruvr.ru/data/2010/06/30/1236619336/7RIA-417240-Preview.jpg&amp;rpt=simage"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images.yandex.ru/yandsearch?text=%D0%B4%D0%B5%D0%BA%D1%80%D0%B5%D1%82%20%D0%BE%20%D0%B2%D0%B7%D1%8F%D1%82%D0%BE%D1%87%D0%BD%D0%B8%D1%87%D0%B5%D1%81%D1%82%D0%B2%D0%B5%201918%20%D0%B3%20%D0%BA%D0%B0%D1%80%D1%82%D0%B8%D0%BD%D0%BA%D0%B8&amp;p=0&amp;img_url=donetsk.comments.ua/images/ris8.jpg&amp;rpt=simage"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images.yandex.ru/yandsearch?text=%D0%93%D0%B5%D1%80%D0%B1%20%D0%A1%D0%A1%D0%A1%D0%A0%201922%20%D0%B3%20%D0%BA%D0%B0%D1%80%D1%82%D0%B8%D0%BD%D0%BA%D0%B8&amp;p=2&amp;img_url=73046.ucoz.ru/_ph/44/2/622579089.gif&amp;rpt=simage"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images.yandex.ru/yandsearch?ed=1&amp;text=%D0%BA%D0%BE%D1%80%D1%80%D1%83%D0%BF%D1%86%D0%B8%D1%8F&amp;p=91&amp;img_url=www.volynnews.com/img/news/thm_20091021174401.jpg&amp;rpt=simage"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images.yandex.ru/yandsearch?ed=1&amp;text=%D0%B4%D0%BC%D0%B8%D1%82%D1%80%D0%B8%D0%B9%20%D0%BC%D0%B5%D0%B4%D0%B2%D0%B5%D0%B4%D0%B5%D0%B2%20%D1%84%D0%BE%D1%82%D0%BE%20%D0%B8%20%D0%BA%D0%B0%D1%80%D1%82%D0%B8%D0%BD%D0%BA%D0%B8&amp;p=1&amp;img_url=news.pskovonline.ru/images/medvedev_ofic_b02.jpg&amp;rpt=simage" TargetMode="Externa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hyperlink" Target="http://images.yandex.ru/yandsearch?ed=1&amp;text=%D0%92.%D0%92.%D0%9F%D1%83%D1%82%D0%B8%D0%BD%20%D1%84%D0%BE%D1%82%D0%BE%20%D0%B8%20%D0%BA%D0%B0%D1%80%D1%82%D0%B8%D0%BD%D0%BA%D0%B8&amp;p=35&amp;img_url=content1.onliner.by/content/news/29.12.2010/09.11/076489.jpg&amp;rpt=simag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images.yandex.ru/yandsearch?ed=1&amp;text=%D0%BA%D0%BE%D1%80%D1%80%D1%83%D0%BF%D1%86%D0%B8%D1%8F&amp;p=58&amp;img_url=pozdravish.ru/wp-content/uploads/2010/12/%d0%9c%d0%b5%d0%b6%d0%b4%d1%83%d0%bd%d0%b0%d1%80%d0%be%d0%b4%d0%bd%d1%8b%d0%b9-%d0%b4%d0%b5%d0%bd%d1%8c-%d0%b1%d0%be%d1%80%d1%8c%d0%b1%d1%8b-%d1%81-%d0%ba%d0%be%d1%80%d1%80%d1%83%d0%bf%d1%86%d0%25_a28a7b0f&amp;rpt=simag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8641"/>
            <a:ext cx="7772400" cy="2016223"/>
          </a:xfrm>
        </p:spPr>
        <p:txBody>
          <a:bodyPr>
            <a:normAutofit/>
          </a:bodyPr>
          <a:lstStyle/>
          <a:p>
            <a:r>
              <a:rPr lang="ru-RU" sz="4400" dirty="0" err="1" smtClean="0">
                <a:solidFill>
                  <a:srgbClr val="FF0000"/>
                </a:solidFill>
                <a:latin typeface="Haettenschweiler" pitchFamily="34" charset="0"/>
              </a:rPr>
              <a:t>Инструкторско</a:t>
            </a:r>
            <a:r>
              <a:rPr lang="ru-RU" sz="4400" dirty="0" smtClean="0">
                <a:solidFill>
                  <a:srgbClr val="FF0000"/>
                </a:solidFill>
                <a:latin typeface="Haettenschweiler" pitchFamily="34" charset="0"/>
              </a:rPr>
              <a:t> – методическое занятие по </a:t>
            </a:r>
            <a:r>
              <a:rPr lang="ru-RU" sz="4400" dirty="0" err="1" smtClean="0">
                <a:solidFill>
                  <a:srgbClr val="FF0000"/>
                </a:solidFill>
                <a:latin typeface="Haettenschweiler" pitchFamily="34" charset="0"/>
              </a:rPr>
              <a:t>антикоррупционной</a:t>
            </a:r>
            <a:r>
              <a:rPr lang="ru-RU" sz="4400" dirty="0" smtClean="0">
                <a:solidFill>
                  <a:srgbClr val="FF0000"/>
                </a:solidFill>
                <a:latin typeface="Haettenschweiler" pitchFamily="34" charset="0"/>
              </a:rPr>
              <a:t> деятельности</a:t>
            </a:r>
            <a:endParaRPr lang="ru-RU" sz="4400" dirty="0">
              <a:solidFill>
                <a:srgbClr val="FF0000"/>
              </a:solidFill>
              <a:latin typeface="Haettenschweiler" pitchFamily="34" charset="0"/>
            </a:endParaRPr>
          </a:p>
        </p:txBody>
      </p:sp>
      <p:sp>
        <p:nvSpPr>
          <p:cNvPr id="4" name="Подзаголовок 3"/>
          <p:cNvSpPr>
            <a:spLocks noGrp="1"/>
          </p:cNvSpPr>
          <p:nvPr>
            <p:ph type="subTitle" idx="1"/>
          </p:nvPr>
        </p:nvSpPr>
        <p:spPr>
          <a:xfrm>
            <a:off x="395536" y="2564904"/>
            <a:ext cx="8458200" cy="4293096"/>
          </a:xfrm>
        </p:spPr>
        <p:txBody>
          <a:bodyPr>
            <a:normAutofit lnSpcReduction="10000"/>
          </a:bodyPr>
          <a:lstStyle/>
          <a:p>
            <a:r>
              <a:rPr lang="ru-RU" dirty="0" smtClean="0"/>
              <a:t>          </a:t>
            </a:r>
          </a:p>
          <a:p>
            <a:endParaRPr lang="ru-RU" dirty="0" smtClean="0"/>
          </a:p>
          <a:p>
            <a:endParaRPr lang="ru-RU" dirty="0" smtClean="0"/>
          </a:p>
          <a:p>
            <a:endParaRPr lang="ru-RU" dirty="0" smtClean="0"/>
          </a:p>
          <a:p>
            <a:endParaRPr lang="ru-RU" dirty="0" smtClean="0"/>
          </a:p>
          <a:p>
            <a:r>
              <a:rPr lang="ru-RU" b="1" dirty="0" smtClean="0"/>
              <a:t>             Для преподавательского состава МБОУ гимназия №30</a:t>
            </a:r>
          </a:p>
          <a:p>
            <a:r>
              <a:rPr lang="ru-RU" b="1" dirty="0" smtClean="0"/>
              <a:t>                                                                  докладчик: Лазарев А.А.</a:t>
            </a:r>
          </a:p>
          <a:p>
            <a:endParaRPr lang="ru-RU" dirty="0" smtClean="0"/>
          </a:p>
          <a:p>
            <a:endParaRPr lang="ru-RU" dirty="0" smtClean="0"/>
          </a:p>
          <a:p>
            <a:r>
              <a:rPr lang="ru-RU" b="1" dirty="0" smtClean="0"/>
              <a:t>                                     </a:t>
            </a:r>
            <a:r>
              <a:rPr lang="ru-RU" b="1" u="sng" dirty="0" smtClean="0"/>
              <a:t>Ульяновск 2013г</a:t>
            </a:r>
            <a:endParaRPr lang="ru-RU" b="1" u="sng" dirty="0"/>
          </a:p>
        </p:txBody>
      </p:sp>
      <p:pic>
        <p:nvPicPr>
          <p:cNvPr id="5" name="Picture 2" descr="http://s60.radikal.ru/i170/0910/bc/728ef44dbbe2.jpg"/>
          <p:cNvPicPr>
            <a:picLocks noChangeAspect="1" noChangeArrowheads="1"/>
          </p:cNvPicPr>
          <p:nvPr/>
        </p:nvPicPr>
        <p:blipFill>
          <a:blip r:embed="rId2" cstate="print"/>
          <a:srcRect/>
          <a:stretch>
            <a:fillRect/>
          </a:stretch>
        </p:blipFill>
        <p:spPr bwMode="auto">
          <a:xfrm>
            <a:off x="6660232" y="1628800"/>
            <a:ext cx="2304256" cy="3096344"/>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49" name="Picture 9" descr="93696"/>
          <p:cNvPicPr>
            <a:picLocks noChangeAspect="1" noChangeArrowheads="1"/>
          </p:cNvPicPr>
          <p:nvPr/>
        </p:nvPicPr>
        <p:blipFill>
          <a:blip r:embed="rId3" cstate="print"/>
          <a:srcRect/>
          <a:stretch>
            <a:fillRect/>
          </a:stretch>
        </p:blipFill>
        <p:spPr bwMode="auto">
          <a:xfrm>
            <a:off x="0" y="1772816"/>
            <a:ext cx="4139952" cy="3111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graphicFrame>
        <p:nvGraphicFramePr>
          <p:cNvPr id="1026" name="Object 2"/>
          <p:cNvGraphicFramePr>
            <a:graphicFrameLocks noChangeAspect="1"/>
          </p:cNvGraphicFramePr>
          <p:nvPr/>
        </p:nvGraphicFramePr>
        <p:xfrm>
          <a:off x="0" y="0"/>
          <a:ext cx="9299509" cy="6974632"/>
        </p:xfrm>
        <a:graphic>
          <a:graphicData uri="http://schemas.openxmlformats.org/presentationml/2006/ole">
            <mc:AlternateContent xmlns:mc="http://schemas.openxmlformats.org/markup-compatibility/2006">
              <mc:Choice xmlns:v="urn:schemas-microsoft-com:vml" Requires="v">
                <p:oleObj spid="_x0000_s1028" name="Слайд" r:id="rId4" imgW="2025441" imgH="1519460" progId="PowerPoint.Slide.8">
                  <p:embed/>
                </p:oleObj>
              </mc:Choice>
              <mc:Fallback>
                <p:oleObj name="Слайд" r:id="rId4" imgW="2025441" imgH="1519460" progId="PowerPoint.Slide.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299509" cy="6974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0" y="0"/>
            <a:ext cx="9144000" cy="6858000"/>
          </a:xfrm>
        </p:spPr>
        <p:txBody>
          <a:bodyPr>
            <a:normAutofit/>
          </a:bodyPr>
          <a:lstStyle/>
          <a:p>
            <a:r>
              <a:rPr lang="ru-RU" dirty="0" smtClean="0">
                <a:solidFill>
                  <a:srgbClr val="FF0000"/>
                </a:solidFill>
                <a:effectLst>
                  <a:outerShdw blurRad="50800" dist="38100" algn="tr" rotWithShape="0">
                    <a:prstClr val="black">
                      <a:alpha val="40000"/>
                    </a:prstClr>
                  </a:outerShdw>
                </a:effectLst>
              </a:rPr>
              <a:t>Коррупция-</a:t>
            </a:r>
            <a:r>
              <a:rPr lang="ru-RU" dirty="0" smtClean="0">
                <a:effectLst>
                  <a:outerShdw blurRad="50800" dist="38100" algn="tr" rotWithShape="0">
                    <a:prstClr val="black">
                      <a:alpha val="40000"/>
                    </a:prstClr>
                  </a:outerShdw>
                </a:effectLst>
              </a:rPr>
              <a:t> преступная деятельность, заключающаяся в умышленном использовании должностными лицами, доверенных им прав и властных полномочий для личного обогащения, получения выгод. </a:t>
            </a:r>
          </a:p>
          <a:p>
            <a:r>
              <a:rPr lang="ru-RU" dirty="0" smtClean="0">
                <a:effectLst>
                  <a:outerShdw blurRad="50800" dist="38100" algn="tr" rotWithShape="0">
                    <a:prstClr val="black">
                      <a:alpha val="40000"/>
                    </a:prstClr>
                  </a:outerShdw>
                </a:effectLst>
              </a:rPr>
              <a:t>В римском праве термин </a:t>
            </a:r>
            <a:r>
              <a:rPr lang="ru-RU" b="1" dirty="0" smtClean="0">
                <a:solidFill>
                  <a:srgbClr val="FF0000"/>
                </a:solidFill>
                <a:effectLst>
                  <a:outerShdw blurRad="50800" dist="38100" algn="tr" rotWithShape="0">
                    <a:prstClr val="black">
                      <a:alpha val="40000"/>
                    </a:prstClr>
                  </a:outerShdw>
                </a:effectLst>
              </a:rPr>
              <a:t>«</a:t>
            </a:r>
            <a:r>
              <a:rPr lang="en-US" b="1" dirty="0" err="1" smtClean="0">
                <a:solidFill>
                  <a:srgbClr val="FF0000"/>
                </a:solidFill>
                <a:effectLst>
                  <a:outerShdw blurRad="50800" dist="38100" algn="tr" rotWithShape="0">
                    <a:prstClr val="black">
                      <a:alpha val="40000"/>
                    </a:prstClr>
                  </a:outerShdw>
                </a:effectLst>
              </a:rPr>
              <a:t>corrumpire</a:t>
            </a:r>
            <a:r>
              <a:rPr lang="ru-RU" b="1" dirty="0" smtClean="0">
                <a:solidFill>
                  <a:srgbClr val="FF0000"/>
                </a:solidFill>
                <a:effectLst>
                  <a:outerShdw blurRad="50800" dist="38100" algn="tr" rotWithShape="0">
                    <a:prstClr val="black">
                      <a:alpha val="40000"/>
                    </a:prstClr>
                  </a:outerShdw>
                </a:effectLst>
              </a:rPr>
              <a:t>»</a:t>
            </a:r>
            <a:r>
              <a:rPr lang="ru-RU" dirty="0" smtClean="0">
                <a:effectLst>
                  <a:outerShdw blurRad="50800" dist="38100" algn="tr" rotWithShape="0">
                    <a:prstClr val="black">
                      <a:alpha val="40000"/>
                    </a:prstClr>
                  </a:outerShdw>
                </a:effectLst>
              </a:rPr>
              <a:t> означал </a:t>
            </a:r>
            <a:r>
              <a:rPr lang="ru-RU" dirty="0" smtClean="0">
                <a:solidFill>
                  <a:srgbClr val="C00000"/>
                </a:solidFill>
                <a:effectLst>
                  <a:outerShdw blurRad="50800" dist="38100" algn="tr" rotWithShape="0">
                    <a:prstClr val="black">
                      <a:alpha val="40000"/>
                    </a:prstClr>
                  </a:outerShdw>
                </a:effectLst>
              </a:rPr>
              <a:t>«разламывать» , «портить» ,  «разрушать» , «повреждать» , «подкупать»</a:t>
            </a:r>
            <a:r>
              <a:rPr lang="ru-RU" dirty="0" smtClean="0">
                <a:effectLst>
                  <a:outerShdw blurRad="50800" dist="38100" algn="tr" rotWithShape="0">
                    <a:prstClr val="black">
                      <a:alpha val="40000"/>
                    </a:prstClr>
                  </a:outerShdw>
                </a:effectLst>
              </a:rPr>
              <a:t> и одновременно обозначал любое должностное противоправное действие.</a:t>
            </a:r>
          </a:p>
          <a:p>
            <a:endParaRPr lang="ru-RU" dirty="0" smtClean="0">
              <a:effectLst>
                <a:outerShdw blurRad="50800" dist="38100" algn="tr" rotWithShape="0">
                  <a:prstClr val="black">
                    <a:alpha val="40000"/>
                  </a:prstClr>
                </a:outerShdw>
              </a:effectLst>
            </a:endParaRPr>
          </a:p>
          <a:p>
            <a:endParaRPr lang="ru-RU" dirty="0">
              <a:effectLst>
                <a:outerShdw blurRad="50800" dist="38100" algn="tr"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43408"/>
            <a:ext cx="8991600" cy="1538808"/>
          </a:xfrm>
        </p:spPr>
        <p:txBody>
          <a:bodyPr>
            <a:normAutofit fontScale="90000"/>
          </a:bodyPr>
          <a:lstStyle/>
          <a:p>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«Коррупция – подкуп ; подкупность и продажность общественных и политических деятелей, государственных чиновников и должностных лиц, а так же общественных и политических лиц вообще.»</a:t>
            </a:r>
            <a:br>
              <a:rPr lang="ru-RU" dirty="0" smtClean="0">
                <a:effectLst>
                  <a:outerShdw blurRad="50800" dist="38100" algn="tr" rotWithShape="0">
                    <a:prstClr val="black">
                      <a:alpha val="40000"/>
                    </a:prstClr>
                  </a:outerShdw>
                </a:effectLst>
              </a:rPr>
            </a:br>
            <a:r>
              <a:rPr lang="ru-RU" dirty="0" smtClean="0">
                <a:effectLst>
                  <a:outerShdw blurRad="50800" dist="38100" algn="tr" rotWithShape="0">
                    <a:prstClr val="black">
                      <a:alpha val="40000"/>
                    </a:prstClr>
                  </a:outerShdw>
                </a:effectLst>
              </a:rPr>
              <a:t>                          Юридический словарь</a:t>
            </a:r>
            <a:endParaRPr lang="ru-RU" dirty="0">
              <a:effectLst>
                <a:outerShdw blurRad="50800" dist="38100" algn="tr" rotWithShape="0">
                  <a:prstClr val="black">
                    <a:alpha val="40000"/>
                  </a:prstClr>
                </a:outerShdw>
              </a:effectLst>
            </a:endParaRPr>
          </a:p>
        </p:txBody>
      </p:sp>
      <p:sp>
        <p:nvSpPr>
          <p:cNvPr id="3" name="Содержимое 2"/>
          <p:cNvSpPr>
            <a:spLocks noGrp="1"/>
          </p:cNvSpPr>
          <p:nvPr>
            <p:ph idx="1"/>
          </p:nvPr>
        </p:nvSpPr>
        <p:spPr>
          <a:xfrm>
            <a:off x="304800" y="188641"/>
            <a:ext cx="8686800" cy="3672408"/>
          </a:xfrm>
        </p:spPr>
        <p:txBody>
          <a:bodyPr/>
          <a:lstStyle/>
          <a:p>
            <a:endParaRPr lang="ru-RU" dirty="0"/>
          </a:p>
        </p:txBody>
      </p:sp>
      <p:pic>
        <p:nvPicPr>
          <p:cNvPr id="6" name="i-main-pic" descr="Картинка 1 из 122936">
            <a:hlinkClick r:id="rId2" tgtFrame="_blank"/>
          </p:cNvPr>
          <p:cNvPicPr/>
          <p:nvPr/>
        </p:nvPicPr>
        <p:blipFill>
          <a:blip r:embed="rId3" cstate="print"/>
          <a:srcRect/>
          <a:stretch>
            <a:fillRect/>
          </a:stretch>
        </p:blipFill>
        <p:spPr bwMode="auto">
          <a:xfrm>
            <a:off x="0" y="3717032"/>
            <a:ext cx="7596336" cy="31409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Законы по </a:t>
            </a:r>
            <a:r>
              <a:rPr lang="ru-RU" dirty="0" err="1" smtClean="0"/>
              <a:t>антикоррупционной</a:t>
            </a:r>
            <a:r>
              <a:rPr lang="ru-RU" dirty="0" smtClean="0"/>
              <a:t> деятельности в Р.Ф.</a:t>
            </a:r>
            <a:endParaRPr lang="ru-RU" dirty="0"/>
          </a:p>
        </p:txBody>
      </p:sp>
      <p:sp>
        <p:nvSpPr>
          <p:cNvPr id="3" name="Содержимое 2"/>
          <p:cNvSpPr>
            <a:spLocks noGrp="1"/>
          </p:cNvSpPr>
          <p:nvPr>
            <p:ph idx="1"/>
          </p:nvPr>
        </p:nvSpPr>
        <p:spPr/>
        <p:txBody>
          <a:bodyPr>
            <a:normAutofit fontScale="70000" lnSpcReduction="20000"/>
          </a:bodyPr>
          <a:lstStyle/>
          <a:p>
            <a:r>
              <a:rPr lang="ru-RU" i="1" dirty="0" smtClean="0">
                <a:effectLst>
                  <a:outerShdw blurRad="50800" dist="38100" algn="tr" rotWithShape="0">
                    <a:prstClr val="black">
                      <a:alpha val="40000"/>
                    </a:prstClr>
                  </a:outerShdw>
                </a:effectLst>
              </a:rPr>
              <a:t>Из федерального закона от 25 декабря 2008 г. «О противодействии коррупции» </a:t>
            </a:r>
            <a:endParaRPr lang="ru-RU" dirty="0" smtClean="0">
              <a:effectLst>
                <a:outerShdw blurRad="50800" dist="38100" algn="tr" rotWithShape="0">
                  <a:prstClr val="black">
                    <a:alpha val="40000"/>
                  </a:prstClr>
                </a:outerShdw>
              </a:effectLst>
            </a:endParaRPr>
          </a:p>
          <a:p>
            <a:r>
              <a:rPr lang="ru-RU" dirty="0" smtClean="0">
                <a:effectLst>
                  <a:outerShdw blurRad="50800" dist="38100" algn="tr" rotWithShape="0">
                    <a:prstClr val="black">
                      <a:alpha val="40000"/>
                    </a:prstClr>
                  </a:outerShdw>
                </a:effectLst>
              </a:rPr>
              <a:t> 1) коррупция:</a:t>
            </a:r>
          </a:p>
          <a:p>
            <a:r>
              <a:rPr lang="ru-RU" dirty="0" smtClean="0">
                <a:effectLst>
                  <a:outerShdw blurRad="50800" dist="38100" algn="tr" rotWithShape="0">
                    <a:prstClr val="black">
                      <a:alpha val="40000"/>
                    </a:prstClr>
                  </a:outerShdw>
                </a:effectLst>
              </a:rPr>
              <a:t>  а) злоупотребление служебным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a:t>
            </a:r>
          </a:p>
          <a:p>
            <a:r>
              <a:rPr lang="ru-RU" dirty="0" smtClean="0">
                <a:effectLst>
                  <a:outerShdw blurRad="50800" dist="38100" algn="tr" rotWithShape="0">
                    <a:prstClr val="black">
                      <a:alpha val="40000"/>
                    </a:prstClr>
                  </a:outerShdw>
                </a:effectLst>
              </a:rPr>
              <a:t> б) совершение деяний, указанных в подпункте «а» настоящего пункта, от имени или в интересах юридического лица». </a:t>
            </a:r>
            <a:endParaRPr lang="ru-RU" dirty="0">
              <a:effectLst>
                <a:outerShdw blurRad="50800" dist="38100" algn="tr"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Уголовный кодекс РФ</a:t>
            </a:r>
            <a:r>
              <a:rPr lang="ru-RU" dirty="0" smtClean="0"/>
              <a:t/>
            </a:r>
            <a:br>
              <a:rPr lang="ru-RU" dirty="0" smtClean="0"/>
            </a:br>
            <a:endParaRPr lang="ru-RU" dirty="0"/>
          </a:p>
        </p:txBody>
      </p:sp>
      <p:sp>
        <p:nvSpPr>
          <p:cNvPr id="3" name="Содержимое 2"/>
          <p:cNvSpPr>
            <a:spLocks noGrp="1"/>
          </p:cNvSpPr>
          <p:nvPr>
            <p:ph idx="1"/>
          </p:nvPr>
        </p:nvSpPr>
        <p:spPr>
          <a:xfrm>
            <a:off x="304800" y="836712"/>
            <a:ext cx="8686800" cy="5243413"/>
          </a:xfrm>
        </p:spPr>
        <p:txBody>
          <a:bodyPr>
            <a:normAutofit fontScale="70000" lnSpcReduction="20000"/>
          </a:bodyPr>
          <a:lstStyle/>
          <a:p>
            <a:r>
              <a:rPr lang="ru-RU" b="1" dirty="0" smtClean="0">
                <a:effectLst>
                  <a:outerShdw blurRad="50800" dist="38100" algn="tr" rotWithShape="0">
                    <a:prstClr val="black">
                      <a:alpha val="40000"/>
                    </a:prstClr>
                  </a:outerShdw>
                </a:effectLst>
              </a:rPr>
              <a:t>Статья 290.</a:t>
            </a:r>
            <a:r>
              <a:rPr lang="ru-RU" dirty="0" smtClean="0">
                <a:effectLst>
                  <a:outerShdw blurRad="50800" dist="38100" algn="tr" rotWithShape="0">
                    <a:prstClr val="black">
                      <a:alpha val="40000"/>
                    </a:prstClr>
                  </a:outerShdw>
                </a:effectLst>
              </a:rPr>
              <a:t> </a:t>
            </a:r>
            <a:r>
              <a:rPr lang="ru-RU" b="1" dirty="0" smtClean="0">
                <a:effectLst>
                  <a:outerShdw blurRad="50800" dist="38100" algn="tr" rotWithShape="0">
                    <a:prstClr val="black">
                      <a:alpha val="40000"/>
                    </a:prstClr>
                  </a:outerShdw>
                </a:effectLst>
              </a:rPr>
              <a:t>Получение взятки.</a:t>
            </a:r>
            <a:r>
              <a:rPr lang="ru-RU" dirty="0" smtClean="0">
                <a:effectLst>
                  <a:outerShdw blurRad="50800" dist="38100" algn="tr" rotWithShape="0">
                    <a:prstClr val="black">
                      <a:alpha val="40000"/>
                    </a:prstClr>
                  </a:outerShdw>
                </a:effectLst>
              </a:rPr>
              <a:t> </a:t>
            </a:r>
          </a:p>
          <a:p>
            <a:endParaRPr lang="ru-RU" dirty="0" smtClean="0">
              <a:effectLst>
                <a:outerShdw blurRad="50800" dist="38100" algn="tr" rotWithShape="0">
                  <a:prstClr val="black">
                    <a:alpha val="40000"/>
                  </a:prstClr>
                </a:outerShdw>
              </a:effectLst>
            </a:endParaRPr>
          </a:p>
          <a:p>
            <a:r>
              <a:rPr lang="ru-RU" sz="3400" dirty="0" smtClean="0">
                <a:effectLst>
                  <a:outerShdw blurRad="50800" dist="38100" algn="tr" rotWithShape="0">
                    <a:prstClr val="black">
                      <a:alpha val="40000"/>
                    </a:prstClr>
                  </a:outerShdw>
                </a:effectLst>
              </a:rPr>
              <a:t>1.Получение должностным лицом лично или через посредника взятки в виде  денег, ценных бумаг, иного имущества или выгод имущественного характера за действия( бездействие) в пользу взяткодателя или представляемым им лиц, если такие действия (бездействие) входят в служебные полномочия должностного лица либо оно в силу должностного положения может способствовать таким действиям ( бездействию), а равно за общее покровительство или попустительство по службе –</a:t>
            </a:r>
            <a:r>
              <a:rPr lang="ru-RU" sz="3400" b="1" i="1" dirty="0" smtClean="0">
                <a:effectLst>
                  <a:outerShdw blurRad="50800" dist="38100" algn="tr" rotWithShape="0">
                    <a:prstClr val="black">
                      <a:alpha val="40000"/>
                    </a:prstClr>
                  </a:outerShdw>
                </a:effectLst>
              </a:rPr>
              <a:t> наказывается  </a:t>
            </a:r>
            <a:r>
              <a:rPr lang="ru-RU" sz="3400" dirty="0" smtClean="0">
                <a:effectLst>
                  <a:outerShdw blurRad="50800" dist="38100" algn="tr" rotWithShape="0">
                    <a:prstClr val="black">
                      <a:alpha val="40000"/>
                    </a:prstClr>
                  </a:outerShdw>
                </a:effectLst>
              </a:rPr>
              <a:t>штрафом в размере от ста тысяч до пятисот тысяч рублей или в размере заработной платы или иного дохода осужденного за период от одного года до трех лет либо лишением свободы на срок до пяти лет с лишением права занимать определенные должности или заниматься определенной деятельностью на срок до трех лет.</a:t>
            </a:r>
          </a:p>
          <a:p>
            <a:endParaRPr lang="ru-RU" sz="3400" dirty="0" smtClean="0">
              <a:effectLst>
                <a:outerShdw blurRad="50800" dist="38100" algn="tr" rotWithShape="0">
                  <a:prstClr val="black">
                    <a:alpha val="40000"/>
                  </a:prstClr>
                </a:outerShdw>
              </a:effectLst>
            </a:endParaRPr>
          </a:p>
          <a:p>
            <a:endParaRPr lang="ru-RU" sz="3400" b="1" i="1" dirty="0" smtClean="0">
              <a:effectLst>
                <a:outerShdw blurRad="50800" dist="38100" algn="tr" rotWithShape="0">
                  <a:prstClr val="black">
                    <a:alpha val="40000"/>
                  </a:prstClr>
                </a:outerShdw>
              </a:effectLst>
            </a:endParaRPr>
          </a:p>
          <a:p>
            <a:endParaRPr lang="ru-RU" sz="3400" dirty="0">
              <a:effectLst>
                <a:outerShdw blurRad="50800" dist="38100" algn="tr"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04800" y="0"/>
            <a:ext cx="8686800" cy="6858000"/>
          </a:xfrm>
        </p:spPr>
        <p:txBody>
          <a:bodyPr>
            <a:normAutofit fontScale="92500" lnSpcReduction="10000"/>
          </a:bodyPr>
          <a:lstStyle/>
          <a:p>
            <a:endParaRPr lang="ru-RU" dirty="0" smtClean="0">
              <a:effectLst>
                <a:outerShdw blurRad="50800" dist="38100" algn="tr" rotWithShape="0">
                  <a:prstClr val="black">
                    <a:alpha val="40000"/>
                  </a:prstClr>
                </a:outerShdw>
              </a:effectLst>
            </a:endParaRPr>
          </a:p>
          <a:p>
            <a:r>
              <a:rPr lang="ru-RU" dirty="0" smtClean="0">
                <a:effectLst>
                  <a:outerShdw blurRad="50800" dist="38100" algn="tr" rotWithShape="0">
                    <a:prstClr val="black">
                      <a:alpha val="40000"/>
                    </a:prstClr>
                  </a:outerShdw>
                </a:effectLst>
              </a:rPr>
              <a:t>2.Получение должностным лицом взятки за незаконные действия (бездействие) – наказывается лишением свободы на срок от трех до семи лет с лишением права занимать определенные должности или заниматься определенной деятельностью на срок до трех лет.</a:t>
            </a:r>
          </a:p>
          <a:p>
            <a:r>
              <a:rPr lang="ru-RU" dirty="0" smtClean="0">
                <a:effectLst>
                  <a:outerShdw blurRad="50800" dist="38100" algn="tr" rotWithShape="0">
                    <a:prstClr val="black">
                      <a:alpha val="40000"/>
                    </a:prstClr>
                  </a:outerShdw>
                </a:effectLst>
              </a:rPr>
              <a:t>3.Деяния,  предусмотренные  частями  первой и второй настоящей статьи, совершенные лицом, занимающим государственную должность РФ или государственную должность субъекта РФ, а равно главой органа местного самоуправления,- наказывается лишением свободы на срок от пяти до десяти  лет с лишением права занимать определенные должности или заниматься определенной деятельностью на срок до трех лет. </a:t>
            </a:r>
          </a:p>
          <a:p>
            <a:endParaRPr lang="ru-RU" dirty="0" smtClean="0">
              <a:effectLst>
                <a:outerShdw blurRad="50800" dist="38100" algn="tr" rotWithShape="0">
                  <a:prstClr val="black">
                    <a:alpha val="40000"/>
                  </a:prstClr>
                </a:outerShdw>
              </a:effectLst>
            </a:endParaRPr>
          </a:p>
          <a:p>
            <a:endParaRPr lang="ru-RU" dirty="0" smtClean="0">
              <a:effectLst>
                <a:outerShdw blurRad="50800" dist="38100" algn="tr" rotWithShape="0">
                  <a:prstClr val="black">
                    <a:alpha val="40000"/>
                  </a:prstClr>
                </a:outerShdw>
              </a:effectLst>
            </a:endParaRP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04800" y="260648"/>
            <a:ext cx="8686800" cy="5819477"/>
          </a:xfrm>
        </p:spPr>
        <p:txBody>
          <a:bodyPr>
            <a:normAutofit fontScale="77500" lnSpcReduction="20000"/>
          </a:bodyPr>
          <a:lstStyle/>
          <a:p>
            <a:r>
              <a:rPr lang="ru-RU" dirty="0" smtClean="0">
                <a:effectLst>
                  <a:outerShdw blurRad="50800" dist="38100" algn="tr" rotWithShape="0">
                    <a:prstClr val="black">
                      <a:alpha val="40000"/>
                    </a:prstClr>
                  </a:outerShdw>
                </a:effectLst>
              </a:rPr>
              <a:t>4. Деяния, предусмотренные частями первой, второй и третьей настоящей статьи, если они совершены:</a:t>
            </a:r>
          </a:p>
          <a:p>
            <a:r>
              <a:rPr lang="ru-RU" dirty="0" smtClean="0">
                <a:effectLst>
                  <a:outerShdw blurRad="50800" dist="38100" algn="tr" rotWithShape="0">
                    <a:prstClr val="black">
                      <a:alpha val="40000"/>
                    </a:prstClr>
                  </a:outerShdw>
                </a:effectLst>
              </a:rPr>
              <a:t>а) группой лиц по предварительному сговору или организованной группой;</a:t>
            </a:r>
          </a:p>
          <a:p>
            <a:r>
              <a:rPr lang="ru-RU" dirty="0" smtClean="0">
                <a:effectLst>
                  <a:outerShdw blurRad="50800" dist="38100" algn="tr" rotWithShape="0">
                    <a:prstClr val="black">
                      <a:alpha val="40000"/>
                    </a:prstClr>
                  </a:outerShdw>
                </a:effectLst>
              </a:rPr>
              <a:t>б) с вымогательством взятки;</a:t>
            </a:r>
          </a:p>
          <a:p>
            <a:r>
              <a:rPr lang="ru-RU" dirty="0" smtClean="0">
                <a:effectLst>
                  <a:outerShdw blurRad="50800" dist="38100" algn="tr" rotWithShape="0">
                    <a:prstClr val="black">
                      <a:alpha val="40000"/>
                    </a:prstClr>
                  </a:outerShdw>
                </a:effectLst>
              </a:rPr>
              <a:t>в) </a:t>
            </a:r>
            <a:r>
              <a:rPr lang="ru-RU" dirty="0" err="1" smtClean="0">
                <a:effectLst>
                  <a:outerShdw blurRad="50800" dist="38100" algn="tr" rotWithShape="0">
                    <a:prstClr val="black">
                      <a:alpha val="40000"/>
                    </a:prstClr>
                  </a:outerShdw>
                </a:effectLst>
              </a:rPr>
              <a:t>в</a:t>
            </a:r>
            <a:r>
              <a:rPr lang="ru-RU" dirty="0" smtClean="0">
                <a:effectLst>
                  <a:outerShdw blurRad="50800" dist="38100" algn="tr" rotWithShape="0">
                    <a:prstClr val="black">
                      <a:alpha val="40000"/>
                    </a:prstClr>
                  </a:outerShdw>
                </a:effectLst>
              </a:rPr>
              <a:t> крупном размере,-</a:t>
            </a:r>
          </a:p>
          <a:p>
            <a:r>
              <a:rPr lang="ru-RU" dirty="0" smtClean="0">
                <a:effectLst>
                  <a:outerShdw blurRad="50800" dist="38100" algn="tr" rotWithShape="0">
                    <a:prstClr val="black">
                      <a:alpha val="40000"/>
                    </a:prstClr>
                  </a:outerShdw>
                </a:effectLst>
              </a:rPr>
              <a:t>наказывается лишением свободы на срок от семи  до двенадцати лет со штрафом в размере до одного миллиона рублей или в размере заработной платы или иного дохода осужденного за период до пяти лет либо без такового.</a:t>
            </a:r>
          </a:p>
          <a:p>
            <a:r>
              <a:rPr lang="ru-RU" sz="3500" b="1" i="1" dirty="0" smtClean="0">
                <a:effectLst>
                  <a:outerShdw blurRad="50800" dist="38100" algn="tr" rotWithShape="0">
                    <a:prstClr val="black">
                      <a:alpha val="40000"/>
                    </a:prstClr>
                  </a:outerShdw>
                </a:effectLst>
              </a:rPr>
              <a:t>Примечание.</a:t>
            </a:r>
          </a:p>
          <a:p>
            <a:r>
              <a:rPr lang="ru-RU" sz="3600" dirty="0" smtClean="0">
                <a:effectLst>
                  <a:outerShdw blurRad="50800" dist="38100" algn="tr" rotWithShape="0">
                    <a:prstClr val="black">
                      <a:alpha val="40000"/>
                    </a:prstClr>
                  </a:outerShdw>
                </a:effectLst>
              </a:rPr>
              <a:t>Крупным размером взятки признаются сумма денег, стоимость ценных бумаг, иного имущества или выгод имущественного характера, превышающие сто пятьдесят тысяч рублей.</a:t>
            </a:r>
          </a:p>
          <a:p>
            <a:endParaRPr lang="ru-RU" sz="3500" b="1" i="1" dirty="0" smtClean="0"/>
          </a:p>
          <a:p>
            <a:endParaRPr lang="ru-RU" dirty="0" smtClean="0">
              <a:effectLst>
                <a:outerShdw blurRad="50800" dist="38100" algn="tr" rotWithShape="0">
                  <a:prstClr val="black">
                    <a:alpha val="40000"/>
                  </a:prstClr>
                </a:outerShdw>
              </a:effectLst>
            </a:endParaRP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0"/>
            <a:ext cx="8686800" cy="692696"/>
          </a:xfrm>
        </p:spPr>
        <p:txBody>
          <a:bodyPr/>
          <a:lstStyle/>
          <a:p>
            <a:r>
              <a:rPr lang="ru-RU" b="1" dirty="0" smtClean="0">
                <a:effectLst>
                  <a:outerShdw blurRad="50800" dist="38100" algn="tr" rotWithShape="0">
                    <a:prstClr val="black">
                      <a:alpha val="40000"/>
                    </a:prstClr>
                  </a:outerShdw>
                </a:effectLst>
              </a:rPr>
              <a:t>Статья 291. Дача взятки.</a:t>
            </a:r>
            <a:endParaRPr lang="ru-RU" dirty="0"/>
          </a:p>
        </p:txBody>
      </p:sp>
      <p:sp>
        <p:nvSpPr>
          <p:cNvPr id="3" name="Содержимое 2"/>
          <p:cNvSpPr>
            <a:spLocks noGrp="1"/>
          </p:cNvSpPr>
          <p:nvPr>
            <p:ph idx="1"/>
          </p:nvPr>
        </p:nvSpPr>
        <p:spPr>
          <a:xfrm>
            <a:off x="304800" y="620688"/>
            <a:ext cx="8686800" cy="6237312"/>
          </a:xfrm>
        </p:spPr>
        <p:txBody>
          <a:bodyPr>
            <a:normAutofit fontScale="47500" lnSpcReduction="20000"/>
          </a:bodyPr>
          <a:lstStyle/>
          <a:p>
            <a:r>
              <a:rPr lang="ru-RU" sz="4400" dirty="0" smtClean="0">
                <a:effectLst>
                  <a:outerShdw blurRad="50800" dist="38100" algn="tr" rotWithShape="0">
                    <a:prstClr val="black">
                      <a:alpha val="40000"/>
                    </a:prstClr>
                  </a:outerShdw>
                </a:effectLst>
              </a:rPr>
              <a:t>1. Дача взятки должностному лицу лично или через посредника- </a:t>
            </a:r>
          </a:p>
          <a:p>
            <a:r>
              <a:rPr lang="ru-RU" sz="4400" dirty="0" smtClean="0">
                <a:effectLst>
                  <a:outerShdw blurRad="50800" dist="38100" algn="tr" rotWithShape="0">
                    <a:prstClr val="black">
                      <a:alpha val="40000"/>
                    </a:prstClr>
                  </a:outerShdw>
                </a:effectLst>
              </a:rPr>
              <a:t>наказывается штрафом в размере до двухсот тысяч рублей или в размере заработной платы или иного дохода осужденного за период до восемнадцати месяцев, либо исправительными работами на срок от одного года до двух лет, либо арестом на срок от трех до шести месяцев, либо лишением свободы на срок до трех лет.</a:t>
            </a:r>
          </a:p>
          <a:p>
            <a:r>
              <a:rPr lang="ru-RU" sz="4400" dirty="0" smtClean="0">
                <a:effectLst>
                  <a:outerShdw blurRad="50800" dist="38100" algn="tr" rotWithShape="0">
                    <a:prstClr val="black">
                      <a:alpha val="40000"/>
                    </a:prstClr>
                  </a:outerShdw>
                </a:effectLst>
              </a:rPr>
              <a:t>2. Дача взятки должностному лицу за совершение из заведомо незаконных действий (бездействие) – </a:t>
            </a:r>
          </a:p>
          <a:p>
            <a:r>
              <a:rPr lang="ru-RU" sz="4400" dirty="0" smtClean="0">
                <a:effectLst>
                  <a:outerShdw blurRad="50800" dist="38100" algn="tr" rotWithShape="0">
                    <a:prstClr val="black">
                      <a:alpha val="40000"/>
                    </a:prstClr>
                  </a:outerShdw>
                </a:effectLst>
              </a:rPr>
              <a:t>наказывается штрафом  в размере от ста тысяч до пятисот тысяч рублей или в размере заработной платы или иного дохода осужденного за период от одного года до трех лет либо лишением свободы на срок до восьми лет.</a:t>
            </a:r>
          </a:p>
          <a:p>
            <a:pPr>
              <a:buNone/>
            </a:pPr>
            <a:r>
              <a:rPr lang="ru-RU" sz="5100" b="1" dirty="0" smtClean="0">
                <a:effectLst>
                  <a:outerShdw blurRad="50800" dist="38100" algn="tr" rotWithShape="0">
                    <a:prstClr val="black">
                      <a:alpha val="40000"/>
                    </a:prstClr>
                  </a:outerShdw>
                </a:effectLst>
              </a:rPr>
              <a:t>Примечание.</a:t>
            </a:r>
          </a:p>
          <a:p>
            <a:pPr>
              <a:buNone/>
            </a:pPr>
            <a:r>
              <a:rPr lang="ru-RU" sz="4400" dirty="0" smtClean="0">
                <a:effectLst>
                  <a:outerShdw blurRad="50800" dist="38100" algn="tr" rotWithShape="0">
                    <a:prstClr val="black">
                      <a:alpha val="40000"/>
                    </a:prstClr>
                  </a:outerShdw>
                </a:effectLst>
              </a:rPr>
              <a:t>Лицо, давшее взятку, освобождается от уголовной ответственности, если имело место вымогательство взятки со стороны должностного лица или если лицо добровольно сообщило органу, имеющему право возбудить уголовное дело, о  даче взятки.</a:t>
            </a:r>
          </a:p>
          <a:p>
            <a:pPr>
              <a:buNone/>
            </a:pPr>
            <a:r>
              <a:rPr lang="ru-RU" sz="4400" b="1" dirty="0" smtClean="0">
                <a:effectLst>
                  <a:outerShdw blurRad="50800" dist="38100" algn="tr" rotWithShape="0">
                    <a:prstClr val="black">
                      <a:alpha val="40000"/>
                    </a:prstClr>
                  </a:outerShdw>
                </a:effectLst>
              </a:rPr>
              <a:t/>
            </a:r>
            <a:br>
              <a:rPr lang="ru-RU" sz="4400" b="1" dirty="0" smtClean="0">
                <a:effectLst>
                  <a:outerShdw blurRad="50800" dist="38100" algn="tr" rotWithShape="0">
                    <a:prstClr val="black">
                      <a:alpha val="40000"/>
                    </a:prstClr>
                  </a:outerShdw>
                </a:effectLst>
              </a:rPr>
            </a:br>
            <a:endParaRPr lang="ru-RU" sz="4400" dirty="0" smtClean="0"/>
          </a:p>
          <a:p>
            <a:pPr>
              <a:buNone/>
            </a:pPr>
            <a:endParaRPr lang="ru-RU" dirty="0" smtClean="0">
              <a:effectLst>
                <a:outerShdw blurRad="50800" dist="38100" algn="tr" rotWithShape="0">
                  <a:prstClr val="black">
                    <a:alpha val="40000"/>
                  </a:prstClr>
                </a:outerShdw>
              </a:effectLst>
            </a:endParaRPr>
          </a:p>
          <a:p>
            <a:endParaRPr lang="ru-RU" dirty="0">
              <a:effectLst>
                <a:outerShdw blurRad="50800" dist="38100" algn="tr"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В зависимости от уровня власти выделяют коррупцию:</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effectLst>
                  <a:outerShdw blurRad="50800" dist="38100" algn="tr" rotWithShape="0">
                    <a:prstClr val="black">
                      <a:alpha val="40000"/>
                    </a:prstClr>
                  </a:outerShdw>
                </a:effectLst>
              </a:rPr>
              <a:t>низовую (индивидуальную, мелкую, повседневную)</a:t>
            </a:r>
          </a:p>
          <a:p>
            <a:pPr>
              <a:buNone/>
            </a:pPr>
            <a:r>
              <a:rPr lang="ru-RU" dirty="0" smtClean="0">
                <a:effectLst>
                  <a:outerShdw blurRad="50800" dist="38100" algn="tr" rotWithShape="0">
                    <a:prstClr val="black">
                      <a:alpha val="40000"/>
                    </a:prstClr>
                  </a:outerShdw>
                </a:effectLst>
              </a:rPr>
              <a:t>    вершинную (элитарную, крупную, политическую)</a:t>
            </a:r>
          </a:p>
          <a:p>
            <a:r>
              <a:rPr lang="ru-RU" dirty="0" smtClean="0">
                <a:effectLst>
                  <a:outerShdw blurRad="50800" dist="38100" algn="tr" rotWithShape="0">
                    <a:prstClr val="black">
                      <a:alpha val="40000"/>
                    </a:prstClr>
                  </a:outerShdw>
                </a:effectLst>
              </a:rPr>
              <a:t>в государственном и негосударственном секторе ( политические партии, профсоюзы, церковь, благотворительные организации и т.д.)</a:t>
            </a:r>
          </a:p>
          <a:p>
            <a:pPr>
              <a:buNone/>
            </a:pPr>
            <a:r>
              <a:rPr lang="ru-RU" u="sng" dirty="0" smtClean="0">
                <a:effectLst>
                  <a:outerShdw blurRad="50800" dist="38100" algn="tr" rotWithShape="0">
                    <a:prstClr val="black">
                      <a:alpha val="40000"/>
                    </a:prstClr>
                  </a:outerShdw>
                </a:effectLst>
              </a:rPr>
              <a:t>    </a:t>
            </a:r>
            <a:r>
              <a:rPr lang="ru-RU" b="1" i="1" u="sng" dirty="0" smtClean="0">
                <a:effectLst>
                  <a:outerShdw blurRad="50800" dist="38100" algn="tr" rotWithShape="0">
                    <a:prstClr val="black">
                      <a:alpha val="40000"/>
                    </a:prstClr>
                  </a:outerShdw>
                </a:effectLst>
              </a:rPr>
              <a:t>В зависимости от области приложения:</a:t>
            </a:r>
          </a:p>
          <a:p>
            <a:r>
              <a:rPr lang="ru-RU" dirty="0" smtClean="0">
                <a:effectLst>
                  <a:outerShdw blurRad="50800" dist="38100" algn="tr" rotWithShape="0">
                    <a:prstClr val="black">
                      <a:alpha val="40000"/>
                    </a:prstClr>
                  </a:outerShdw>
                </a:effectLst>
              </a:rPr>
              <a:t>экономическую</a:t>
            </a:r>
          </a:p>
          <a:p>
            <a:r>
              <a:rPr lang="ru-RU" dirty="0" smtClean="0">
                <a:effectLst>
                  <a:outerShdw blurRad="50800" dist="38100" algn="tr" rotWithShape="0">
                    <a:prstClr val="black">
                      <a:alpha val="40000"/>
                    </a:prstClr>
                  </a:outerShdw>
                </a:effectLst>
              </a:rPr>
              <a:t>политическую (подкуп избирателей или организаторов избирательного процесса и т.д.) </a:t>
            </a:r>
          </a:p>
          <a:p>
            <a:pPr>
              <a:buNone/>
            </a:pPr>
            <a:r>
              <a:rPr lang="ru-RU" b="1" u="sng" dirty="0" smtClean="0">
                <a:effectLst>
                  <a:outerShdw blurRad="50800" dist="38100" algn="tr" rotWithShape="0">
                    <a:prstClr val="black">
                      <a:alpha val="40000"/>
                    </a:prstClr>
                  </a:outerShdw>
                </a:effectLst>
              </a:rPr>
              <a:t>По сфере действия:</a:t>
            </a:r>
          </a:p>
          <a:p>
            <a:r>
              <a:rPr lang="ru-RU" dirty="0" smtClean="0">
                <a:effectLst>
                  <a:outerShdw blurRad="50800" dist="38100" algn="tr" rotWithShape="0">
                    <a:prstClr val="black">
                      <a:alpha val="40000"/>
                    </a:prstClr>
                  </a:outerShdw>
                </a:effectLst>
              </a:rPr>
              <a:t> полицейскую</a:t>
            </a:r>
          </a:p>
          <a:p>
            <a:r>
              <a:rPr lang="ru-RU" dirty="0" smtClean="0">
                <a:effectLst>
                  <a:outerShdw blurRad="50800" dist="38100" algn="tr" rotWithShape="0">
                    <a:prstClr val="black">
                      <a:alpha val="40000"/>
                    </a:prstClr>
                  </a:outerShdw>
                </a:effectLst>
              </a:rPr>
              <a:t> экологическую ( в сфере экологической безопасности государства, хищническое отношение к природным ресурсам) </a:t>
            </a:r>
          </a:p>
          <a:p>
            <a:pPr>
              <a:buNone/>
            </a:pPr>
            <a:r>
              <a:rPr lang="ru-RU" b="1" i="1" u="sng" dirty="0" smtClean="0">
                <a:effectLst>
                  <a:outerShdw blurRad="50800" dist="38100" algn="tr" rotWithShape="0">
                    <a:prstClr val="black">
                      <a:alpha val="40000"/>
                    </a:prstClr>
                  </a:outerShdw>
                </a:effectLst>
              </a:rPr>
              <a:t>По степени регулярности коррупционных связей: </a:t>
            </a:r>
          </a:p>
          <a:p>
            <a:r>
              <a:rPr lang="ru-RU" dirty="0" smtClean="0">
                <a:effectLst>
                  <a:outerShdw blurRad="50800" dist="38100" algn="tr" rotWithShape="0">
                    <a:prstClr val="black">
                      <a:alpha val="40000"/>
                    </a:prstClr>
                  </a:outerShdw>
                </a:effectLst>
              </a:rPr>
              <a:t> эпизодическую</a:t>
            </a:r>
          </a:p>
          <a:p>
            <a:r>
              <a:rPr lang="ru-RU" dirty="0" smtClean="0">
                <a:effectLst>
                  <a:outerShdw blurRad="50800" dist="38100" algn="tr" rotWithShape="0">
                    <a:prstClr val="black">
                      <a:alpha val="40000"/>
                    </a:prstClr>
                  </a:outerShdw>
                </a:effectLst>
              </a:rPr>
              <a:t> систематическую</a:t>
            </a:r>
            <a:endParaRPr lang="ru-RU" dirty="0" smtClean="0"/>
          </a:p>
          <a:p>
            <a:endParaRPr lang="ru-RU" dirty="0" smtClean="0">
              <a:effectLst>
                <a:outerShdw blurRad="50800" dist="38100" algn="tr" rotWithShape="0">
                  <a:prstClr val="black">
                    <a:alpha val="40000"/>
                  </a:prstClr>
                </a:outerShdw>
              </a:effectLst>
            </a:endParaRPr>
          </a:p>
          <a:p>
            <a:pPr>
              <a:buNone/>
            </a:pPr>
            <a:endParaRPr lang="ru-RU" dirty="0" smtClean="0">
              <a:effectLst>
                <a:outerShdw blurRad="50800" dist="38100" algn="tr" rotWithShape="0">
                  <a:prstClr val="black">
                    <a:alpha val="40000"/>
                  </a:prstClr>
                </a:outerShdw>
              </a:effectLst>
            </a:endParaRP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В иностранных исследованиях коррупция делится на</a:t>
            </a:r>
            <a:br>
              <a:rPr lang="ru-RU" dirty="0" smtClean="0">
                <a:effectLst>
                  <a:outerShdw blurRad="50800" dist="38100" algn="tr" rotWithShape="0">
                    <a:prstClr val="black">
                      <a:alpha val="40000"/>
                    </a:prstClr>
                  </a:outerShdw>
                </a:effectLst>
              </a:rPr>
            </a:br>
            <a:r>
              <a:rPr lang="ru-RU" dirty="0" smtClean="0"/>
              <a:t/>
            </a:r>
            <a:br>
              <a:rPr lang="ru-RU" dirty="0" smtClean="0"/>
            </a:br>
            <a:endParaRPr lang="ru-RU" dirty="0"/>
          </a:p>
        </p:txBody>
      </p:sp>
      <p:sp>
        <p:nvSpPr>
          <p:cNvPr id="3" name="Содержимое 2"/>
          <p:cNvSpPr>
            <a:spLocks noGrp="1"/>
          </p:cNvSpPr>
          <p:nvPr>
            <p:ph idx="1"/>
          </p:nvPr>
        </p:nvSpPr>
        <p:spPr/>
        <p:txBody>
          <a:bodyPr/>
          <a:lstStyle/>
          <a:p>
            <a:r>
              <a:rPr lang="ru-RU" dirty="0" smtClean="0">
                <a:effectLst>
                  <a:outerShdw blurRad="50800" dist="38100" algn="tr" rotWithShape="0">
                    <a:prstClr val="black">
                      <a:alpha val="40000"/>
                    </a:prstClr>
                  </a:outerShdw>
                </a:effectLst>
              </a:rPr>
              <a:t>«белую»(общепринятую), </a:t>
            </a:r>
          </a:p>
          <a:p>
            <a:r>
              <a:rPr lang="ru-RU" dirty="0" smtClean="0">
                <a:effectLst>
                  <a:outerShdw blurRad="50800" dist="38100" algn="tr" rotWithShape="0">
                    <a:prstClr val="black">
                      <a:alpha val="40000"/>
                    </a:prstClr>
                  </a:outerShdw>
                </a:effectLst>
              </a:rPr>
              <a:t>«серую» (отчасти осуждаемую) и</a:t>
            </a:r>
          </a:p>
          <a:p>
            <a:r>
              <a:rPr lang="ru-RU" dirty="0" smtClean="0">
                <a:effectLst>
                  <a:outerShdw blurRad="50800" dist="38100" algn="tr" rotWithShape="0">
                    <a:prstClr val="black">
                      <a:alpha val="40000"/>
                    </a:prstClr>
                  </a:outerShdw>
                </a:effectLst>
              </a:rPr>
              <a:t> «черную» (осуждаемую законом и обществом).</a:t>
            </a:r>
          </a:p>
          <a:p>
            <a:endParaRPr lang="ru-RU" dirty="0" smtClean="0">
              <a:effectLst>
                <a:outerShdw blurRad="50800" dist="38100" algn="tr" rotWithShape="0">
                  <a:prstClr val="black">
                    <a:alpha val="40000"/>
                  </a:prstClr>
                </a:outerShdw>
              </a:effectLst>
            </a:endParaRPr>
          </a:p>
          <a:p>
            <a:r>
              <a:rPr lang="ru-RU" dirty="0" smtClean="0">
                <a:effectLst>
                  <a:outerShdw blurRad="50800" dist="38100" algn="tr" rotWithShape="0">
                    <a:prstClr val="black">
                      <a:alpha val="40000"/>
                    </a:prstClr>
                  </a:outerShdw>
                </a:effectLst>
              </a:rPr>
              <a:t>Особо опасным является то, что российская коррупция все более становится повседневной, обычной («белой»)</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Основные причины высокой коррупции</a:t>
            </a:r>
            <a:br>
              <a:rPr lang="ru-RU" dirty="0" smtClean="0">
                <a:effectLst>
                  <a:outerShdw blurRad="50800" dist="38100" algn="tr" rotWithShape="0">
                    <a:prstClr val="black">
                      <a:alpha val="40000"/>
                    </a:prstClr>
                  </a:outerShdw>
                </a:effectLst>
              </a:rPr>
            </a:br>
            <a:endParaRPr lang="ru-RU" dirty="0"/>
          </a:p>
        </p:txBody>
      </p:sp>
      <p:sp>
        <p:nvSpPr>
          <p:cNvPr id="3" name="Содержимое 2"/>
          <p:cNvSpPr>
            <a:spLocks noGrp="1"/>
          </p:cNvSpPr>
          <p:nvPr>
            <p:ph idx="1"/>
          </p:nvPr>
        </p:nvSpPr>
        <p:spPr/>
        <p:txBody>
          <a:bodyPr>
            <a:normAutofit fontScale="92500" lnSpcReduction="20000"/>
          </a:bodyPr>
          <a:lstStyle/>
          <a:p>
            <a:r>
              <a:rPr lang="ru-RU" dirty="0" smtClean="0">
                <a:effectLst>
                  <a:outerShdw blurRad="50800" dist="38100" algn="tr" rotWithShape="0">
                    <a:prstClr val="black">
                      <a:alpha val="40000"/>
                    </a:prstClr>
                  </a:outerShdw>
                </a:effectLst>
              </a:rPr>
              <a:t>Политическая нестабильность;</a:t>
            </a:r>
          </a:p>
          <a:p>
            <a:r>
              <a:rPr lang="ru-RU" dirty="0" smtClean="0">
                <a:effectLst>
                  <a:outerShdw blurRad="50800" dist="38100" algn="tr" rotWithShape="0">
                    <a:prstClr val="black">
                      <a:alpha val="40000"/>
                    </a:prstClr>
                  </a:outerShdw>
                </a:effectLst>
              </a:rPr>
              <a:t>Неразвитость и несовершенство законодательства;</a:t>
            </a:r>
          </a:p>
          <a:p>
            <a:r>
              <a:rPr lang="ru-RU" dirty="0" smtClean="0">
                <a:effectLst>
                  <a:outerShdw blurRad="50800" dist="38100" algn="tr" rotWithShape="0">
                    <a:prstClr val="black">
                      <a:alpha val="40000"/>
                    </a:prstClr>
                  </a:outerShdw>
                </a:effectLst>
              </a:rPr>
              <a:t>Слабость институтов гражданского общества;</a:t>
            </a:r>
          </a:p>
          <a:p>
            <a:r>
              <a:rPr lang="ru-RU" dirty="0" smtClean="0">
                <a:effectLst>
                  <a:outerShdw blurRad="50800" dist="38100" algn="tr" rotWithShape="0">
                    <a:prstClr val="black">
                      <a:alpha val="40000"/>
                    </a:prstClr>
                  </a:outerShdw>
                </a:effectLst>
              </a:rPr>
              <a:t>Слабость судебной системы;</a:t>
            </a:r>
          </a:p>
          <a:p>
            <a:r>
              <a:rPr lang="ru-RU" dirty="0" smtClean="0">
                <a:effectLst>
                  <a:outerShdw blurRad="50800" dist="38100" algn="tr" rotWithShape="0">
                    <a:prstClr val="black">
                      <a:alpha val="40000"/>
                    </a:prstClr>
                  </a:outerShdw>
                </a:effectLst>
              </a:rPr>
              <a:t>Неразвитость правового сознания населения;</a:t>
            </a:r>
          </a:p>
          <a:p>
            <a:r>
              <a:rPr lang="ru-RU" dirty="0" smtClean="0">
                <a:effectLst>
                  <a:outerShdw blurRad="50800" dist="38100" algn="tr" rotWithShape="0">
                    <a:prstClr val="black">
                      <a:alpha val="40000"/>
                    </a:prstClr>
                  </a:outerShdw>
                </a:effectLst>
              </a:rPr>
              <a:t>Подчиненность чиновников не закону, а начальству и инструкциям;</a:t>
            </a:r>
          </a:p>
          <a:p>
            <a:r>
              <a:rPr lang="ru-RU" dirty="0" smtClean="0">
                <a:effectLst>
                  <a:outerShdw blurRad="50800" dist="38100" algn="tr" rotWithShape="0">
                    <a:prstClr val="black">
                      <a:alpha val="40000"/>
                    </a:prstClr>
                  </a:outerShdw>
                </a:effectLst>
              </a:rPr>
              <a:t>Избирательность и непоследовательность в применении законодательства.</a:t>
            </a:r>
          </a:p>
          <a:p>
            <a:endParaRPr lang="ru-RU" dirty="0" smtClean="0">
              <a:effectLst>
                <a:outerShdw blurRad="50800" dist="38100" algn="tr" rotWithShape="0">
                  <a:prstClr val="black">
                    <a:alpha val="40000"/>
                  </a:prstClr>
                </a:outerShdw>
              </a:effectLst>
            </a:endParaRP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Коррупции способствуют: </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10000"/>
          </a:bodyPr>
          <a:lstStyle/>
          <a:p>
            <a:r>
              <a:rPr lang="ru-RU" dirty="0" smtClean="0">
                <a:effectLst>
                  <a:outerShdw blurRad="50800" dist="38100" algn="tr" rotWithShape="0">
                    <a:prstClr val="black">
                      <a:alpha val="40000"/>
                    </a:prstClr>
                  </a:outerShdw>
                </a:effectLst>
              </a:rPr>
              <a:t>Экономические проблемы;</a:t>
            </a:r>
          </a:p>
          <a:p>
            <a:r>
              <a:rPr lang="ru-RU" dirty="0" smtClean="0">
                <a:effectLst>
                  <a:outerShdw blurRad="50800" dist="38100" algn="tr" rotWithShape="0">
                    <a:prstClr val="black">
                      <a:alpha val="40000"/>
                    </a:prstClr>
                  </a:outerShdw>
                </a:effectLst>
              </a:rPr>
              <a:t>Политическая нестабильность;</a:t>
            </a:r>
          </a:p>
          <a:p>
            <a:r>
              <a:rPr lang="ru-RU" dirty="0" smtClean="0">
                <a:effectLst>
                  <a:outerShdw blurRad="50800" dist="38100" algn="tr" rotWithShape="0">
                    <a:prstClr val="black">
                      <a:alpha val="40000"/>
                    </a:prstClr>
                  </a:outerShdw>
                </a:effectLst>
              </a:rPr>
              <a:t>Неразвитость и несовершенство законодательства;</a:t>
            </a:r>
          </a:p>
          <a:p>
            <a:r>
              <a:rPr lang="ru-RU" dirty="0" smtClean="0">
                <a:effectLst>
                  <a:outerShdw blurRad="50800" dist="38100" algn="tr" rotWithShape="0">
                    <a:prstClr val="black">
                      <a:alpha val="40000"/>
                    </a:prstClr>
                  </a:outerShdw>
                </a:effectLst>
              </a:rPr>
              <a:t>Слабость институтов гражданского общества;</a:t>
            </a:r>
          </a:p>
          <a:p>
            <a:r>
              <a:rPr lang="ru-RU" dirty="0" smtClean="0">
                <a:effectLst>
                  <a:outerShdw blurRad="50800" dist="38100" algn="tr" rotWithShape="0">
                    <a:prstClr val="black">
                      <a:alpha val="40000"/>
                    </a:prstClr>
                  </a:outerShdw>
                </a:effectLst>
              </a:rPr>
              <a:t>Слабость судебной системы;</a:t>
            </a:r>
          </a:p>
          <a:p>
            <a:r>
              <a:rPr lang="ru-RU" dirty="0" smtClean="0">
                <a:effectLst>
                  <a:outerShdw blurRad="50800" dist="38100" algn="tr" rotWithShape="0">
                    <a:prstClr val="black">
                      <a:alpha val="40000"/>
                    </a:prstClr>
                  </a:outerShdw>
                </a:effectLst>
              </a:rPr>
              <a:t>Неразвитость правового сознания населения;</a:t>
            </a:r>
          </a:p>
          <a:p>
            <a:r>
              <a:rPr lang="ru-RU" dirty="0" smtClean="0">
                <a:effectLst>
                  <a:outerShdw blurRad="50800" dist="38100" algn="tr" rotWithShape="0">
                    <a:prstClr val="black">
                      <a:alpha val="40000"/>
                    </a:prstClr>
                  </a:outerShdw>
                </a:effectLst>
              </a:rPr>
              <a:t>Подчиненность чиновников не закону, а начальству и инструкциям;</a:t>
            </a:r>
          </a:p>
          <a:p>
            <a:r>
              <a:rPr lang="ru-RU" dirty="0" smtClean="0">
                <a:effectLst>
                  <a:outerShdw blurRad="50800" dist="38100" algn="tr" rotWithShape="0">
                    <a:prstClr val="black">
                      <a:alpha val="40000"/>
                    </a:prstClr>
                  </a:outerShdw>
                </a:effectLst>
              </a:rPr>
              <a:t>Избирательность и непоследовательность в применении законодательства.</a:t>
            </a:r>
          </a:p>
          <a:p>
            <a:endParaRPr lang="ru-RU" dirty="0" smtClean="0">
              <a:effectLst>
                <a:outerShdw blurRad="50800" dist="38100" algn="tr" rotWithShape="0">
                  <a:prstClr val="black">
                    <a:alpha val="40000"/>
                  </a:prstClr>
                </a:outerShdw>
              </a:effectLst>
            </a:endParaRP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effectLst>
                  <a:outerShdw blurRad="50800" dist="38100" algn="tr" rotWithShape="0">
                    <a:prstClr val="black">
                      <a:alpha val="40000"/>
                    </a:prstClr>
                  </a:outerShdw>
                </a:effectLst>
              </a:rPr>
              <a:t>Статистические материалы</a:t>
            </a:r>
            <a:r>
              <a:rPr lang="ru-RU" dirty="0" smtClean="0"/>
              <a:t/>
            </a:r>
            <a:br>
              <a:rPr lang="ru-RU" dirty="0" smtClean="0"/>
            </a:br>
            <a:endParaRPr lang="ru-RU" dirty="0"/>
          </a:p>
        </p:txBody>
      </p:sp>
      <p:sp>
        <p:nvSpPr>
          <p:cNvPr id="3" name="Содержимое 2"/>
          <p:cNvSpPr>
            <a:spLocks noGrp="1"/>
          </p:cNvSpPr>
          <p:nvPr>
            <p:ph idx="1"/>
          </p:nvPr>
        </p:nvSpPr>
        <p:spPr>
          <a:xfrm>
            <a:off x="179512" y="836712"/>
            <a:ext cx="8686800" cy="3672408"/>
          </a:xfrm>
        </p:spPr>
        <p:txBody>
          <a:bodyPr>
            <a:normAutofit/>
          </a:bodyPr>
          <a:lstStyle/>
          <a:p>
            <a:r>
              <a:rPr lang="ru-RU" sz="2400" dirty="0" smtClean="0">
                <a:effectLst>
                  <a:outerShdw blurRad="50800" dist="38100" algn="tr" rotWithShape="0">
                    <a:prstClr val="black">
                      <a:alpha val="40000"/>
                    </a:prstClr>
                  </a:outerShdw>
                </a:effectLst>
              </a:rPr>
              <a:t>Считаете ли вы, что материальное вознаграждение (подарки, деньги) врачам, преподавателям школ и вузов, работникам </a:t>
            </a:r>
            <a:r>
              <a:rPr lang="ru-RU" sz="2400" dirty="0" err="1" smtClean="0">
                <a:effectLst>
                  <a:outerShdw blurRad="50800" dist="38100" algn="tr" rotWithShape="0">
                    <a:prstClr val="black">
                      <a:alpha val="40000"/>
                    </a:prstClr>
                  </a:outerShdw>
                </a:effectLst>
              </a:rPr>
              <a:t>ЖЕКов</a:t>
            </a:r>
            <a:r>
              <a:rPr lang="ru-RU" sz="2400" dirty="0" smtClean="0">
                <a:effectLst>
                  <a:outerShdw blurRad="50800" dist="38100" algn="tr" rotWithShape="0">
                    <a:prstClr val="black">
                      <a:alpha val="40000"/>
                    </a:prstClr>
                  </a:outerShdw>
                </a:effectLst>
              </a:rPr>
              <a:t> и т.д. за работу , которую они должны делать бесплатно, является столь же опасным и вредным явлением для общества, как и коррупция органов государственной власти?</a:t>
            </a:r>
          </a:p>
          <a:p>
            <a:pPr fontAlgn="t"/>
            <a:endParaRPr lang="ru-RU" dirty="0" smtClean="0"/>
          </a:p>
          <a:p>
            <a:endParaRPr lang="ru-RU" dirty="0"/>
          </a:p>
        </p:txBody>
      </p:sp>
      <p:graphicFrame>
        <p:nvGraphicFramePr>
          <p:cNvPr id="4" name="Таблица 3"/>
          <p:cNvGraphicFramePr>
            <a:graphicFrameLocks noGrp="1"/>
          </p:cNvGraphicFramePr>
          <p:nvPr/>
        </p:nvGraphicFramePr>
        <p:xfrm>
          <a:off x="179512" y="3068960"/>
          <a:ext cx="8964487" cy="3787546"/>
        </p:xfrm>
        <a:graphic>
          <a:graphicData uri="http://schemas.openxmlformats.org/drawingml/2006/table">
            <a:tbl>
              <a:tblPr firstRow="1" bandRow="1">
                <a:tableStyleId>{5C22544A-7EE6-4342-B048-85BDC9FD1C3A}</a:tableStyleId>
              </a:tblPr>
              <a:tblGrid>
                <a:gridCol w="4921270"/>
                <a:gridCol w="4043217"/>
              </a:tblGrid>
              <a:tr h="374496">
                <a:tc>
                  <a:txBody>
                    <a:bodyPr/>
                    <a:lstStyle/>
                    <a:p>
                      <a:pPr rtl="0" fontAlgn="t"/>
                      <a:r>
                        <a:rPr lang="ru-RU" sz="2000" dirty="0">
                          <a:effectLst>
                            <a:outerShdw blurRad="50800" dist="38100" algn="tr" rotWithShape="0">
                              <a:prstClr val="black">
                                <a:alpha val="40000"/>
                              </a:prstClr>
                            </a:outerShdw>
                          </a:effectLst>
                          <a:latin typeface="Tahoma"/>
                        </a:rPr>
                        <a:t>Ответ респондентов </a:t>
                      </a:r>
                      <a:endParaRPr lang="ru-RU" dirty="0"/>
                    </a:p>
                  </a:txBody>
                  <a:tcPr marL="0" marR="0" marT="0" marB="0"/>
                </a:tc>
                <a:tc>
                  <a:txBody>
                    <a:bodyPr/>
                    <a:lstStyle/>
                    <a:p>
                      <a:pPr rtl="0" fontAlgn="t"/>
                      <a:r>
                        <a:rPr lang="ru-RU" sz="2000">
                          <a:effectLst>
                            <a:outerShdw blurRad="50800" dist="38100" algn="tr" rotWithShape="0">
                              <a:prstClr val="black">
                                <a:alpha val="40000"/>
                              </a:prstClr>
                            </a:outerShdw>
                          </a:effectLst>
                          <a:latin typeface="Tahoma"/>
                        </a:rPr>
                        <a:t>                    2012г</a:t>
                      </a:r>
                      <a:endParaRPr lang="ru-RU"/>
                    </a:p>
                  </a:txBody>
                  <a:tcPr marL="0" marR="0" marT="0" marB="0"/>
                </a:tc>
              </a:tr>
              <a:tr h="883249">
                <a:tc>
                  <a:txBody>
                    <a:bodyPr/>
                    <a:lstStyle/>
                    <a:p>
                      <a:pPr rtl="0" fontAlgn="t"/>
                      <a:r>
                        <a:rPr lang="ru-RU" sz="2000" dirty="0">
                          <a:solidFill>
                            <a:srgbClr val="7030A0"/>
                          </a:solidFill>
                          <a:effectLst>
                            <a:outerShdw blurRad="50800" dist="38100" algn="tr" rotWithShape="0">
                              <a:prstClr val="black">
                                <a:alpha val="40000"/>
                              </a:prstClr>
                            </a:outerShdw>
                          </a:effectLst>
                          <a:latin typeface="Tahoma"/>
                        </a:rPr>
                        <a:t>Да, столь же опасно, потому что коррупция как раз и начинается  с мелких взяток</a:t>
                      </a:r>
                      <a:endParaRPr lang="ru-RU" dirty="0">
                        <a:solidFill>
                          <a:srgbClr val="7030A0"/>
                        </a:solidFill>
                      </a:endParaRPr>
                    </a:p>
                  </a:txBody>
                  <a:tcPr marL="0" marR="0" marT="0" marB="0"/>
                </a:tc>
                <a:tc>
                  <a:txBody>
                    <a:bodyPr/>
                    <a:lstStyle/>
                    <a:p>
                      <a:pPr rtl="0" fontAlgn="t"/>
                      <a:endParaRPr lang="ru-RU" sz="2800" dirty="0">
                        <a:solidFill>
                          <a:srgbClr val="7030A0"/>
                        </a:solidFill>
                        <a:effectLst>
                          <a:outerShdw blurRad="50800" dist="38100" algn="tr" rotWithShape="0">
                            <a:prstClr val="black">
                              <a:alpha val="40000"/>
                            </a:prstClr>
                          </a:outerShdw>
                        </a:effectLst>
                        <a:latin typeface="Tahoma"/>
                      </a:endParaRPr>
                    </a:p>
                    <a:p>
                      <a:pPr rtl="0" fontAlgn="t"/>
                      <a:r>
                        <a:rPr lang="ru-RU" sz="2000" dirty="0">
                          <a:solidFill>
                            <a:srgbClr val="7030A0"/>
                          </a:solidFill>
                          <a:effectLst>
                            <a:outerShdw blurRad="50800" dist="38100" algn="tr" rotWithShape="0">
                              <a:prstClr val="black">
                                <a:alpha val="40000"/>
                              </a:prstClr>
                            </a:outerShdw>
                          </a:effectLst>
                          <a:latin typeface="Tahoma"/>
                        </a:rPr>
                        <a:t>                    53</a:t>
                      </a:r>
                      <a:endParaRPr lang="ru-RU" dirty="0">
                        <a:solidFill>
                          <a:srgbClr val="7030A0"/>
                        </a:solidFill>
                      </a:endParaRPr>
                    </a:p>
                  </a:txBody>
                  <a:tcPr marL="0" marR="0" marT="0" marB="0"/>
                </a:tc>
              </a:tr>
              <a:tr h="1104062">
                <a:tc>
                  <a:txBody>
                    <a:bodyPr/>
                    <a:lstStyle/>
                    <a:p>
                      <a:pPr rtl="0" fontAlgn="t"/>
                      <a:r>
                        <a:rPr lang="ru-RU" sz="2000" dirty="0">
                          <a:solidFill>
                            <a:srgbClr val="00B050"/>
                          </a:solidFill>
                          <a:effectLst>
                            <a:outerShdw blurRad="50800" dist="38100" algn="tr" rotWithShape="0">
                              <a:prstClr val="black">
                                <a:alpha val="40000"/>
                              </a:prstClr>
                            </a:outerShdw>
                          </a:effectLst>
                          <a:latin typeface="Tahoma"/>
                        </a:rPr>
                        <a:t>Нет, это явление другого порядка, когда люди либо вынуждены прибегать к </a:t>
                      </a:r>
                      <a:r>
                        <a:rPr lang="ru-RU" sz="2000" dirty="0" smtClean="0">
                          <a:solidFill>
                            <a:srgbClr val="00B050"/>
                          </a:solidFill>
                          <a:effectLst>
                            <a:outerShdw blurRad="50800" dist="38100" algn="tr" rotWithShape="0">
                              <a:prstClr val="black">
                                <a:alpha val="40000"/>
                              </a:prstClr>
                            </a:outerShdw>
                          </a:effectLst>
                          <a:latin typeface="Tahoma"/>
                        </a:rPr>
                        <a:t>этому, либо </a:t>
                      </a:r>
                      <a:r>
                        <a:rPr lang="ru-RU" sz="2000" dirty="0">
                          <a:solidFill>
                            <a:srgbClr val="00B050"/>
                          </a:solidFill>
                          <a:effectLst>
                            <a:outerShdw blurRad="50800" dist="38100" algn="tr" rotWithShape="0">
                              <a:prstClr val="black">
                                <a:alpha val="40000"/>
                              </a:prstClr>
                            </a:outerShdw>
                          </a:effectLst>
                          <a:latin typeface="Tahoma"/>
                        </a:rPr>
                        <a:t>делают это от чистого сердца</a:t>
                      </a:r>
                      <a:endParaRPr lang="ru-RU" dirty="0">
                        <a:solidFill>
                          <a:srgbClr val="00B050"/>
                        </a:solidFill>
                      </a:endParaRPr>
                    </a:p>
                  </a:txBody>
                  <a:tcPr marL="0" marR="0" marT="0" marB="0"/>
                </a:tc>
                <a:tc>
                  <a:txBody>
                    <a:bodyPr/>
                    <a:lstStyle/>
                    <a:p>
                      <a:pPr rtl="0" fontAlgn="t"/>
                      <a:endParaRPr lang="ru-RU" sz="2000" dirty="0">
                        <a:solidFill>
                          <a:srgbClr val="00B050"/>
                        </a:solidFill>
                        <a:effectLst>
                          <a:outerShdw blurRad="50800" dist="38100" algn="tr" rotWithShape="0">
                            <a:prstClr val="black">
                              <a:alpha val="40000"/>
                            </a:prstClr>
                          </a:outerShdw>
                        </a:effectLst>
                        <a:latin typeface="Tahoma"/>
                      </a:endParaRPr>
                    </a:p>
                    <a:p>
                      <a:pPr rtl="0" fontAlgn="t"/>
                      <a:r>
                        <a:rPr lang="ru-RU" sz="2000" dirty="0">
                          <a:solidFill>
                            <a:srgbClr val="00B050"/>
                          </a:solidFill>
                          <a:effectLst>
                            <a:outerShdw blurRad="50800" dist="38100" algn="tr" rotWithShape="0">
                              <a:prstClr val="black">
                                <a:alpha val="40000"/>
                              </a:prstClr>
                            </a:outerShdw>
                          </a:effectLst>
                          <a:latin typeface="Tahoma"/>
                        </a:rPr>
                        <a:t>                    38</a:t>
                      </a:r>
                      <a:endParaRPr lang="ru-RU" dirty="0">
                        <a:solidFill>
                          <a:srgbClr val="00B050"/>
                        </a:solidFill>
                      </a:endParaRPr>
                    </a:p>
                  </a:txBody>
                  <a:tcPr marL="0" marR="0" marT="0" marB="0"/>
                </a:tc>
              </a:tr>
              <a:tr h="1279450">
                <a:tc>
                  <a:txBody>
                    <a:bodyPr/>
                    <a:lstStyle/>
                    <a:p>
                      <a:pPr rtl="0" fontAlgn="t"/>
                      <a:r>
                        <a:rPr lang="ru-RU" sz="2000">
                          <a:solidFill>
                            <a:srgbClr val="002060"/>
                          </a:solidFill>
                          <a:effectLst>
                            <a:outerShdw blurRad="50800" dist="38100" algn="tr" rotWithShape="0">
                              <a:prstClr val="black">
                                <a:alpha val="40000"/>
                              </a:prstClr>
                            </a:outerShdw>
                          </a:effectLst>
                          <a:latin typeface="Tahoma"/>
                        </a:rPr>
                        <a:t>Затрудняюсь ответить</a:t>
                      </a:r>
                      <a:endParaRPr lang="ru-RU">
                        <a:solidFill>
                          <a:srgbClr val="002060"/>
                        </a:solidFill>
                      </a:endParaRPr>
                    </a:p>
                  </a:txBody>
                  <a:tcPr marL="0" marR="0" marT="0" marB="0"/>
                </a:tc>
                <a:tc>
                  <a:txBody>
                    <a:bodyPr/>
                    <a:lstStyle/>
                    <a:p>
                      <a:pPr rtl="0" fontAlgn="t"/>
                      <a:r>
                        <a:rPr lang="ru-RU" sz="2000" dirty="0">
                          <a:solidFill>
                            <a:srgbClr val="002060"/>
                          </a:solidFill>
                          <a:effectLst>
                            <a:outerShdw blurRad="50800" dist="38100" algn="tr" rotWithShape="0">
                              <a:prstClr val="black">
                                <a:alpha val="40000"/>
                              </a:prstClr>
                            </a:outerShdw>
                          </a:effectLst>
                          <a:latin typeface="Tahoma"/>
                        </a:rPr>
                        <a:t>                     9</a:t>
                      </a:r>
                      <a:endParaRPr lang="ru-RU" dirty="0">
                        <a:solidFill>
                          <a:srgbClr val="002060"/>
                        </a:solidFill>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graphicFrame>
        <p:nvGraphicFramePr>
          <p:cNvPr id="2150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1508" name="Слайд" r:id="rId3" imgW="4571967" imgH="3429060" progId="PowerPoint.Slide.8">
                  <p:embed/>
                </p:oleObj>
              </mc:Choice>
              <mc:Fallback>
                <p:oleObj name="Слайд" r:id="rId3" imgW="4571967" imgH="3429060" progId="PowerPoint.Slid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graphicFrame>
        <p:nvGraphicFramePr>
          <p:cNvPr id="23554" name="Object 2"/>
          <p:cNvGraphicFramePr>
            <a:graphicFrameLocks noChangeAspect="1"/>
          </p:cNvGraphicFramePr>
          <p:nvPr/>
        </p:nvGraphicFramePr>
        <p:xfrm>
          <a:off x="179512" y="134634"/>
          <a:ext cx="8964488" cy="6723366"/>
        </p:xfrm>
        <a:graphic>
          <a:graphicData uri="http://schemas.openxmlformats.org/presentationml/2006/ole">
            <mc:AlternateContent xmlns:mc="http://schemas.openxmlformats.org/markup-compatibility/2006">
              <mc:Choice xmlns:v="urn:schemas-microsoft-com:vml" Requires="v">
                <p:oleObj spid="_x0000_s23556" name="Слайд" r:id="rId3" imgW="4165083" imgH="3122572" progId="PowerPoint.Slide.8">
                  <p:embed/>
                </p:oleObj>
              </mc:Choice>
              <mc:Fallback>
                <p:oleObj name="Слайд" r:id="rId3" imgW="4165083" imgH="3122572" progId="PowerPoint.Slid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34634"/>
                        <a:ext cx="8964488" cy="6723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142844" y="428604"/>
            <a:ext cx="8786874" cy="5030787"/>
          </a:xfrm>
        </p:spPr>
        <p:txBody>
          <a:bodyPr>
            <a:normAutofit lnSpcReduction="10000"/>
          </a:bodyPr>
          <a:lstStyle/>
          <a:p>
            <a:r>
              <a:rPr lang="ru-RU" sz="2400" dirty="0"/>
              <a:t>Что же понимается под «коррупцией» в отечественном уголовном праве? </a:t>
            </a:r>
            <a:endParaRPr lang="ru-RU" sz="2400" dirty="0" smtClean="0"/>
          </a:p>
          <a:p>
            <a:r>
              <a:rPr lang="ru-RU" sz="2400" dirty="0" smtClean="0"/>
              <a:t>Важно </a:t>
            </a:r>
            <a:r>
              <a:rPr lang="ru-RU" sz="2400" dirty="0"/>
              <a:t>отметить, что это вообще не уголовно-правовой термин. Многие называют его криминологическим, хотя есть и такая точка зрения, что «коррупция - понятие не столько правовое, сколько </a:t>
            </a:r>
            <a:r>
              <a:rPr lang="ru-RU" sz="2400" b="1" dirty="0">
                <a:solidFill>
                  <a:srgbClr val="FF0000"/>
                </a:solidFill>
              </a:rPr>
              <a:t>социальное и нравственное</a:t>
            </a:r>
            <a:r>
              <a:rPr lang="ru-RU" sz="2400" dirty="0" smtClean="0"/>
              <a:t>». </a:t>
            </a:r>
            <a:endParaRPr lang="ru-RU" sz="2400" dirty="0" smtClean="0"/>
          </a:p>
          <a:p>
            <a:r>
              <a:rPr lang="ru-RU" sz="2400" dirty="0" smtClean="0"/>
              <a:t>Задача </a:t>
            </a:r>
            <a:r>
              <a:rPr lang="ru-RU" sz="2400" dirty="0" smtClean="0"/>
              <a:t>школы включает в себя работу по правильному </a:t>
            </a:r>
            <a:r>
              <a:rPr lang="ru-RU" sz="2400" dirty="0" smtClean="0"/>
              <a:t>формированию понимания проблемы коррупции </a:t>
            </a:r>
            <a:r>
              <a:rPr lang="ru-RU" sz="2400" dirty="0" smtClean="0"/>
              <a:t>и </a:t>
            </a:r>
            <a:r>
              <a:rPr lang="ru-RU" sz="2400" dirty="0" smtClean="0"/>
              <a:t>способствовать  поиску  законных путей её </a:t>
            </a:r>
            <a:r>
              <a:rPr lang="ru-RU" sz="2400" dirty="0" smtClean="0"/>
              <a:t>решения. </a:t>
            </a:r>
          </a:p>
          <a:p>
            <a:r>
              <a:rPr lang="ru-RU" sz="2400" dirty="0" smtClean="0"/>
              <a:t> Встречается </a:t>
            </a:r>
            <a:r>
              <a:rPr lang="ru-RU" sz="2400" dirty="0"/>
              <a:t>понимание коррупции как социально негативного явления, выражающееся в подкупе одних лиц другими, что отражается уголовно-правовым понятием взяточничество. </a:t>
            </a:r>
          </a:p>
        </p:txBody>
      </p:sp>
      <p:pic>
        <p:nvPicPr>
          <p:cNvPr id="19458" name="Picture 2" descr="http://www.segodnya.ua/img/forall/a/142074/4.jpg"/>
          <p:cNvPicPr>
            <a:picLocks noChangeAspect="1" noChangeArrowheads="1"/>
          </p:cNvPicPr>
          <p:nvPr/>
        </p:nvPicPr>
        <p:blipFill>
          <a:blip r:embed="rId3" cstate="print"/>
          <a:srcRect/>
          <a:stretch>
            <a:fillRect/>
          </a:stretch>
        </p:blipFill>
        <p:spPr bwMode="auto">
          <a:xfrm>
            <a:off x="5357786" y="4581128"/>
            <a:ext cx="3786214" cy="2276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764704"/>
            <a:ext cx="8748464" cy="5632311"/>
          </a:xfrm>
          <a:prstGeom prst="rect">
            <a:avLst/>
          </a:prstGeom>
          <a:blipFill>
            <a:blip r:embed="rId2" cstate="print"/>
            <a:tile tx="0" ty="0" sx="100000" sy="100000" flip="none" algn="tl"/>
          </a:blipFill>
        </p:spPr>
        <p:txBody>
          <a:bodyPr wrap="square">
            <a:spAutoFit/>
          </a:bodyPr>
          <a:lstStyle/>
          <a:p>
            <a:r>
              <a:rPr lang="ru-RU" sz="2400" b="1" i="1" dirty="0" smtClean="0"/>
              <a:t>Бытовая коррупция </a:t>
            </a:r>
            <a:r>
              <a:rPr lang="ru-RU" sz="2400" dirty="0" smtClean="0"/>
              <a:t>порождается взаимодействием рядовых граждан и чиновников. В нее входят различные подарки от граждан и услуги должностному лицу и членам его семьи.</a:t>
            </a:r>
          </a:p>
          <a:p>
            <a:r>
              <a:rPr lang="ru-RU" sz="2400" dirty="0" smtClean="0"/>
              <a:t> </a:t>
            </a:r>
            <a:r>
              <a:rPr lang="ru-RU" sz="2400" b="1" i="1" dirty="0" smtClean="0"/>
              <a:t>Деловая коррупция </a:t>
            </a:r>
            <a:r>
              <a:rPr lang="ru-RU" sz="2400" dirty="0" smtClean="0"/>
              <a:t>возникает при взаимодействии власти и бизнеса. Например, в случае хозяйственного спора стороны могут стремиться заручиться поддержкой судьи с целью вынесения решения в свою пользу. </a:t>
            </a:r>
          </a:p>
          <a:p>
            <a:r>
              <a:rPr lang="ru-RU" sz="2400" b="1" i="1" dirty="0" smtClean="0"/>
              <a:t>Коррупция верховной власти </a:t>
            </a:r>
            <a:r>
              <a:rPr lang="ru-RU" sz="2400" dirty="0" smtClean="0"/>
              <a:t>относится к политическому руководству и верховным судам в демократических системах. Она касается стоящих у власти групп, недобросовестное поведение которых состоит в осуществлении политики в своих интересах и в ущерб интересам избирателей.</a:t>
            </a:r>
          </a:p>
          <a:p>
            <a:r>
              <a:rPr lang="ru-RU" sz="2400" b="1" i="1" dirty="0" smtClean="0"/>
              <a:t>Коррупция социально – психологическая </a:t>
            </a:r>
            <a:r>
              <a:rPr lang="ru-RU" sz="2400" dirty="0" smtClean="0"/>
              <a:t>– особая форма формирования конформизма через нужное и удобное окружение.</a:t>
            </a:r>
          </a:p>
        </p:txBody>
      </p:sp>
      <p:sp>
        <p:nvSpPr>
          <p:cNvPr id="3" name="TextBox 2"/>
          <p:cNvSpPr txBox="1"/>
          <p:nvPr/>
        </p:nvSpPr>
        <p:spPr>
          <a:xfrm>
            <a:off x="395536" y="0"/>
            <a:ext cx="7560840" cy="646331"/>
          </a:xfrm>
          <a:prstGeom prst="rect">
            <a:avLst/>
          </a:prstGeom>
          <a:noFill/>
        </p:spPr>
        <p:txBody>
          <a:bodyPr wrap="square" rtlCol="0">
            <a:spAutoFit/>
          </a:bodyPr>
          <a:lstStyle/>
          <a:p>
            <a:r>
              <a:rPr lang="ru-RU" sz="3600" b="1" dirty="0" smtClean="0">
                <a:solidFill>
                  <a:srgbClr val="C00000"/>
                </a:solidFill>
              </a:rPr>
              <a:t>Виды коррупции</a:t>
            </a:r>
            <a:endParaRPr lang="ru-RU" sz="3600" b="1" dirty="0">
              <a:solidFill>
                <a:srgbClr val="C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0"/>
            <a:ext cx="8686800" cy="908720"/>
          </a:xfrm>
        </p:spPr>
        <p:txBody>
          <a:bodyPr/>
          <a:lstStyle/>
          <a:p>
            <a:r>
              <a:rPr lang="ru-RU" dirty="0" smtClean="0"/>
              <a:t>Из истории коррупции</a:t>
            </a:r>
            <a:endParaRPr lang="ru-RU" dirty="0"/>
          </a:p>
        </p:txBody>
      </p:sp>
      <p:sp>
        <p:nvSpPr>
          <p:cNvPr id="5" name="Содержимое 4"/>
          <p:cNvSpPr>
            <a:spLocks noGrp="1"/>
          </p:cNvSpPr>
          <p:nvPr>
            <p:ph idx="1"/>
          </p:nvPr>
        </p:nvSpPr>
        <p:spPr/>
        <p:txBody>
          <a:bodyPr/>
          <a:lstStyle/>
          <a:p>
            <a:endParaRPr lang="ru-RU"/>
          </a:p>
        </p:txBody>
      </p:sp>
      <p:pic>
        <p:nvPicPr>
          <p:cNvPr id="6" name="Picture 2"/>
          <p:cNvPicPr>
            <a:picLocks noChangeAspect="1" noChangeArrowheads="1"/>
          </p:cNvPicPr>
          <p:nvPr/>
        </p:nvPicPr>
        <p:blipFill>
          <a:blip r:embed="rId2" cstate="print"/>
          <a:srcRect/>
          <a:stretch>
            <a:fillRect/>
          </a:stretch>
        </p:blipFill>
        <p:spPr bwMode="auto">
          <a:xfrm>
            <a:off x="0" y="908720"/>
            <a:ext cx="8964488" cy="5949280"/>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0"/>
            <a:ext cx="8686800" cy="620688"/>
          </a:xfrm>
        </p:spPr>
        <p:txBody>
          <a:bodyPr>
            <a:normAutofit fontScale="90000"/>
          </a:bodyPr>
          <a:lstStyle/>
          <a:p>
            <a:r>
              <a:rPr lang="ru-RU" dirty="0" smtClean="0"/>
              <a:t>Из истории коррупции</a:t>
            </a:r>
            <a:endParaRPr lang="ru-RU" dirty="0"/>
          </a:p>
        </p:txBody>
      </p:sp>
      <p:sp>
        <p:nvSpPr>
          <p:cNvPr id="3" name="Содержимое 2"/>
          <p:cNvSpPr>
            <a:spLocks noGrp="1"/>
          </p:cNvSpPr>
          <p:nvPr>
            <p:ph idx="1"/>
          </p:nvPr>
        </p:nvSpPr>
        <p:spPr/>
        <p:txBody>
          <a:bodyPr/>
          <a:lstStyle/>
          <a:p>
            <a:endParaRPr lang="ru-RU" dirty="0"/>
          </a:p>
        </p:txBody>
      </p:sp>
      <p:graphicFrame>
        <p:nvGraphicFramePr>
          <p:cNvPr id="17410" name="Object 2"/>
          <p:cNvGraphicFramePr>
            <a:graphicFrameLocks noChangeAspect="1"/>
          </p:cNvGraphicFramePr>
          <p:nvPr/>
        </p:nvGraphicFramePr>
        <p:xfrm>
          <a:off x="0" y="548680"/>
          <a:ext cx="9144000" cy="6309320"/>
        </p:xfrm>
        <a:graphic>
          <a:graphicData uri="http://schemas.openxmlformats.org/presentationml/2006/ole">
            <mc:AlternateContent xmlns:mc="http://schemas.openxmlformats.org/markup-compatibility/2006">
              <mc:Choice xmlns:v="urn:schemas-microsoft-com:vml" Requires="v">
                <p:oleObj spid="_x0000_s17412" name="Слайд" r:id="rId3" imgW="4571967" imgH="3429060" progId="PowerPoint.Slide.8">
                  <p:embed/>
                </p:oleObj>
              </mc:Choice>
              <mc:Fallback>
                <p:oleObj name="Слайд" r:id="rId3" imgW="4571967" imgH="3429060" progId="PowerPoint.Slid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80"/>
                        <a:ext cx="9144000" cy="630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0"/>
            <a:ext cx="8686800" cy="692696"/>
          </a:xfrm>
        </p:spPr>
        <p:txBody>
          <a:bodyPr>
            <a:normAutofit/>
          </a:bodyPr>
          <a:lstStyle/>
          <a:p>
            <a:r>
              <a:rPr lang="ru-RU" dirty="0" smtClean="0"/>
              <a:t>Из истории коррупции</a:t>
            </a:r>
            <a:endParaRPr lang="ru-RU" dirty="0"/>
          </a:p>
        </p:txBody>
      </p:sp>
      <p:sp>
        <p:nvSpPr>
          <p:cNvPr id="3" name="Содержимое 2"/>
          <p:cNvSpPr>
            <a:spLocks noGrp="1"/>
          </p:cNvSpPr>
          <p:nvPr>
            <p:ph idx="1"/>
          </p:nvPr>
        </p:nvSpPr>
        <p:spPr/>
        <p:txBody>
          <a:bodyPr/>
          <a:lstStyle/>
          <a:p>
            <a:endParaRPr lang="ru-RU" dirty="0"/>
          </a:p>
        </p:txBody>
      </p:sp>
      <p:graphicFrame>
        <p:nvGraphicFramePr>
          <p:cNvPr id="19458" name="Object 2"/>
          <p:cNvGraphicFramePr>
            <a:graphicFrameLocks noChangeAspect="1"/>
          </p:cNvGraphicFramePr>
          <p:nvPr>
            <p:extLst>
              <p:ext uri="{D42A27DB-BD31-4B8C-83A1-F6EECF244321}">
                <p14:modId xmlns:p14="http://schemas.microsoft.com/office/powerpoint/2010/main" val="517615981"/>
              </p:ext>
            </p:extLst>
          </p:nvPr>
        </p:nvGraphicFramePr>
        <p:xfrm>
          <a:off x="17253" y="993981"/>
          <a:ext cx="9144000" cy="5834327"/>
        </p:xfrm>
        <a:graphic>
          <a:graphicData uri="http://schemas.openxmlformats.org/presentationml/2006/ole">
            <mc:AlternateContent xmlns:mc="http://schemas.openxmlformats.org/markup-compatibility/2006">
              <mc:Choice xmlns:v="urn:schemas-microsoft-com:vml" Requires="v">
                <p:oleObj spid="_x0000_s19460" name="Слайд" r:id="rId3" imgW="3550986" imgH="2663922" progId="PowerPoint.Slide.8">
                  <p:embed/>
                </p:oleObj>
              </mc:Choice>
              <mc:Fallback>
                <p:oleObj name="Слайд" r:id="rId3" imgW="3550986" imgH="2663922" progId="PowerPoint.Slid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3" y="993981"/>
                        <a:ext cx="9144000" cy="5834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1071546"/>
            <a:ext cx="7308304" cy="5597814"/>
          </a:xfrm>
        </p:spPr>
        <p:txBody>
          <a:bodyPr>
            <a:normAutofit fontScale="85000" lnSpcReduction="10000"/>
          </a:bodyPr>
          <a:lstStyle/>
          <a:p>
            <a:pPr algn="ctr">
              <a:buNone/>
            </a:pP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XV век </a:t>
            </a:r>
          </a:p>
          <a:p>
            <a:r>
              <a:rPr lang="ru-RU" dirty="0" smtClean="0">
                <a:solidFill>
                  <a:srgbClr val="4F2E05"/>
                </a:solidFill>
                <a:latin typeface="Times New Roman" pitchFamily="18" charset="0"/>
                <a:cs typeface="Times New Roman" pitchFamily="18" charset="0"/>
              </a:rPr>
              <a:t>Первое законодательное ограничение    коррупционной деятельности было           осуществлено в царствование Ивана III. </a:t>
            </a:r>
          </a:p>
          <a:p>
            <a:r>
              <a:rPr lang="ru-RU" dirty="0" smtClean="0">
                <a:solidFill>
                  <a:srgbClr val="4F2E05"/>
                </a:solidFill>
                <a:latin typeface="Times New Roman" pitchFamily="18" charset="0"/>
                <a:cs typeface="Times New Roman" pitchFamily="18" charset="0"/>
              </a:rPr>
              <a:t>Судебник 1497 г устанавливал розыскную            форму процесса, предусматривал в качестве             мер наказания смертную казнь, торговую казнь (битьё кнутом).</a:t>
            </a:r>
          </a:p>
          <a:p>
            <a:r>
              <a:rPr lang="ru-RU" dirty="0" smtClean="0">
                <a:solidFill>
                  <a:srgbClr val="4F2E05"/>
                </a:solidFill>
                <a:latin typeface="Times New Roman" pitchFamily="18" charset="0"/>
                <a:cs typeface="Times New Roman" pitchFamily="18" charset="0"/>
              </a:rPr>
              <a:t>Судебник расширил круг деяний, признавшихся уголовно наказуемыми: крамола, «церковная татьба» (святотатство), ябедничество; дал понятие преступления, а также особо опасного преступления.</a:t>
            </a:r>
          </a:p>
          <a:p>
            <a:endParaRPr lang="ru-RU" dirty="0"/>
          </a:p>
        </p:txBody>
      </p:sp>
      <p:sp>
        <p:nvSpPr>
          <p:cNvPr id="3" name="Заголовок 2"/>
          <p:cNvSpPr>
            <a:spLocks noGrp="1"/>
          </p:cNvSpPr>
          <p:nvPr>
            <p:ph type="title"/>
          </p:nvPr>
        </p:nvSpPr>
        <p:spPr>
          <a:xfrm>
            <a:off x="457200" y="152400"/>
            <a:ext cx="8229600" cy="990584"/>
          </a:xfrm>
        </p:spPr>
        <p:txBody>
          <a:bodyPr/>
          <a:lstStyle/>
          <a:p>
            <a:pPr algn="ct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ИСТОРИЯ  КОРРУПЦИИ</a:t>
            </a:r>
            <a:endParaRPr lang="ru-RU" dirty="0"/>
          </a:p>
        </p:txBody>
      </p:sp>
      <p:pic>
        <p:nvPicPr>
          <p:cNvPr id="5" name="Рисунок 4" descr="http://im3-tub-ru.yandex.net/i?id=160631447-12-72">
            <a:hlinkClick r:id="rId2"/>
          </p:cNvPr>
          <p:cNvPicPr/>
          <p:nvPr/>
        </p:nvPicPr>
        <p:blipFill>
          <a:blip r:embed="rId3" cstate="print"/>
          <a:srcRect/>
          <a:stretch>
            <a:fillRect/>
          </a:stretch>
        </p:blipFill>
        <p:spPr bwMode="auto">
          <a:xfrm>
            <a:off x="7020272" y="1052736"/>
            <a:ext cx="2123728" cy="34381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ИСТОРИЯ  КОРРУПЦИИ</a:t>
            </a:r>
            <a:endParaRPr lang="ru-RU" dirty="0"/>
          </a:p>
        </p:txBody>
      </p:sp>
      <p:sp>
        <p:nvSpPr>
          <p:cNvPr id="4" name="Содержимое 3"/>
          <p:cNvSpPr>
            <a:spLocks noGrp="1"/>
          </p:cNvSpPr>
          <p:nvPr>
            <p:ph sz="half" idx="1"/>
          </p:nvPr>
        </p:nvSpPr>
        <p:spPr/>
        <p:txBody>
          <a:bodyPr/>
          <a:lstStyle/>
          <a:p>
            <a:pPr algn="ctr">
              <a:buNone/>
            </a:pPr>
            <a:r>
              <a:rPr lang="ru-RU" sz="3200"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1826г</a:t>
            </a:r>
          </a:p>
          <a:p>
            <a:r>
              <a:rPr lang="ru-RU" dirty="0" smtClean="0">
                <a:solidFill>
                  <a:srgbClr val="4F2E05"/>
                </a:solidFill>
                <a:latin typeface="Times New Roman" pitchFamily="18" charset="0"/>
                <a:cs typeface="Times New Roman" pitchFamily="18" charset="0"/>
              </a:rPr>
              <a:t>Правление Николая I: коррупция стала механизмом государственного управления, но было создано III отделение для безопасности императора и борьбы с преступностью.</a:t>
            </a:r>
          </a:p>
          <a:p>
            <a:endParaRPr lang="ru-RU" dirty="0"/>
          </a:p>
        </p:txBody>
      </p:sp>
      <p:pic>
        <p:nvPicPr>
          <p:cNvPr id="6" name="Содержимое 5" descr="http://im8-tub-ru.yandex.net/i?id=312656036-58-72">
            <a:hlinkClick r:id="rId2"/>
          </p:cNvPr>
          <p:cNvPicPr>
            <a:picLocks noGrp="1"/>
          </p:cNvPicPr>
          <p:nvPr>
            <p:ph sz="half" idx="2"/>
          </p:nvPr>
        </p:nvPicPr>
        <p:blipFill>
          <a:blip r:embed="rId3" cstate="print"/>
          <a:srcRect/>
          <a:stretch>
            <a:fillRect/>
          </a:stretch>
        </p:blipFill>
        <p:spPr bwMode="auto">
          <a:xfrm>
            <a:off x="5072066" y="1857364"/>
            <a:ext cx="3214710" cy="378621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ИСТОРИЯ  КОРРУПЦИИ</a:t>
            </a:r>
            <a:endParaRPr lang="ru-RU" dirty="0"/>
          </a:p>
        </p:txBody>
      </p:sp>
      <p:sp>
        <p:nvSpPr>
          <p:cNvPr id="6" name="Содержимое 5"/>
          <p:cNvSpPr>
            <a:spLocks noGrp="1"/>
          </p:cNvSpPr>
          <p:nvPr>
            <p:ph sz="half" idx="2"/>
          </p:nvPr>
        </p:nvSpPr>
        <p:spPr/>
        <p:txBody>
          <a:bodyPr/>
          <a:lstStyle/>
          <a:p>
            <a:pPr algn="ctr">
              <a:buNone/>
            </a:pPr>
            <a:r>
              <a:rPr lang="ru-RU" sz="3200"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1918г</a:t>
            </a:r>
          </a:p>
          <a:p>
            <a:r>
              <a:rPr lang="ru-RU" dirty="0" smtClean="0">
                <a:solidFill>
                  <a:srgbClr val="4F2E05"/>
                </a:solidFill>
                <a:latin typeface="Times New Roman" pitchFamily="18" charset="0"/>
                <a:cs typeface="Times New Roman" pitchFamily="18" charset="0"/>
              </a:rPr>
              <a:t>По декрету о взяточничестве полагалось тюремное заключение на 5 лет с конфискацией имущества.</a:t>
            </a:r>
          </a:p>
          <a:p>
            <a:endParaRPr lang="ru-RU" dirty="0"/>
          </a:p>
        </p:txBody>
      </p:sp>
      <p:pic>
        <p:nvPicPr>
          <p:cNvPr id="7" name="Содержимое 6" descr="http://im4-tub-ru.yandex.net/i?id=165656253-16-72">
            <a:hlinkClick r:id="rId2"/>
          </p:cNvPr>
          <p:cNvPicPr>
            <a:picLocks noGrp="1"/>
          </p:cNvPicPr>
          <p:nvPr>
            <p:ph sz="half" idx="1"/>
          </p:nvPr>
        </p:nvPicPr>
        <p:blipFill>
          <a:blip r:embed="rId3" cstate="print"/>
          <a:srcRect/>
          <a:stretch>
            <a:fillRect/>
          </a:stretch>
        </p:blipFill>
        <p:spPr bwMode="auto">
          <a:xfrm>
            <a:off x="971600" y="1484784"/>
            <a:ext cx="3139440" cy="4572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ИСТОРИЯ  КОРРУПЦИИ</a:t>
            </a:r>
            <a:endParaRPr lang="ru-RU" dirty="0"/>
          </a:p>
        </p:txBody>
      </p:sp>
      <p:sp>
        <p:nvSpPr>
          <p:cNvPr id="4" name="Содержимое 3"/>
          <p:cNvSpPr>
            <a:spLocks noGrp="1"/>
          </p:cNvSpPr>
          <p:nvPr>
            <p:ph sz="half" idx="1"/>
          </p:nvPr>
        </p:nvSpPr>
        <p:spPr/>
        <p:txBody>
          <a:bodyPr>
            <a:normAutofit fontScale="92500" lnSpcReduction="20000"/>
          </a:bodyPr>
          <a:lstStyle/>
          <a:p>
            <a:pPr algn="ctr">
              <a:buNone/>
            </a:pPr>
            <a:r>
              <a:rPr lang="ru-RU" sz="3200"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1922 г</a:t>
            </a:r>
          </a:p>
          <a:p>
            <a:r>
              <a:rPr lang="ru-RU" sz="3200" dirty="0" smtClean="0">
                <a:solidFill>
                  <a:srgbClr val="4F2E05"/>
                </a:solidFill>
                <a:latin typeface="Times New Roman" pitchFamily="18" charset="0"/>
                <a:cs typeface="Times New Roman" pitchFamily="18" charset="0"/>
              </a:rPr>
              <a:t>По Уголовному кодексу за взяточничество – расстрел</a:t>
            </a:r>
          </a:p>
          <a:p>
            <a:pPr algn="ctr">
              <a:buNone/>
            </a:pPr>
            <a:r>
              <a:rPr lang="ru-RU" sz="3200"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1957г</a:t>
            </a:r>
          </a:p>
          <a:p>
            <a:r>
              <a:rPr lang="ru-RU" sz="3200" dirty="0" smtClean="0">
                <a:solidFill>
                  <a:srgbClr val="4F2E05"/>
                </a:solidFill>
                <a:latin typeface="Times New Roman" pitchFamily="18" charset="0"/>
                <a:cs typeface="Times New Roman" pitchFamily="18" charset="0"/>
              </a:rPr>
              <a:t>Официальная борьба приостановлена, так как коррупция считалась редким явлением.</a:t>
            </a:r>
          </a:p>
          <a:p>
            <a:pPr>
              <a:buNone/>
            </a:pPr>
            <a:endParaRPr lang="ru-RU" dirty="0" smtClean="0">
              <a:solidFill>
                <a:srgbClr val="4F2E05"/>
              </a:solidFill>
              <a:latin typeface="Times New Roman" pitchFamily="18" charset="0"/>
              <a:cs typeface="Times New Roman" pitchFamily="18" charset="0"/>
            </a:endParaRPr>
          </a:p>
        </p:txBody>
      </p:sp>
      <p:pic>
        <p:nvPicPr>
          <p:cNvPr id="6" name="Содержимое 5" descr="http://im7-tub-ru.yandex.net/i?id=337545037-34-72">
            <a:hlinkClick r:id="rId2"/>
          </p:cNvPr>
          <p:cNvPicPr>
            <a:picLocks noGrp="1"/>
          </p:cNvPicPr>
          <p:nvPr>
            <p:ph sz="half" idx="2"/>
          </p:nvPr>
        </p:nvPicPr>
        <p:blipFill>
          <a:blip r:embed="rId3" cstate="print"/>
          <a:srcRect/>
          <a:stretch>
            <a:fillRect/>
          </a:stretch>
        </p:blipFill>
        <p:spPr bwMode="auto">
          <a:xfrm>
            <a:off x="4786314" y="1857364"/>
            <a:ext cx="3214710" cy="342902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468288"/>
          </a:xfrm>
        </p:spPr>
        <p:txBody>
          <a:bodyPr>
            <a:normAutofit fontScale="90000"/>
          </a:bodyPr>
          <a:lstStyle/>
          <a:p>
            <a:pPr algn="ctr"/>
            <a:r>
              <a:rPr lang="ru-RU" dirty="0" smtClean="0">
                <a:solidFill>
                  <a:srgbClr val="4F2E05"/>
                </a:solidFill>
                <a:effectLst>
                  <a:outerShdw blurRad="38100" dist="38100" dir="2700000" algn="tl">
                    <a:srgbClr val="000000">
                      <a:alpha val="43137"/>
                    </a:srgbClr>
                  </a:outerShdw>
                </a:effectLst>
                <a:latin typeface="Times New Roman" pitchFamily="18" charset="0"/>
                <a:cs typeface="Times New Roman" pitchFamily="18" charset="0"/>
              </a:rPr>
              <a:t>Сколько стоит обойти закон</a:t>
            </a:r>
            <a:endParaRPr lang="ru-RU" dirty="0">
              <a:solidFill>
                <a:srgbClr val="4F2E05"/>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323528" y="620688"/>
            <a:ext cx="8363272" cy="5475312"/>
          </a:xfrm>
        </p:spPr>
        <p:txBody>
          <a:bodyPr>
            <a:normAutofit fontScale="47500" lnSpcReduction="20000"/>
          </a:bodyPr>
          <a:lstStyle/>
          <a:p>
            <a:pPr>
              <a:buNone/>
            </a:pPr>
            <a:r>
              <a:rPr lang="ru-RU" dirty="0" smtClean="0"/>
              <a:t>    </a:t>
            </a:r>
            <a:r>
              <a:rPr lang="ru-RU" sz="4200" b="1" dirty="0" smtClean="0">
                <a:solidFill>
                  <a:srgbClr val="4F2E05"/>
                </a:solidFill>
                <a:latin typeface="Times New Roman" pitchFamily="18" charset="0"/>
                <a:cs typeface="Times New Roman" pitchFamily="18" charset="0"/>
              </a:rPr>
              <a:t>В наиболее концентрированном виде коррупция представлена в так называемом </a:t>
            </a:r>
            <a:r>
              <a:rPr lang="ru-RU" sz="4200" b="1" dirty="0" err="1" smtClean="0">
                <a:solidFill>
                  <a:srgbClr val="4F2E05"/>
                </a:solidFill>
                <a:latin typeface="Times New Roman" pitchFamily="18" charset="0"/>
                <a:cs typeface="Times New Roman" pitchFamily="18" charset="0"/>
              </a:rPr>
              <a:t>рейдерстве</a:t>
            </a:r>
            <a:r>
              <a:rPr lang="ru-RU" sz="4200" b="1" dirty="0" smtClean="0">
                <a:solidFill>
                  <a:srgbClr val="4F2E05"/>
                </a:solidFill>
                <a:latin typeface="Times New Roman" pitchFamily="18" charset="0"/>
                <a:cs typeface="Times New Roman" pitchFamily="18" charset="0"/>
              </a:rPr>
              <a:t> - захвате чужой собственности при помощи подкупа «государевых слуг». Вот лишь некоторые расценки на их «услуги» (в долларах): </a:t>
            </a:r>
          </a:p>
          <a:p>
            <a:pPr lvl="0"/>
            <a:r>
              <a:rPr lang="ru-RU" sz="4200" b="1" dirty="0" smtClean="0">
                <a:solidFill>
                  <a:srgbClr val="4F2E05"/>
                </a:solidFill>
                <a:latin typeface="Times New Roman" pitchFamily="18" charset="0"/>
                <a:cs typeface="Times New Roman" pitchFamily="18" charset="0"/>
              </a:rPr>
              <a:t>Получение справок и копий документов о предприятии - 1,5 - 5 тыс.</a:t>
            </a:r>
          </a:p>
          <a:p>
            <a:pPr lvl="0"/>
            <a:r>
              <a:rPr lang="ru-RU" sz="4200" b="1" dirty="0" smtClean="0">
                <a:solidFill>
                  <a:srgbClr val="4F2E05"/>
                </a:solidFill>
                <a:latin typeface="Times New Roman" pitchFamily="18" charset="0"/>
                <a:cs typeface="Times New Roman" pitchFamily="18" charset="0"/>
              </a:rPr>
              <a:t>Приостановка работы предприятия пожарным надзором - от 15 тыс. Проведение проверки органами </a:t>
            </a:r>
            <a:r>
              <a:rPr lang="ru-RU" sz="4200" b="1" dirty="0" err="1" smtClean="0">
                <a:solidFill>
                  <a:srgbClr val="4F2E05"/>
                </a:solidFill>
                <a:latin typeface="Times New Roman" pitchFamily="18" charset="0"/>
                <a:cs typeface="Times New Roman" pitchFamily="18" charset="0"/>
              </a:rPr>
              <a:t>Роспотребнадзора</a:t>
            </a:r>
            <a:r>
              <a:rPr lang="ru-RU" sz="4200" b="1" dirty="0" smtClean="0">
                <a:solidFill>
                  <a:srgbClr val="4F2E05"/>
                </a:solidFill>
                <a:latin typeface="Times New Roman" pitchFamily="18" charset="0"/>
                <a:cs typeface="Times New Roman" pitchFamily="18" charset="0"/>
              </a:rPr>
              <a:t> - от 5 тыс. </a:t>
            </a:r>
          </a:p>
          <a:p>
            <a:pPr lvl="0"/>
            <a:r>
              <a:rPr lang="ru-RU" sz="4200" b="1" dirty="0" smtClean="0">
                <a:solidFill>
                  <a:srgbClr val="4F2E05"/>
                </a:solidFill>
                <a:latin typeface="Times New Roman" pitchFamily="18" charset="0"/>
                <a:cs typeface="Times New Roman" pitchFamily="18" charset="0"/>
              </a:rPr>
              <a:t>Возбуждение уголовных дел против руководства и акционеров - от 50 тыс. Комплекс следственных действий (обыски, допросы  пр.) - от 50 тыс. Отмена прокурором постановления следователя (ОВД, УБЭП) о возбуждении уголовного дела (об отказе в возбуждении) - от 50 тыс.</a:t>
            </a:r>
          </a:p>
          <a:p>
            <a:pPr lvl="0"/>
            <a:r>
              <a:rPr lang="ru-RU" sz="4200" b="1" dirty="0" smtClean="0">
                <a:solidFill>
                  <a:srgbClr val="4F2E05"/>
                </a:solidFill>
                <a:latin typeface="Times New Roman" pitchFamily="18" charset="0"/>
                <a:cs typeface="Times New Roman" pitchFamily="18" charset="0"/>
              </a:rPr>
              <a:t>Изъятие оригиналов документов и их «случайная» утрата - от 30 тыс.</a:t>
            </a:r>
          </a:p>
          <a:p>
            <a:pPr lvl="0"/>
            <a:r>
              <a:rPr lang="ru-RU" sz="4200" b="1" dirty="0" smtClean="0">
                <a:solidFill>
                  <a:srgbClr val="4F2E05"/>
                </a:solidFill>
                <a:latin typeface="Times New Roman" pitchFamily="18" charset="0"/>
                <a:cs typeface="Times New Roman" pitchFamily="18" charset="0"/>
              </a:rPr>
              <a:t>Инициирование дела о банкротстве - от 20 тыс.</a:t>
            </a:r>
          </a:p>
          <a:p>
            <a:pPr lvl="0"/>
            <a:r>
              <a:rPr lang="ru-RU" sz="4200" b="1" dirty="0" smtClean="0">
                <a:solidFill>
                  <a:srgbClr val="4F2E05"/>
                </a:solidFill>
                <a:latin typeface="Times New Roman" pitchFamily="18" charset="0"/>
                <a:cs typeface="Times New Roman" pitchFamily="18" charset="0"/>
              </a:rPr>
              <a:t>Налоговые проверки, штрафы, арест средств на счетах - от 10 тыс. Ускоренная регистрация перехода прав собственности на актив - от 25 тыс.</a:t>
            </a:r>
          </a:p>
          <a:p>
            <a:pPr lvl="0"/>
            <a:r>
              <a:rPr lang="ru-RU" sz="4200" b="1" dirty="0" smtClean="0">
                <a:solidFill>
                  <a:srgbClr val="4F2E05"/>
                </a:solidFill>
                <a:latin typeface="Times New Roman" pitchFamily="18" charset="0"/>
                <a:cs typeface="Times New Roman" pitchFamily="18" charset="0"/>
              </a:rPr>
              <a:t>Перенос судебного заседания - от 10 тыс.</a:t>
            </a:r>
          </a:p>
          <a:p>
            <a:pPr lvl="0"/>
            <a:r>
              <a:rPr lang="ru-RU" sz="4200" b="1" dirty="0" smtClean="0">
                <a:solidFill>
                  <a:srgbClr val="4F2E05"/>
                </a:solidFill>
                <a:latin typeface="Times New Roman" pitchFamily="18" charset="0"/>
                <a:cs typeface="Times New Roman" pitchFamily="18" charset="0"/>
              </a:rPr>
              <a:t>Выгодное рейдеру решение суда - от 35 тыс.</a:t>
            </a:r>
          </a:p>
          <a:p>
            <a:pPr>
              <a:buNone/>
            </a:pPr>
            <a:endParaRPr lang="ru-RU" sz="4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2"/>
          <p:cNvGrpSpPr>
            <a:grpSpLocks/>
          </p:cNvGrpSpPr>
          <p:nvPr/>
        </p:nvGrpSpPr>
        <p:grpSpPr bwMode="auto">
          <a:xfrm>
            <a:off x="431800" y="500042"/>
            <a:ext cx="8208963" cy="5554683"/>
            <a:chOff x="272" y="1002"/>
            <a:chExt cx="1440" cy="2040"/>
          </a:xfrm>
        </p:grpSpPr>
        <p:cxnSp>
          <p:nvCxnSpPr>
            <p:cNvPr id="20484" name="_s20484"/>
            <p:cNvCxnSpPr>
              <a:cxnSpLocks noChangeShapeType="1"/>
              <a:stCxn id="7" idx="0"/>
              <a:endCxn id="5" idx="2"/>
            </p:cNvCxnSpPr>
            <p:nvPr/>
          </p:nvCxnSpPr>
          <p:spPr bwMode="auto">
            <a:xfrm rot="16200000">
              <a:off x="1206" y="2240"/>
              <a:ext cx="150"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20485" name="_s20485"/>
            <p:cNvCxnSpPr>
              <a:cxnSpLocks noChangeShapeType="1"/>
              <a:stCxn id="6" idx="1"/>
              <a:endCxn id="3" idx="2"/>
            </p:cNvCxnSpPr>
            <p:nvPr/>
          </p:nvCxnSpPr>
          <p:spPr bwMode="auto">
            <a:xfrm rot="10800000">
              <a:off x="704" y="1290"/>
              <a:ext cx="144" cy="1608"/>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20486" name="_s20486"/>
            <p:cNvCxnSpPr>
              <a:cxnSpLocks noChangeShapeType="1"/>
              <a:stCxn id="5" idx="1"/>
              <a:endCxn id="3" idx="2"/>
            </p:cNvCxnSpPr>
            <p:nvPr/>
          </p:nvCxnSpPr>
          <p:spPr bwMode="auto">
            <a:xfrm rot="10800000">
              <a:off x="704" y="1290"/>
              <a:ext cx="144" cy="732"/>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20487" name="_s20487"/>
            <p:cNvCxnSpPr>
              <a:cxnSpLocks noChangeShapeType="1"/>
              <a:stCxn id="4" idx="1"/>
              <a:endCxn id="3" idx="2"/>
            </p:cNvCxnSpPr>
            <p:nvPr/>
          </p:nvCxnSpPr>
          <p:spPr bwMode="auto">
            <a:xfrm rot="10800000">
              <a:off x="704" y="1290"/>
              <a:ext cx="144" cy="294"/>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3" name="_s20488"/>
            <p:cNvSpPr>
              <a:spLocks noChangeArrowheads="1"/>
            </p:cNvSpPr>
            <p:nvPr/>
          </p:nvSpPr>
          <p:spPr bwMode="auto">
            <a:xfrm>
              <a:off x="272" y="100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cs typeface="Arial" charset="0"/>
                </a:rPr>
                <a:t>ПОСЛЕДСТВИЯ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400" b="0" i="0" u="none" strike="noStrike" cap="none" normalizeH="0" baseline="0" smtClean="0">
                  <a:ln>
                    <a:noFill/>
                  </a:ln>
                  <a:solidFill>
                    <a:schemeClr val="tx1"/>
                  </a:solidFill>
                  <a:effectLst/>
                  <a:cs typeface="Arial" charset="0"/>
                </a:rPr>
                <a:t>СУЩЕСТВОВАНИЯ КОРРУПЦИИ</a:t>
              </a:r>
            </a:p>
          </p:txBody>
        </p:sp>
        <p:sp>
          <p:nvSpPr>
            <p:cNvPr id="4" name="_s20489"/>
            <p:cNvSpPr>
              <a:spLocks noChangeArrowheads="1"/>
            </p:cNvSpPr>
            <p:nvPr/>
          </p:nvSpPr>
          <p:spPr bwMode="auto">
            <a:xfrm>
              <a:off x="848" y="1440"/>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chemeClr val="tx1"/>
                  </a:solidFill>
                  <a:effectLst>
                    <a:outerShdw blurRad="38100" dist="38100" dir="2700000" algn="tl">
                      <a:srgbClr val="FFFFFF"/>
                    </a:outerShdw>
                  </a:effectLst>
                  <a:cs typeface="Arial" charset="0"/>
                </a:rPr>
                <a:t>СОЦИАЛЬНОЕ НЕРАВЕНСТВО</a:t>
              </a:r>
            </a:p>
          </p:txBody>
        </p:sp>
        <p:sp>
          <p:nvSpPr>
            <p:cNvPr id="5" name="_s20490"/>
            <p:cNvSpPr>
              <a:spLocks noChangeArrowheads="1"/>
            </p:cNvSpPr>
            <p:nvPr/>
          </p:nvSpPr>
          <p:spPr bwMode="auto">
            <a:xfrm>
              <a:off x="848" y="1878"/>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chemeClr val="tx1"/>
                  </a:solidFill>
                  <a:effectLst/>
                  <a:cs typeface="Arial" charset="0"/>
                </a:rPr>
                <a:t>КАЗНОКРАДСТВО</a:t>
              </a:r>
            </a:p>
          </p:txBody>
        </p:sp>
        <p:sp>
          <p:nvSpPr>
            <p:cNvPr id="6" name="_s20491"/>
            <p:cNvSpPr>
              <a:spLocks noChangeArrowheads="1"/>
            </p:cNvSpPr>
            <p:nvPr/>
          </p:nvSpPr>
          <p:spPr bwMode="auto">
            <a:xfrm>
              <a:off x="848" y="2754"/>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chemeClr val="tx1"/>
                  </a:solidFill>
                  <a:effectLst/>
                  <a:cs typeface="Arial" charset="0"/>
                </a:rPr>
                <a:t>ОСЛАБЛЕНИЕ ГОСУДАРСТВА</a:t>
              </a:r>
            </a:p>
          </p:txBody>
        </p:sp>
        <p:sp>
          <p:nvSpPr>
            <p:cNvPr id="7" name="_s20492"/>
            <p:cNvSpPr>
              <a:spLocks noChangeArrowheads="1"/>
            </p:cNvSpPr>
            <p:nvPr/>
          </p:nvSpPr>
          <p:spPr bwMode="auto">
            <a:xfrm>
              <a:off x="848" y="2316"/>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0" i="0" u="none" strike="noStrike" cap="none" normalizeH="0" baseline="0" smtClean="0">
                  <a:ln>
                    <a:noFill/>
                  </a:ln>
                  <a:solidFill>
                    <a:schemeClr val="tx1"/>
                  </a:solidFill>
                  <a:effectLst/>
                  <a:cs typeface="Arial" charset="0"/>
                </a:rPr>
                <a:t>ПРИСВОЕНИЕ ЧУЖИХ ПРАВ</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00034" y="500042"/>
            <a:ext cx="8072494" cy="5595958"/>
          </a:xfrm>
        </p:spPr>
        <p:txBody>
          <a:bodyPr>
            <a:normAutofit fontScale="77500" lnSpcReduction="20000"/>
          </a:bodyPr>
          <a:lstStyle/>
          <a:p>
            <a:pPr algn="ctr">
              <a:buNone/>
            </a:pPr>
            <a:r>
              <a:rPr lang="ru-RU" b="1" dirty="0" smtClean="0">
                <a:solidFill>
                  <a:srgbClr val="4F2E05"/>
                </a:solidFill>
                <a:latin typeface="Times New Roman" pitchFamily="18" charset="0"/>
                <a:cs typeface="Times New Roman" pitchFamily="18" charset="0"/>
              </a:rPr>
              <a:t>Какие предложения Кремля утвердила Госдума</a:t>
            </a:r>
            <a:endParaRPr lang="ru-RU" dirty="0" smtClean="0">
              <a:solidFill>
                <a:srgbClr val="4F2E05"/>
              </a:solidFill>
              <a:latin typeface="Times New Roman" pitchFamily="18" charset="0"/>
              <a:cs typeface="Times New Roman" pitchFamily="18" charset="0"/>
            </a:endParaRPr>
          </a:p>
          <a:p>
            <a:pPr lvl="0"/>
            <a:r>
              <a:rPr lang="ru-RU" dirty="0" smtClean="0">
                <a:solidFill>
                  <a:srgbClr val="4F2E05"/>
                </a:solidFill>
                <a:latin typeface="Times New Roman" pitchFamily="18" charset="0"/>
                <a:cs typeface="Times New Roman" pitchFamily="18" charset="0"/>
              </a:rPr>
              <a:t>Декларировать доходы должны не только чиновники, но и их супруги и несовершеннолетние дети.</a:t>
            </a:r>
          </a:p>
          <a:p>
            <a:pPr lvl="0"/>
            <a:r>
              <a:rPr lang="ru-RU" dirty="0" smtClean="0">
                <a:solidFill>
                  <a:srgbClr val="4F2E05"/>
                </a:solidFill>
                <a:latin typeface="Times New Roman" pitchFamily="18" charset="0"/>
                <a:cs typeface="Times New Roman" pitchFamily="18" charset="0"/>
              </a:rPr>
              <a:t>Максимальный размер подарков госслужащим -5000 руб.</a:t>
            </a:r>
          </a:p>
          <a:p>
            <a:pPr lvl="0"/>
            <a:r>
              <a:rPr lang="ru-RU" dirty="0" smtClean="0">
                <a:solidFill>
                  <a:srgbClr val="4F2E05"/>
                </a:solidFill>
                <a:latin typeface="Times New Roman" pitchFamily="18" charset="0"/>
                <a:cs typeface="Times New Roman" pitchFamily="18" charset="0"/>
              </a:rPr>
              <a:t>В случае конфликта личных и служебных интересов чиновник обязан проинформировать руководство.</a:t>
            </a:r>
          </a:p>
          <a:p>
            <a:pPr lvl="0"/>
            <a:r>
              <a:rPr lang="ru-RU" dirty="0" smtClean="0">
                <a:solidFill>
                  <a:srgbClr val="4F2E05"/>
                </a:solidFill>
                <a:latin typeface="Times New Roman" pitchFamily="18" charset="0"/>
                <a:cs typeface="Times New Roman" pitchFamily="18" charset="0"/>
              </a:rPr>
              <a:t>Чиновник должен докладывать о ставших известными ему фактах коррупции со стороны коллег по службе.</a:t>
            </a:r>
          </a:p>
          <a:p>
            <a:pPr lvl="0"/>
            <a:r>
              <a:rPr lang="ru-RU" dirty="0" smtClean="0">
                <a:solidFill>
                  <a:srgbClr val="4F2E05"/>
                </a:solidFill>
                <a:latin typeface="Times New Roman" pitchFamily="18" charset="0"/>
                <a:cs typeface="Times New Roman" pitchFamily="18" charset="0"/>
              </a:rPr>
              <a:t>В течение </a:t>
            </a:r>
            <a:r>
              <a:rPr lang="ru-RU" i="1" dirty="0" smtClean="0">
                <a:solidFill>
                  <a:srgbClr val="4F2E05"/>
                </a:solidFill>
                <a:latin typeface="Times New Roman" pitchFamily="18" charset="0"/>
                <a:cs typeface="Times New Roman" pitchFamily="18" charset="0"/>
              </a:rPr>
              <a:t>2 </a:t>
            </a:r>
            <a:r>
              <a:rPr lang="ru-RU" dirty="0" smtClean="0">
                <a:solidFill>
                  <a:srgbClr val="4F2E05"/>
                </a:solidFill>
                <a:latin typeface="Times New Roman" pitchFamily="18" charset="0"/>
                <a:cs typeface="Times New Roman" pitchFamily="18" charset="0"/>
              </a:rPr>
              <a:t>лет после отставки чиновник не может без разрешения занимать должности в компаниях, которые курировал по долгу службы.</a:t>
            </a:r>
          </a:p>
          <a:p>
            <a:pPr lvl="0"/>
            <a:r>
              <a:rPr lang="ru-RU" dirty="0" smtClean="0">
                <a:solidFill>
                  <a:srgbClr val="4F2E05"/>
                </a:solidFill>
                <a:latin typeface="Times New Roman" pitchFamily="18" charset="0"/>
                <a:cs typeface="Times New Roman" pitchFamily="18" charset="0"/>
              </a:rPr>
              <a:t>В качестве наказания для коррупционера предусмотрена конфискация имущества, нажитого незаконным путём.</a:t>
            </a:r>
          </a:p>
          <a:p>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428596" y="285728"/>
            <a:ext cx="7801004" cy="5810272"/>
          </a:xfrm>
        </p:spPr>
        <p:txBody>
          <a:bodyPr>
            <a:normAutofit fontScale="92500" lnSpcReduction="10000"/>
          </a:bodyPr>
          <a:lstStyle/>
          <a:p>
            <a:pPr>
              <a:buNone/>
            </a:pPr>
            <a:r>
              <a:rPr lang="ru-RU" dirty="0" smtClean="0">
                <a:solidFill>
                  <a:srgbClr val="4F2E05"/>
                </a:solidFill>
                <a:latin typeface="Times New Roman" pitchFamily="18" charset="0"/>
                <a:cs typeface="Times New Roman" pitchFamily="18" charset="0"/>
              </a:rPr>
              <a:t>	НЕОЛОГИЗМЫ- ЖАРГОНИЗМЫ, ВОШЕДШИЕ В НАШУ РЕЧЬ В РАСЦВЕТ КОРРУПЦИИ:</a:t>
            </a:r>
            <a:br>
              <a:rPr lang="ru-RU" dirty="0" smtClean="0">
                <a:solidFill>
                  <a:srgbClr val="4F2E05"/>
                </a:solidFill>
                <a:latin typeface="Times New Roman" pitchFamily="18" charset="0"/>
                <a:cs typeface="Times New Roman" pitchFamily="18" charset="0"/>
              </a:rPr>
            </a:br>
            <a:endParaRPr lang="ru-RU" dirty="0" smtClean="0">
              <a:solidFill>
                <a:srgbClr val="4F2E05"/>
              </a:solidFill>
              <a:latin typeface="Times New Roman" pitchFamily="18" charset="0"/>
              <a:cs typeface="Times New Roman" pitchFamily="18" charset="0"/>
            </a:endParaRPr>
          </a:p>
          <a:p>
            <a:pPr>
              <a:buFont typeface="Wingdings" pitchFamily="2" charset="2"/>
              <a:buChar char="v"/>
            </a:pPr>
            <a:r>
              <a:rPr lang="ru-RU" dirty="0" smtClean="0">
                <a:solidFill>
                  <a:srgbClr val="4F2E05"/>
                </a:solidFill>
                <a:latin typeface="Times New Roman" pitchFamily="18" charset="0"/>
                <a:cs typeface="Times New Roman" pitchFamily="18" charset="0"/>
              </a:rPr>
              <a:t>СУНУТЬ В ЛАПУ, </a:t>
            </a:r>
          </a:p>
          <a:p>
            <a:pPr>
              <a:buFont typeface="Wingdings" pitchFamily="2" charset="2"/>
              <a:buChar char="v"/>
            </a:pPr>
            <a:r>
              <a:rPr lang="ru-RU" dirty="0" smtClean="0">
                <a:solidFill>
                  <a:srgbClr val="4F2E05"/>
                </a:solidFill>
                <a:latin typeface="Times New Roman" pitchFamily="18" charset="0"/>
                <a:cs typeface="Times New Roman" pitchFamily="18" charset="0"/>
              </a:rPr>
              <a:t>НА ХЛЕБ С МАСЛОМ, </a:t>
            </a:r>
          </a:p>
          <a:p>
            <a:pPr>
              <a:buFont typeface="Wingdings" pitchFamily="2" charset="2"/>
              <a:buChar char="v"/>
            </a:pPr>
            <a:r>
              <a:rPr lang="ru-RU" dirty="0" smtClean="0">
                <a:solidFill>
                  <a:srgbClr val="4F2E05"/>
                </a:solidFill>
                <a:latin typeface="Times New Roman" pitchFamily="18" charset="0"/>
                <a:cs typeface="Times New Roman" pitchFamily="18" charset="0"/>
              </a:rPr>
              <a:t>ПРОЕХАТЬ ЗА СЧЕТ </a:t>
            </a:r>
          </a:p>
          <a:p>
            <a:pPr>
              <a:buNone/>
            </a:pPr>
            <a:r>
              <a:rPr lang="ru-RU" dirty="0" smtClean="0">
                <a:solidFill>
                  <a:srgbClr val="4F2E05"/>
                </a:solidFill>
                <a:latin typeface="Times New Roman" pitchFamily="18" charset="0"/>
                <a:cs typeface="Times New Roman" pitchFamily="18" charset="0"/>
              </a:rPr>
              <a:t>	ПРОФСОЮЗА, </a:t>
            </a:r>
          </a:p>
          <a:p>
            <a:pPr>
              <a:buFont typeface="Wingdings" pitchFamily="2" charset="2"/>
              <a:buChar char="v"/>
            </a:pPr>
            <a:r>
              <a:rPr lang="ru-RU" dirty="0" smtClean="0">
                <a:solidFill>
                  <a:srgbClr val="4F2E05"/>
                </a:solidFill>
                <a:latin typeface="Times New Roman" pitchFamily="18" charset="0"/>
                <a:cs typeface="Times New Roman" pitchFamily="18" charset="0"/>
              </a:rPr>
              <a:t>ПОДМАЗАТЬ, </a:t>
            </a:r>
          </a:p>
          <a:p>
            <a:pPr>
              <a:buFont typeface="Wingdings" pitchFamily="2" charset="2"/>
              <a:buChar char="v"/>
            </a:pPr>
            <a:r>
              <a:rPr lang="ru-RU" dirty="0" smtClean="0">
                <a:solidFill>
                  <a:srgbClr val="4F2E05"/>
                </a:solidFill>
                <a:latin typeface="Times New Roman" pitchFamily="18" charset="0"/>
                <a:cs typeface="Times New Roman" pitchFamily="18" charset="0"/>
              </a:rPr>
              <a:t>БЛАТ, </a:t>
            </a:r>
          </a:p>
          <a:p>
            <a:pPr>
              <a:buFont typeface="Wingdings" pitchFamily="2" charset="2"/>
              <a:buChar char="v"/>
            </a:pPr>
            <a:r>
              <a:rPr lang="ru-RU" dirty="0" smtClean="0">
                <a:solidFill>
                  <a:srgbClr val="4F2E05"/>
                </a:solidFill>
                <a:latin typeface="Times New Roman" pitchFamily="18" charset="0"/>
                <a:cs typeface="Times New Roman" pitchFamily="18" charset="0"/>
              </a:rPr>
              <a:t>ИЗ-ПОД ПРИЛАВКА.</a:t>
            </a:r>
          </a:p>
          <a:p>
            <a:pPr>
              <a:buFont typeface="Wingdings" pitchFamily="2" charset="2"/>
              <a:buChar char="v"/>
            </a:pPr>
            <a:r>
              <a:rPr lang="ru-RU" dirty="0" smtClean="0">
                <a:solidFill>
                  <a:srgbClr val="4F2E05"/>
                </a:solidFill>
                <a:latin typeface="Times New Roman" pitchFamily="18" charset="0"/>
                <a:cs typeface="Times New Roman" pitchFamily="18" charset="0"/>
              </a:rPr>
              <a:t>МОХНАТАЯ РУКА,</a:t>
            </a:r>
          </a:p>
          <a:p>
            <a:endParaRPr lang="ru-RU" dirty="0"/>
          </a:p>
        </p:txBody>
      </p:sp>
      <p:pic>
        <p:nvPicPr>
          <p:cNvPr id="4" name="Рисунок 3" descr="http://im4-tub-ru.yandex.net/i?id=53943560-67-72">
            <a:hlinkClick r:id="rId2"/>
          </p:cNvPr>
          <p:cNvPicPr/>
          <p:nvPr/>
        </p:nvPicPr>
        <p:blipFill>
          <a:blip r:embed="rId3" cstate="print"/>
          <a:srcRect/>
          <a:stretch>
            <a:fillRect/>
          </a:stretch>
        </p:blipFill>
        <p:spPr bwMode="auto">
          <a:xfrm>
            <a:off x="4788024" y="1268760"/>
            <a:ext cx="4355976" cy="36638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4143372" y="764704"/>
            <a:ext cx="4857784" cy="5879006"/>
          </a:xfrm>
        </p:spPr>
        <p:txBody>
          <a:bodyPr>
            <a:normAutofit fontScale="85000" lnSpcReduction="10000"/>
          </a:bodyPr>
          <a:lstStyle/>
          <a:p>
            <a:r>
              <a:rPr lang="ru-RU" sz="2800" dirty="0"/>
              <a:t>повышение нравственного, материального и культурного уровня населения; </a:t>
            </a:r>
          </a:p>
          <a:p>
            <a:r>
              <a:rPr lang="ru-RU" sz="2800" dirty="0"/>
              <a:t>привлечение институтов гражданского общества к борьбе с коррупцией, особое внимание уделяя воспитанию правового и гражданского </a:t>
            </a:r>
            <a:r>
              <a:rPr lang="ru-RU" sz="2800" dirty="0" smtClean="0"/>
              <a:t>сознания учащихся, </a:t>
            </a:r>
            <a:r>
              <a:rPr lang="ru-RU" sz="2800" dirty="0"/>
              <a:t>получению навыков антикоррупционного поведения (здесь особая роль отводится средствам массовой информации, </a:t>
            </a:r>
            <a:r>
              <a:rPr lang="ru-RU" sz="2800" dirty="0" smtClean="0"/>
              <a:t>школе, работе с родителями, которые </a:t>
            </a:r>
            <a:r>
              <a:rPr lang="ru-RU" sz="2800" dirty="0"/>
              <a:t>должны пропагандировать </a:t>
            </a:r>
            <a:r>
              <a:rPr lang="ru-RU" sz="2800" dirty="0" err="1"/>
              <a:t>антикоррупционную</a:t>
            </a:r>
            <a:r>
              <a:rPr lang="ru-RU" sz="2800" dirty="0"/>
              <a:t> политику).</a:t>
            </a:r>
          </a:p>
          <a:p>
            <a:endParaRPr lang="ru-RU" sz="2800" dirty="0"/>
          </a:p>
        </p:txBody>
      </p:sp>
      <p:pic>
        <p:nvPicPr>
          <p:cNvPr id="3074" name="Picture 2" descr="http://www.stihi.ru/pics/2010/12/30/2316.jpg"/>
          <p:cNvPicPr>
            <a:picLocks noChangeAspect="1" noChangeArrowheads="1"/>
          </p:cNvPicPr>
          <p:nvPr/>
        </p:nvPicPr>
        <p:blipFill>
          <a:blip r:embed="rId3" cstate="print"/>
          <a:srcRect/>
          <a:stretch>
            <a:fillRect/>
          </a:stretch>
        </p:blipFill>
        <p:spPr bwMode="auto">
          <a:xfrm>
            <a:off x="395536" y="908720"/>
            <a:ext cx="3779484" cy="5362980"/>
          </a:xfrm>
          <a:prstGeom prst="rect">
            <a:avLst/>
          </a:prstGeom>
          <a:ln>
            <a:noFill/>
          </a:ln>
          <a:effectLst>
            <a:outerShdw blurRad="190500" algn="tl" rotWithShape="0">
              <a:srgbClr val="000000">
                <a:alpha val="70000"/>
              </a:srgbClr>
            </a:outerShdw>
          </a:effectLst>
        </p:spPr>
      </p:pic>
      <p:sp>
        <p:nvSpPr>
          <p:cNvPr id="4" name="TextBox 3"/>
          <p:cNvSpPr txBox="1"/>
          <p:nvPr/>
        </p:nvSpPr>
        <p:spPr>
          <a:xfrm>
            <a:off x="395536" y="188640"/>
            <a:ext cx="7776864" cy="584775"/>
          </a:xfrm>
          <a:prstGeom prst="rect">
            <a:avLst/>
          </a:prstGeom>
          <a:noFill/>
        </p:spPr>
        <p:txBody>
          <a:bodyPr wrap="square" rtlCol="0">
            <a:spAutoFit/>
          </a:bodyPr>
          <a:lstStyle/>
          <a:p>
            <a:r>
              <a:rPr lang="ru-RU" sz="2400" b="1" dirty="0" smtClean="0"/>
              <a:t>    </a:t>
            </a:r>
            <a:r>
              <a:rPr lang="ru-RU" sz="3200" b="1" dirty="0" smtClean="0">
                <a:solidFill>
                  <a:srgbClr val="C00000"/>
                </a:solidFill>
              </a:rPr>
              <a:t>Задачи </a:t>
            </a:r>
            <a:r>
              <a:rPr lang="ru-RU" sz="3200" b="1" dirty="0" err="1" smtClean="0">
                <a:solidFill>
                  <a:srgbClr val="C00000"/>
                </a:solidFill>
              </a:rPr>
              <a:t>антикоррупционного</a:t>
            </a:r>
            <a:r>
              <a:rPr lang="ru-RU" sz="3200" b="1" dirty="0" smtClean="0">
                <a:solidFill>
                  <a:srgbClr val="C00000"/>
                </a:solidFill>
              </a:rPr>
              <a:t> воспитания</a:t>
            </a:r>
            <a:endParaRPr lang="ru-RU" sz="3200" b="1" dirty="0">
              <a:solidFill>
                <a:srgbClr val="C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6" name="Прямоугольник 5"/>
          <p:cNvSpPr/>
          <p:nvPr/>
        </p:nvSpPr>
        <p:spPr>
          <a:xfrm>
            <a:off x="214282" y="4143380"/>
            <a:ext cx="4214842" cy="1569660"/>
          </a:xfrm>
          <a:prstGeom prst="rect">
            <a:avLst/>
          </a:prstGeom>
        </p:spPr>
        <p:txBody>
          <a:bodyPr wrap="square">
            <a:spAutoFit/>
          </a:bodyPr>
          <a:lstStyle/>
          <a:p>
            <a:r>
              <a:rPr lang="ru-RU" sz="2400" dirty="0">
                <a:solidFill>
                  <a:srgbClr val="4F2E05"/>
                </a:solidFill>
                <a:latin typeface="Times New Roman" pitchFamily="18" charset="0"/>
                <a:cs typeface="Times New Roman" pitchFamily="18" charset="0"/>
              </a:rPr>
              <a:t>Владимир Путин, </a:t>
            </a:r>
            <a:r>
              <a:rPr lang="ru-RU" sz="2400" dirty="0" smtClean="0">
                <a:solidFill>
                  <a:srgbClr val="4F2E05"/>
                </a:solidFill>
                <a:latin typeface="Times New Roman" pitchFamily="18" charset="0"/>
                <a:cs typeface="Times New Roman" pitchFamily="18" charset="0"/>
              </a:rPr>
              <a:t>президент </a:t>
            </a:r>
            <a:r>
              <a:rPr lang="ru-RU" sz="2400" dirty="0">
                <a:solidFill>
                  <a:srgbClr val="4F2E05"/>
                </a:solidFill>
                <a:latin typeface="Times New Roman" pitchFamily="18" charset="0"/>
                <a:cs typeface="Times New Roman" pitchFamily="18" charset="0"/>
              </a:rPr>
              <a:t>РФ: «Коррупция деморализует общество, разлагает власть и госаппарат».</a:t>
            </a:r>
          </a:p>
        </p:txBody>
      </p:sp>
      <p:pic>
        <p:nvPicPr>
          <p:cNvPr id="7" name="Содержимое 6" descr="http://im8-tub-ru.yandex.net/i?id=546333842-62-72">
            <a:hlinkClick r:id="rId2"/>
          </p:cNvPr>
          <p:cNvPicPr>
            <a:picLocks noGrp="1"/>
          </p:cNvPicPr>
          <p:nvPr>
            <p:ph sz="half" idx="2"/>
          </p:nvPr>
        </p:nvPicPr>
        <p:blipFill>
          <a:blip r:embed="rId3" cstate="print"/>
          <a:srcRect/>
          <a:stretch>
            <a:fillRect/>
          </a:stretch>
        </p:blipFill>
        <p:spPr bwMode="auto">
          <a:xfrm>
            <a:off x="4788024" y="260648"/>
            <a:ext cx="4104456" cy="33112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7"/>
          <p:cNvSpPr/>
          <p:nvPr/>
        </p:nvSpPr>
        <p:spPr>
          <a:xfrm>
            <a:off x="4643438" y="4214818"/>
            <a:ext cx="4286280" cy="1938992"/>
          </a:xfrm>
          <a:prstGeom prst="rect">
            <a:avLst/>
          </a:prstGeom>
        </p:spPr>
        <p:txBody>
          <a:bodyPr wrap="square">
            <a:spAutoFit/>
          </a:bodyPr>
          <a:lstStyle/>
          <a:p>
            <a:r>
              <a:rPr lang="ru-RU" sz="2400" dirty="0">
                <a:solidFill>
                  <a:srgbClr val="4F2E05"/>
                </a:solidFill>
                <a:latin typeface="Times New Roman" pitchFamily="18" charset="0"/>
                <a:cs typeface="Times New Roman" pitchFamily="18" charset="0"/>
              </a:rPr>
              <a:t>Дмитрий Медведев,</a:t>
            </a:r>
            <a:br>
              <a:rPr lang="ru-RU" sz="2400" dirty="0">
                <a:solidFill>
                  <a:srgbClr val="4F2E05"/>
                </a:solidFill>
                <a:latin typeface="Times New Roman" pitchFamily="18" charset="0"/>
                <a:cs typeface="Times New Roman" pitchFamily="18" charset="0"/>
              </a:rPr>
            </a:br>
            <a:r>
              <a:rPr lang="ru-RU" sz="2400" dirty="0" smtClean="0">
                <a:solidFill>
                  <a:srgbClr val="4F2E05"/>
                </a:solidFill>
                <a:latin typeface="Times New Roman" pitchFamily="18" charset="0"/>
                <a:cs typeface="Times New Roman" pitchFamily="18" charset="0"/>
              </a:rPr>
              <a:t>Премьер - министр </a:t>
            </a:r>
            <a:r>
              <a:rPr lang="ru-RU" sz="2400" dirty="0">
                <a:solidFill>
                  <a:srgbClr val="4F2E05"/>
                </a:solidFill>
                <a:latin typeface="Times New Roman" pitchFamily="18" charset="0"/>
                <a:cs typeface="Times New Roman" pitchFamily="18" charset="0"/>
              </a:rPr>
              <a:t>РФ: «Хватит ждать! Коррупция превратилась в системную проблему».</a:t>
            </a:r>
          </a:p>
        </p:txBody>
      </p:sp>
      <p:pic>
        <p:nvPicPr>
          <p:cNvPr id="10" name="Содержимое 9" descr="http://im2-tub-ru.yandex.net/i?id=336083755-59-72">
            <a:hlinkClick r:id="rId4"/>
          </p:cNvPr>
          <p:cNvPicPr>
            <a:picLocks noGrp="1"/>
          </p:cNvPicPr>
          <p:nvPr>
            <p:ph sz="half" idx="1"/>
          </p:nvPr>
        </p:nvPicPr>
        <p:blipFill>
          <a:blip r:embed="rId5" cstate="print"/>
          <a:srcRect/>
          <a:stretch>
            <a:fillRect/>
          </a:stretch>
        </p:blipFill>
        <p:spPr bwMode="auto">
          <a:xfrm>
            <a:off x="179512" y="260648"/>
            <a:ext cx="3816424" cy="33123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half" idx="1"/>
          </p:nvPr>
        </p:nvSpPr>
        <p:spPr>
          <a:xfrm>
            <a:off x="0" y="0"/>
            <a:ext cx="9144000" cy="6669360"/>
          </a:xfrm>
        </p:spPr>
        <p:txBody>
          <a:bodyPr>
            <a:normAutofit fontScale="77500" lnSpcReduction="20000"/>
          </a:bodyPr>
          <a:lstStyle/>
          <a:p>
            <a:r>
              <a:rPr lang="ru-RU" dirty="0" smtClean="0"/>
              <a:t>В числе правовых актов, имеющих существенную </a:t>
            </a:r>
            <a:r>
              <a:rPr lang="ru-RU" dirty="0" err="1" smtClean="0"/>
              <a:t>антикоррупционную</a:t>
            </a:r>
            <a:r>
              <a:rPr lang="ru-RU" dirty="0" smtClean="0"/>
              <a:t> составляющую, следует назвать Федеральные законы:</a:t>
            </a:r>
          </a:p>
          <a:p>
            <a:r>
              <a:rPr lang="ru-RU" dirty="0" smtClean="0"/>
              <a:t> - </a:t>
            </a:r>
            <a:r>
              <a:rPr lang="ru-RU" b="1" dirty="0" smtClean="0"/>
              <a:t>"О системе государственной службы Российской Федерации" N 58-ФЗ от  27 мая 2003 г.;</a:t>
            </a:r>
            <a:endParaRPr lang="ru-RU" dirty="0" smtClean="0"/>
          </a:p>
          <a:p>
            <a:r>
              <a:rPr lang="ru-RU" b="1" dirty="0" smtClean="0"/>
              <a:t>- "О государственной гражданской службе Российской Федерации" N 79-ФЗ от  27 июля  2004 г.;</a:t>
            </a:r>
            <a:endParaRPr lang="ru-RU" dirty="0" smtClean="0"/>
          </a:p>
          <a:p>
            <a:r>
              <a:rPr lang="ru-RU" b="1" dirty="0" smtClean="0"/>
              <a:t>- "О муниципальной службе в Российской Федерации" N 25-ФЗ от                       2 марта 2007 г.;</a:t>
            </a:r>
            <a:endParaRPr lang="ru-RU" dirty="0" smtClean="0"/>
          </a:p>
          <a:p>
            <a:r>
              <a:rPr lang="ru-RU" b="1" dirty="0" smtClean="0"/>
              <a:t>- "О размещении заказов на поставки товаров, выполнение работ, оказание услуг для государственных и муниципальных нужд" N 94-ФЗ </a:t>
            </a:r>
            <a:r>
              <a:rPr lang="ru-RU" b="1" smtClean="0"/>
              <a:t>от  </a:t>
            </a:r>
            <a:r>
              <a:rPr lang="ru-RU" b="1" dirty="0" smtClean="0"/>
              <a:t>21 июля 2005 г.</a:t>
            </a:r>
            <a:endParaRPr lang="ru-RU" dirty="0" smtClean="0"/>
          </a:p>
          <a:p>
            <a:r>
              <a:rPr lang="ru-RU" dirty="0" smtClean="0"/>
              <a:t>Указанные Федеральные законы, а также </a:t>
            </a:r>
            <a:r>
              <a:rPr lang="ru-RU" b="1" dirty="0" smtClean="0"/>
              <a:t>Указ Президента Российской Федерации от 12 августа 2002 г. N 885 "Об утверждении общих принципов служебного поведения государственных служащих"</a:t>
            </a:r>
            <a:r>
              <a:rPr lang="ru-RU" dirty="0" smtClean="0"/>
              <a:t> создают предпосылки для предупреждения коррупции в сфере государственного и муниципального управления.</a:t>
            </a:r>
          </a:p>
          <a:p>
            <a:r>
              <a:rPr lang="ru-RU" dirty="0" smtClean="0"/>
              <a:t>Приняты законы, направленные на повышение открытости и прозрачности власти, расширение доступа граждан к информации:</a:t>
            </a:r>
          </a:p>
          <a:p>
            <a:r>
              <a:rPr lang="ru-RU" b="1" dirty="0" smtClean="0"/>
              <a:t>- Федеральный закон от 27 июля 2006 г. N 149-ФЗ "Об информации, информационных технологиях и о защите информации";</a:t>
            </a:r>
            <a:endParaRPr lang="ru-RU" dirty="0" smtClean="0"/>
          </a:p>
          <a:p>
            <a:r>
              <a:rPr lang="ru-RU" b="1" dirty="0" smtClean="0"/>
              <a:t>- Федеральный закон от 2 мая 2006 г. N 59-ФЗ "О порядке рассмотрения обращений граждан Российской Федерации".</a:t>
            </a:r>
            <a:endParaRPr lang="ru-RU" dirty="0" smtClean="0"/>
          </a:p>
          <a:p>
            <a:endParaRPr lang="ru-RU" dirty="0" smtClean="0"/>
          </a:p>
          <a:p>
            <a:endParaRPr lang="ru-RU" dirty="0"/>
          </a:p>
        </p:txBody>
      </p:sp>
      <p:sp>
        <p:nvSpPr>
          <p:cNvPr id="4" name="Содержимое 3"/>
          <p:cNvSpPr>
            <a:spLocks noGrp="1"/>
          </p:cNvSpPr>
          <p:nvPr>
            <p:ph sz="half" idx="2"/>
          </p:nvPr>
        </p:nvSpPr>
        <p:spPr/>
        <p:txBody>
          <a:bodyPr>
            <a:normAutofit fontScale="77500" lnSpcReduction="20000"/>
          </a:bodyPr>
          <a:lstStyle/>
          <a:p>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4294967295"/>
          </p:nvPr>
        </p:nvSpPr>
        <p:spPr>
          <a:xfrm>
            <a:off x="928662" y="2132856"/>
            <a:ext cx="7300938" cy="3963144"/>
          </a:xfrm>
        </p:spPr>
        <p:txBody>
          <a:bodyPr/>
          <a:lstStyle/>
          <a:p>
            <a:pPr algn="ctr">
              <a:buNone/>
            </a:pPr>
            <a:endParaRPr lang="ru-RU" sz="5400" dirty="0" smtClean="0">
              <a:solidFill>
                <a:srgbClr val="4F2E05"/>
              </a:solidFill>
              <a:latin typeface="Times New Roman" pitchFamily="18" charset="0"/>
              <a:cs typeface="Times New Roman" pitchFamily="18" charset="0"/>
            </a:endParaRPr>
          </a:p>
          <a:p>
            <a:pPr algn="ctr">
              <a:buNone/>
            </a:pPr>
            <a:r>
              <a:rPr lang="ru-RU" sz="4800" dirty="0" smtClean="0">
                <a:solidFill>
                  <a:srgbClr val="4F2E05"/>
                </a:solidFill>
                <a:latin typeface="Times New Roman" pitchFamily="18" charset="0"/>
                <a:cs typeface="Times New Roman" pitchFamily="18" charset="0"/>
              </a:rPr>
              <a:t>Спасибо за внимание !</a:t>
            </a:r>
          </a:p>
          <a:p>
            <a:endParaRPr lang="ru-RU" dirty="0"/>
          </a:p>
        </p:txBody>
      </p:sp>
      <p:pic>
        <p:nvPicPr>
          <p:cNvPr id="4" name="Рисунок 3" descr="http://im0-tub-ru.yandex.net/i?id=334477022-11-72">
            <a:hlinkClick r:id="rId2"/>
          </p:cNvPr>
          <p:cNvPicPr/>
          <p:nvPr/>
        </p:nvPicPr>
        <p:blipFill>
          <a:blip r:embed="rId3" cstate="print"/>
          <a:srcRect/>
          <a:stretch>
            <a:fillRect/>
          </a:stretch>
        </p:blipFill>
        <p:spPr bwMode="auto">
          <a:xfrm>
            <a:off x="1259632" y="3933056"/>
            <a:ext cx="5832648" cy="292494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6" name="Прямоугольник 5"/>
          <p:cNvSpPr/>
          <p:nvPr/>
        </p:nvSpPr>
        <p:spPr>
          <a:xfrm>
            <a:off x="0" y="0"/>
            <a:ext cx="9144000" cy="2924944"/>
          </a:xfrm>
          <a:prstGeom prst="rect">
            <a:avLst/>
          </a:prstGeom>
          <a:noFill/>
        </p:spPr>
        <p:txBody>
          <a:bodyPr wrap="none" lIns="91440" tIns="45720" rIns="91440" bIns="45720">
            <a:prstTxWarp prst="textChevron">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smtClean="0">
                <a:ln w="11430"/>
                <a:solidFill>
                  <a:srgbClr val="FF0000"/>
                </a:solidFill>
                <a:effectLst>
                  <a:outerShdw blurRad="76200" dist="50800" dir="5400000" algn="tl" rotWithShape="0">
                    <a:srgbClr val="000000">
                      <a:alpha val="65000"/>
                    </a:srgbClr>
                  </a:outerShdw>
                </a:effectLst>
              </a:rPr>
              <a:t>От того как мы воспитаем своих детей,</a:t>
            </a:r>
          </a:p>
          <a:p>
            <a:pPr algn="ctr"/>
            <a:r>
              <a:rPr lang="ru-RU" sz="5400" b="1" cap="none" spc="50" dirty="0" smtClean="0">
                <a:ln w="11430"/>
                <a:solidFill>
                  <a:srgbClr val="FF0000"/>
                </a:solidFill>
                <a:effectLst>
                  <a:outerShdw blurRad="76200" dist="50800" dir="5400000" algn="tl" rotWithShape="0">
                    <a:srgbClr val="000000">
                      <a:alpha val="65000"/>
                    </a:srgbClr>
                  </a:outerShdw>
                </a:effectLst>
              </a:rPr>
              <a:t> зависит наше будущее и судьба государства</a:t>
            </a:r>
            <a:endParaRPr lang="ru-RU" sz="5400" b="1" cap="none" spc="50" dirty="0">
              <a:ln w="11430"/>
              <a:solidFill>
                <a:srgbClr val="FF000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170</TotalTime>
  <Words>1941</Words>
  <Application>Microsoft Office PowerPoint</Application>
  <PresentationFormat>Экран (4:3)</PresentationFormat>
  <Paragraphs>175</Paragraphs>
  <Slides>33</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33</vt:i4>
      </vt:variant>
    </vt:vector>
  </HeadingPairs>
  <TitlesOfParts>
    <vt:vector size="35" baseType="lpstr">
      <vt:lpstr>Трек</vt:lpstr>
      <vt:lpstr>Слайд</vt:lpstr>
      <vt:lpstr>Инструкторско – методическое занятие по антикоррупционной деятельности</vt:lpstr>
      <vt:lpstr>Презентация PowerPoint</vt:lpstr>
      <vt:lpstr>Презентация PowerPoint</vt:lpstr>
      <vt:lpstr>      «Коррупция – подкуп ; подкупность и продажность общественных и политических деятелей, государственных чиновников и должностных лиц, а так же общественных и политических лиц вообще.»                           Юридический словарь</vt:lpstr>
      <vt:lpstr>Законы по антикоррупционной деятельности в Р.Ф.</vt:lpstr>
      <vt:lpstr>Уголовный кодекс РФ </vt:lpstr>
      <vt:lpstr>Презентация PowerPoint</vt:lpstr>
      <vt:lpstr>Презентация PowerPoint</vt:lpstr>
      <vt:lpstr>Статья 291. Дача взятки.</vt:lpstr>
      <vt:lpstr>В зависимости от уровня власти выделяют коррупцию:</vt:lpstr>
      <vt:lpstr>В иностранных исследованиях коррупция делится на  </vt:lpstr>
      <vt:lpstr>Основные причины высокой коррупции </vt:lpstr>
      <vt:lpstr>Коррупции способствуют:  </vt:lpstr>
      <vt:lpstr>Статистические материалы </vt:lpstr>
      <vt:lpstr>Презентация PowerPoint</vt:lpstr>
      <vt:lpstr>Презентация PowerPoint</vt:lpstr>
      <vt:lpstr>Презентация PowerPoint</vt:lpstr>
      <vt:lpstr>Презентация PowerPoint</vt:lpstr>
      <vt:lpstr>Из истории коррупции</vt:lpstr>
      <vt:lpstr>Из истории коррупции</vt:lpstr>
      <vt:lpstr>Из истории коррупции</vt:lpstr>
      <vt:lpstr>ИСТОРИЯ  КОРРУПЦИИ</vt:lpstr>
      <vt:lpstr>ИСТОРИЯ  КОРРУПЦИИ</vt:lpstr>
      <vt:lpstr>ИСТОРИЯ  КОРРУПЦИИ</vt:lpstr>
      <vt:lpstr>ИСТОРИЯ  КОРРУПЦИИ</vt:lpstr>
      <vt:lpstr>Сколько стоит обойти закон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Инструкторско – методическое занятие по антикоррупционной деятельности</dc:title>
  <dc:creator>карма59</dc:creator>
  <cp:lastModifiedBy>Alexander</cp:lastModifiedBy>
  <cp:revision>21</cp:revision>
  <dcterms:created xsi:type="dcterms:W3CDTF">2013-10-12T15:44:42Z</dcterms:created>
  <dcterms:modified xsi:type="dcterms:W3CDTF">2013-12-16T14:34:57Z</dcterms:modified>
</cp:coreProperties>
</file>