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80" r:id="rId22"/>
    <p:sldId id="277" r:id="rId23"/>
    <p:sldId id="278" r:id="rId24"/>
    <p:sldId id="279" r:id="rId25"/>
    <p:sldId id="281" r:id="rId26"/>
    <p:sldId id="282" r:id="rId27"/>
    <p:sldId id="28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112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600" b="0">
                <a:latin typeface="Century Gothic" pitchFamily="34" charset="0"/>
                <a:cs typeface="Arial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Arial" pitchFamily="34" charset="0"/>
                <a:cs typeface="Arial" pitchFamily="34" charset="0"/>
              </a:defRPr>
            </a:lvl1pPr>
            <a:lvl2pPr>
              <a:defRPr sz="2800">
                <a:latin typeface="Arial" pitchFamily="34" charset="0"/>
                <a:cs typeface="Arial" pitchFamily="34" charset="0"/>
              </a:defRPr>
            </a:lvl2pPr>
            <a:lvl3pPr>
              <a:defRPr sz="2800">
                <a:latin typeface="Arial" pitchFamily="34" charset="0"/>
                <a:cs typeface="Arial" pitchFamily="34" charset="0"/>
              </a:defRPr>
            </a:lvl3pPr>
            <a:lvl4pPr>
              <a:defRPr sz="2800">
                <a:latin typeface="Arial" pitchFamily="34" charset="0"/>
                <a:cs typeface="Arial" pitchFamily="34" charset="0"/>
              </a:defRPr>
            </a:lvl4pPr>
            <a:lvl5pPr>
              <a:defRPr sz="28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latin typeface="Century Gothic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5143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1pPr>
            <a:lvl2pPr marL="9715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2pPr>
            <a:lvl3pPr marL="14287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3pPr>
            <a:lvl4pPr marL="18859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4pPr>
            <a:lvl5pPr marL="23431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5143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1pPr>
            <a:lvl2pPr marL="9715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2pPr>
            <a:lvl3pPr marL="14287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3pPr>
            <a:lvl4pPr marL="18859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4pPr>
            <a:lvl5pPr marL="2343150" indent="-514350">
              <a:spcBef>
                <a:spcPts val="1200"/>
              </a:spcBef>
              <a:buFont typeface="+mj-lt"/>
              <a:buAutoNum type="alphaLcParenR"/>
              <a:defRPr sz="2800"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5B106E36-FD25-4E2D-B0AA-010F637433A0}" type="datetimeFigureOut">
              <a:rPr lang="ru-RU" smtClean="0"/>
              <a:pPr/>
              <a:t>14.11.2017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cs typeface="Times New Roman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5400" dirty="0" smtClean="0">
                <a:latin typeface="Century Gothic" pitchFamily="34" charset="0"/>
              </a:rPr>
              <a:t>Обработка текстовой информации</a:t>
            </a:r>
            <a:endParaRPr lang="ru-RU" sz="5400" dirty="0">
              <a:latin typeface="Century Gothic" pitchFamily="34" charset="0"/>
            </a:endParaRPr>
          </a:p>
        </p:txBody>
      </p:sp>
      <p:sp>
        <p:nvSpPr>
          <p:cNvPr id="4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9632" y="4653136"/>
            <a:ext cx="6400800" cy="1584176"/>
          </a:xfrm>
        </p:spPr>
        <p:txBody>
          <a:bodyPr/>
          <a:lstStyle/>
          <a:p>
            <a:pPr algn="r"/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Электронные дидактические материалы </a:t>
            </a:r>
            <a:endParaRPr lang="ru-RU" sz="18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 </a:t>
            </a:r>
            <a:r>
              <a:rPr lang="ru-RU" sz="18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теме «Текстовый редактор</a:t>
            </a:r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»</a:t>
            </a:r>
          </a:p>
          <a:p>
            <a:pPr algn="r"/>
            <a:endParaRPr lang="ru-RU" sz="1800" dirty="0"/>
          </a:p>
          <a:p>
            <a:pPr algn="r"/>
            <a:r>
              <a:rPr lang="ru-RU" sz="1600" dirty="0"/>
              <a:t>составила: Екимова И.Г., учитель информатики и ИКТ </a:t>
            </a:r>
          </a:p>
          <a:p>
            <a:pPr algn="r"/>
            <a:r>
              <a:rPr lang="ru-RU" sz="1600" dirty="0"/>
              <a:t>МБОУ «</a:t>
            </a:r>
            <a:r>
              <a:rPr lang="ru-RU" sz="1600" dirty="0" err="1"/>
              <a:t>Отрадненская</a:t>
            </a:r>
            <a:r>
              <a:rPr lang="ru-RU" sz="1600" dirty="0"/>
              <a:t> СОШ №2»</a:t>
            </a:r>
            <a:endParaRPr lang="ru-RU" sz="1600" b="1" kern="10" dirty="0">
              <a:ln w="50800"/>
              <a:solidFill>
                <a:srgbClr val="808000"/>
              </a:solidFill>
              <a:latin typeface="Arial"/>
              <a:cs typeface="Arial"/>
            </a:endParaRPr>
          </a:p>
          <a:p>
            <a:pPr algn="r"/>
            <a:r>
              <a:rPr lang="ru-RU" sz="18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sz="3600" b="1" kern="10" dirty="0">
              <a:ln w="50800"/>
              <a:solidFill>
                <a:srgbClr val="808000"/>
              </a:solidFill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579296" cy="1143000"/>
          </a:xfrm>
        </p:spPr>
        <p:txBody>
          <a:bodyPr/>
          <a:lstStyle/>
          <a:p>
            <a:pPr marL="514350" indent="-514350" algn="l">
              <a:buFont typeface="+mj-lt"/>
              <a:buAutoNum type="arabicPeriod"/>
            </a:pPr>
            <a:r>
              <a:rPr lang="ru-RU" sz="3200" dirty="0"/>
              <a:t>Выберите из предложенных ниже форматы сохранения текстовых файлов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50912" y="2204865"/>
            <a:ext cx="4042792" cy="3312367"/>
          </a:xfrm>
        </p:spPr>
        <p:txBody>
          <a:bodyPr/>
          <a:lstStyle/>
          <a:p>
            <a:pPr marL="514350" lvl="0" indent="-514350">
              <a:spcBef>
                <a:spcPts val="1200"/>
              </a:spcBef>
              <a:buFont typeface="+mj-lt"/>
              <a:buAutoNum type="alphaLcParenR"/>
            </a:pPr>
            <a:r>
              <a:rPr lang="ru-RU" i="1" dirty="0"/>
              <a:t>AVI,  </a:t>
            </a:r>
            <a:endParaRPr lang="ru-RU" dirty="0"/>
          </a:p>
          <a:p>
            <a:pPr marL="514350" lvl="0" indent="-514350">
              <a:spcBef>
                <a:spcPts val="1200"/>
              </a:spcBef>
              <a:buFont typeface="+mj-lt"/>
              <a:buAutoNum type="alphaLcParenR"/>
            </a:pPr>
            <a:r>
              <a:rPr lang="ru-RU" i="1" dirty="0"/>
              <a:t>веб-страница, </a:t>
            </a:r>
            <a:endParaRPr lang="ru-RU" dirty="0"/>
          </a:p>
          <a:p>
            <a:pPr marL="514350" lvl="0" indent="-514350">
              <a:spcBef>
                <a:spcPts val="1200"/>
              </a:spcBef>
              <a:buFont typeface="+mj-lt"/>
              <a:buAutoNum type="alphaLcParenR"/>
            </a:pPr>
            <a:r>
              <a:rPr lang="ru-RU" i="1" dirty="0"/>
              <a:t>COM,</a:t>
            </a:r>
            <a:endParaRPr lang="ru-RU" dirty="0"/>
          </a:p>
          <a:p>
            <a:pPr marL="514350" lvl="0" indent="-514350">
              <a:spcBef>
                <a:spcPts val="1200"/>
              </a:spcBef>
              <a:buFont typeface="+mj-lt"/>
              <a:buAutoNum type="alphaLcParenR"/>
            </a:pPr>
            <a:r>
              <a:rPr lang="en-US" i="1" dirty="0"/>
              <a:t>JPG, </a:t>
            </a:r>
            <a:endParaRPr lang="ru-RU" dirty="0"/>
          </a:p>
          <a:p>
            <a:pPr marL="514350" indent="-514350">
              <a:spcBef>
                <a:spcPts val="1200"/>
              </a:spcBef>
              <a:buFont typeface="+mj-lt"/>
              <a:buAutoNum type="alphaLcParenR"/>
            </a:pPr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4788024" y="1556792"/>
            <a:ext cx="4042792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4993704" y="2215406"/>
            <a:ext cx="4042792" cy="389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lvl="0" indent="-514350">
              <a:spcBef>
                <a:spcPts val="1200"/>
              </a:spcBef>
              <a:buFont typeface="+mj-lt"/>
              <a:buAutoNum type="alphaLcParenR" startAt="5"/>
            </a:pP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DOC,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spcBef>
                <a:spcPts val="1200"/>
              </a:spcBef>
              <a:buFont typeface="+mj-lt"/>
              <a:buAutoNum type="alphaLcParenR" startAt="5"/>
            </a:pP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RTF,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spcBef>
                <a:spcPts val="1200"/>
              </a:spcBef>
              <a:buFont typeface="+mj-lt"/>
              <a:buAutoNum type="alphaLcParenR" startAt="5"/>
            </a:pP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BMP, 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514350" lvl="0" indent="-514350">
              <a:spcBef>
                <a:spcPts val="1200"/>
              </a:spcBef>
              <a:buFont typeface="+mj-lt"/>
              <a:buAutoNum type="alphaLcParenR" startAt="5"/>
            </a:pPr>
            <a:r>
              <a:rPr lang="ru-RU" sz="2800" i="1" dirty="0" smtClean="0">
                <a:latin typeface="Arial" pitchFamily="34" charset="0"/>
                <a:cs typeface="Arial" pitchFamily="34" charset="0"/>
              </a:rPr>
              <a:t>TXT</a:t>
            </a:r>
            <a:endParaRPr lang="ru-RU" sz="2800" dirty="0" smtClean="0">
              <a:latin typeface="Arial" pitchFamily="34" charset="0"/>
              <a:cs typeface="Arial" pitchFamily="34" charset="0"/>
            </a:endParaRPr>
          </a:p>
          <a:p>
            <a:pPr marL="514350" indent="-514350">
              <a:spcBef>
                <a:spcPts val="1200"/>
              </a:spcBef>
            </a:pPr>
            <a:r>
              <a:rPr lang="ru-RU" sz="2800" i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ru-RU" sz="2800" i="1" dirty="0" smtClean="0">
                <a:latin typeface="Arial" pitchFamily="34" charset="0"/>
                <a:cs typeface="Arial" pitchFamily="34" charset="0"/>
              </a:rPr>
            </a:br>
            <a:endParaRPr kumimoji="0" lang="ru-RU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2. Гипертекстом </a:t>
            </a:r>
            <a:r>
              <a:rPr lang="ru-RU" dirty="0"/>
              <a:t>является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half" idx="1"/>
          </p:nvPr>
        </p:nvSpPr>
        <p:spPr>
          <a:xfrm>
            <a:off x="889248" y="1999381"/>
            <a:ext cx="7859216" cy="4525963"/>
          </a:xfrm>
        </p:spPr>
        <p:txBody>
          <a:bodyPr/>
          <a:lstStyle/>
          <a:p>
            <a:pPr marL="514350" lvl="0" indent="-514350">
              <a:spcBef>
                <a:spcPts val="1200"/>
              </a:spcBef>
              <a:buFont typeface="+mj-lt"/>
              <a:buAutoNum type="alphaLcParenR"/>
            </a:pPr>
            <a:r>
              <a:rPr lang="ru-RU" i="1" dirty="0"/>
              <a:t>текст, распечатанный на принтере, </a:t>
            </a:r>
            <a:endParaRPr lang="ru-RU" dirty="0"/>
          </a:p>
          <a:p>
            <a:pPr lvl="0">
              <a:buFont typeface="+mj-lt"/>
              <a:buAutoNum type="alphaLcParenR" startAt="3"/>
            </a:pPr>
            <a:r>
              <a:rPr lang="ru-RU" i="1" dirty="0"/>
              <a:t>текст, содержащий много страниц</a:t>
            </a:r>
            <a:r>
              <a:rPr lang="ru-RU" i="1" dirty="0" smtClean="0"/>
              <a:t>, </a:t>
            </a:r>
          </a:p>
          <a:p>
            <a:pPr lvl="0">
              <a:buFont typeface="+mj-lt"/>
              <a:buAutoNum type="alphaLcParenR" startAt="3"/>
            </a:pPr>
            <a:r>
              <a:rPr lang="ru-RU" i="1" dirty="0" smtClean="0"/>
              <a:t>текст, содержащий гиперссылки, </a:t>
            </a:r>
            <a:endParaRPr lang="ru-RU" dirty="0" smtClean="0"/>
          </a:p>
          <a:p>
            <a:pPr lvl="0">
              <a:buFont typeface="+mj-lt"/>
              <a:buAutoNum type="alphaLcParenR" startAt="3"/>
            </a:pPr>
            <a:r>
              <a:rPr lang="ru-RU" i="1" dirty="0" smtClean="0"/>
              <a:t>текст с большим размером шрифта.</a:t>
            </a:r>
            <a:endParaRPr lang="ru-RU" dirty="0" smtClean="0"/>
          </a:p>
          <a:p>
            <a:pPr marL="514350" lvl="0" indent="-514350">
              <a:spcBef>
                <a:spcPts val="1200"/>
              </a:spcBef>
              <a:buFont typeface="+mj-lt"/>
              <a:buAutoNum type="alphaLcParenR"/>
            </a:pPr>
            <a:endParaRPr lang="ru-RU" dirty="0"/>
          </a:p>
          <a:p>
            <a:pPr marL="514350" indent="-514350">
              <a:spcBef>
                <a:spcPts val="1200"/>
              </a:spcBef>
              <a:buFont typeface="+mj-lt"/>
              <a:buAutoNum type="alphaLcParenR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3. </a:t>
            </a:r>
            <a:r>
              <a:rPr lang="ru-RU" dirty="0"/>
              <a:t>Текстовый процессор может быть использован для</a:t>
            </a:r>
            <a:r>
              <a:rPr lang="ru-RU" dirty="0" smtClean="0"/>
              <a:t>...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83357"/>
            <a:ext cx="4100264" cy="4525963"/>
          </a:xfrm>
        </p:spPr>
        <p:txBody>
          <a:bodyPr/>
          <a:lstStyle/>
          <a:p>
            <a:pPr lvl="0"/>
            <a:r>
              <a:rPr lang="ru-RU" sz="2200" i="1" dirty="0"/>
              <a:t>создания документов,  </a:t>
            </a:r>
            <a:endParaRPr lang="ru-RU" sz="2200" dirty="0"/>
          </a:p>
          <a:p>
            <a:pPr lvl="0"/>
            <a:r>
              <a:rPr lang="ru-RU" sz="2200" i="1" dirty="0"/>
              <a:t>просмотра документов, </a:t>
            </a:r>
            <a:endParaRPr lang="ru-RU" sz="2200" dirty="0"/>
          </a:p>
          <a:p>
            <a:pPr lvl="0"/>
            <a:r>
              <a:rPr lang="ru-RU" sz="2200" i="1" dirty="0"/>
              <a:t>сохранения документов, </a:t>
            </a:r>
            <a:endParaRPr lang="ru-RU" sz="2200" dirty="0"/>
          </a:p>
          <a:p>
            <a:pPr lvl="0"/>
            <a:r>
              <a:rPr lang="ru-RU" sz="2200" i="1" dirty="0"/>
              <a:t>вставки формул в документ, </a:t>
            </a:r>
            <a:endParaRPr lang="ru-RU" sz="2200" dirty="0"/>
          </a:p>
          <a:p>
            <a:pPr lvl="0"/>
            <a:r>
              <a:rPr lang="ru-RU" sz="2200" i="1" dirty="0"/>
              <a:t>вставки рисунков, </a:t>
            </a:r>
            <a:endParaRPr lang="ru-RU" sz="2200" dirty="0"/>
          </a:p>
          <a:p>
            <a:pPr lvl="0"/>
            <a:r>
              <a:rPr lang="ru-RU" sz="2200" i="1" dirty="0"/>
              <a:t>сохранения исправлений, внесённых разными пользователями,</a:t>
            </a:r>
            <a:endParaRPr lang="ru-RU" sz="2200" dirty="0"/>
          </a:p>
          <a:p>
            <a:endParaRPr lang="ru-RU" sz="22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83357"/>
            <a:ext cx="4316288" cy="4525963"/>
          </a:xfrm>
        </p:spPr>
        <p:txBody>
          <a:bodyPr/>
          <a:lstStyle/>
          <a:p>
            <a:pPr lvl="0">
              <a:buFont typeface="+mj-lt"/>
              <a:buAutoNum type="alphaLcParenR" startAt="7"/>
            </a:pPr>
            <a:r>
              <a:rPr lang="ru-RU" sz="2200" i="1" dirty="0"/>
              <a:t>вставки геометрических фигур,</a:t>
            </a:r>
            <a:endParaRPr lang="ru-RU" sz="2200" dirty="0"/>
          </a:p>
          <a:p>
            <a:pPr lvl="0">
              <a:buFont typeface="+mj-lt"/>
              <a:buAutoNum type="alphaLcParenR" startAt="7"/>
            </a:pPr>
            <a:r>
              <a:rPr lang="ru-RU" sz="2200" i="1" dirty="0"/>
              <a:t>вставки диаграмм, </a:t>
            </a:r>
            <a:endParaRPr lang="ru-RU" sz="2200" dirty="0"/>
          </a:p>
          <a:p>
            <a:pPr lvl="0">
              <a:buFont typeface="+mj-lt"/>
              <a:buAutoNum type="alphaLcParenR" startAt="7"/>
            </a:pPr>
            <a:r>
              <a:rPr lang="ru-RU" sz="2200" i="1" dirty="0"/>
              <a:t>вставки таких символов, как §, ±, € и т.п., </a:t>
            </a:r>
            <a:endParaRPr lang="ru-RU" sz="2200" dirty="0"/>
          </a:p>
          <a:p>
            <a:pPr lvl="0">
              <a:buFont typeface="+mj-lt"/>
              <a:buAutoNum type="alphaLcParenR" startAt="7"/>
            </a:pPr>
            <a:r>
              <a:rPr lang="ru-RU" sz="2200" i="1" dirty="0"/>
              <a:t>вставки таблиц, </a:t>
            </a:r>
            <a:endParaRPr lang="ru-RU" sz="2200" dirty="0"/>
          </a:p>
          <a:p>
            <a:pPr lvl="0">
              <a:buFont typeface="+mj-lt"/>
              <a:buAutoNum type="alphaLcParenR" startAt="7"/>
            </a:pPr>
            <a:r>
              <a:rPr lang="ru-RU" sz="2200" i="1" dirty="0"/>
              <a:t>вставки клипов из коллекции,</a:t>
            </a:r>
            <a:endParaRPr lang="ru-RU" sz="2200" dirty="0"/>
          </a:p>
          <a:p>
            <a:pPr lvl="0">
              <a:buFont typeface="+mj-lt"/>
              <a:buAutoNum type="alphaLcParenR" startAt="7"/>
            </a:pPr>
            <a:r>
              <a:rPr lang="ru-RU" sz="2200" i="1" dirty="0"/>
              <a:t>проверки орфографии,</a:t>
            </a:r>
            <a:endParaRPr lang="ru-RU" sz="2200" dirty="0"/>
          </a:p>
          <a:p>
            <a:pPr lvl="0">
              <a:buFont typeface="+mj-lt"/>
              <a:buAutoNum type="alphaLcParenR" startAt="7"/>
            </a:pPr>
            <a:r>
              <a:rPr lang="ru-RU" sz="2200" i="1" dirty="0"/>
              <a:t>вставки гиперссылок.</a:t>
            </a:r>
            <a:endParaRPr lang="ru-RU" sz="2200" dirty="0"/>
          </a:p>
          <a:p>
            <a:pPr>
              <a:buFont typeface="+mj-lt"/>
              <a:buAutoNum type="alphaLcParenR" startAt="7"/>
            </a:pPr>
            <a:endParaRPr lang="ru-RU" sz="2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4. </a:t>
            </a:r>
            <a:r>
              <a:rPr lang="ru-RU" dirty="0"/>
              <a:t>В текстовом редакторе при задании параметров страницы устанавливаются: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71600" y="2287413"/>
            <a:ext cx="6120680" cy="3517851"/>
          </a:xfrm>
        </p:spPr>
        <p:txBody>
          <a:bodyPr/>
          <a:lstStyle/>
          <a:p>
            <a:pPr lvl="0"/>
            <a:r>
              <a:rPr lang="ru-RU" i="1" dirty="0"/>
              <a:t>поля, </a:t>
            </a:r>
            <a:endParaRPr lang="ru-RU" dirty="0"/>
          </a:p>
          <a:p>
            <a:pPr lvl="0"/>
            <a:r>
              <a:rPr lang="ru-RU" i="1" dirty="0"/>
              <a:t>ориентация, </a:t>
            </a:r>
            <a:endParaRPr lang="ru-RU" dirty="0"/>
          </a:p>
          <a:p>
            <a:pPr lvl="0"/>
            <a:r>
              <a:rPr lang="ru-RU" i="1" dirty="0"/>
              <a:t>начертание, </a:t>
            </a:r>
            <a:endParaRPr lang="ru-RU" i="1" dirty="0" smtClean="0"/>
          </a:p>
          <a:p>
            <a:pPr lvl="0"/>
            <a:r>
              <a:rPr lang="ru-RU" i="1" dirty="0" smtClean="0"/>
              <a:t>стиль, </a:t>
            </a:r>
            <a:endParaRPr lang="ru-RU" dirty="0" smtClean="0"/>
          </a:p>
          <a:p>
            <a:pPr lvl="0"/>
            <a:r>
              <a:rPr lang="ru-RU" i="1" dirty="0" smtClean="0"/>
              <a:t>формат, </a:t>
            </a:r>
            <a:endParaRPr lang="ru-RU" dirty="0" smtClean="0"/>
          </a:p>
          <a:p>
            <a:pPr lvl="0"/>
            <a:r>
              <a:rPr lang="ru-RU" i="1" dirty="0" smtClean="0"/>
              <a:t>расстановка переносов.</a:t>
            </a:r>
            <a:endParaRPr lang="ru-RU" dirty="0" smtClean="0"/>
          </a:p>
          <a:p>
            <a:pPr lvl="0"/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5. </a:t>
            </a:r>
            <a:r>
              <a:rPr lang="ru-RU" dirty="0"/>
              <a:t>Клавиша ЕNTER используется для </a:t>
            </a:r>
            <a:r>
              <a:rPr lang="ru-RU" dirty="0" smtClean="0"/>
              <a:t>...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17240" y="2071389"/>
            <a:ext cx="7931224" cy="4525963"/>
          </a:xfrm>
        </p:spPr>
        <p:txBody>
          <a:bodyPr/>
          <a:lstStyle/>
          <a:p>
            <a:pPr lvl="0"/>
            <a:r>
              <a:rPr lang="ru-RU" i="1" dirty="0"/>
              <a:t>удаления символа влево от курсора, </a:t>
            </a:r>
            <a:endParaRPr lang="ru-RU" dirty="0"/>
          </a:p>
          <a:p>
            <a:pPr lvl="0"/>
            <a:r>
              <a:rPr lang="ru-RU" i="1" dirty="0"/>
              <a:t>удаления символа вправо от курсора, </a:t>
            </a:r>
            <a:endParaRPr lang="ru-RU" dirty="0"/>
          </a:p>
          <a:p>
            <a:pPr lvl="0"/>
            <a:r>
              <a:rPr lang="ru-RU" i="1" dirty="0"/>
              <a:t>для перехода на новую строку, </a:t>
            </a:r>
            <a:endParaRPr lang="ru-RU" dirty="0"/>
          </a:p>
          <a:p>
            <a:pPr lvl="0"/>
            <a:r>
              <a:rPr lang="ru-RU" i="1" dirty="0"/>
              <a:t>для перехода на новый абзац,</a:t>
            </a:r>
            <a:endParaRPr lang="ru-RU" dirty="0"/>
          </a:p>
          <a:p>
            <a:pPr lvl="0"/>
            <a:r>
              <a:rPr lang="ru-RU" i="1" dirty="0"/>
              <a:t>для вставки пустой строки.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6. </a:t>
            </a:r>
            <a:r>
              <a:rPr lang="ru-RU" dirty="0"/>
              <a:t>Для удаления символа вправо от курсора используется клавиша </a:t>
            </a:r>
            <a:r>
              <a:rPr lang="ru-RU" dirty="0" smtClean="0"/>
              <a:t>...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5448" y="2143397"/>
            <a:ext cx="4038600" cy="4525963"/>
          </a:xfrm>
        </p:spPr>
        <p:txBody>
          <a:bodyPr/>
          <a:lstStyle/>
          <a:p>
            <a:pPr lvl="0"/>
            <a:r>
              <a:rPr lang="ru-RU" i="1" dirty="0"/>
              <a:t>Enter, </a:t>
            </a:r>
            <a:endParaRPr lang="ru-RU" dirty="0"/>
          </a:p>
          <a:p>
            <a:pPr lvl="0"/>
            <a:r>
              <a:rPr lang="ru-RU" i="1" dirty="0"/>
              <a:t>Delete, </a:t>
            </a:r>
            <a:endParaRPr lang="ru-RU" dirty="0"/>
          </a:p>
          <a:p>
            <a:pPr lvl="0"/>
            <a:r>
              <a:rPr lang="ru-RU" i="1" dirty="0" err="1"/>
              <a:t>Back</a:t>
            </a:r>
            <a:r>
              <a:rPr lang="en-US" i="1" dirty="0"/>
              <a:t>S</a:t>
            </a:r>
            <a:r>
              <a:rPr lang="ru-RU" i="1" dirty="0" err="1"/>
              <a:t>pase</a:t>
            </a:r>
            <a:r>
              <a:rPr lang="ru-RU" i="1" dirty="0"/>
              <a:t>, </a:t>
            </a:r>
            <a:endParaRPr lang="ru-RU" dirty="0"/>
          </a:p>
          <a:p>
            <a:pPr lvl="0"/>
            <a:r>
              <a:rPr lang="ru-RU" i="1" dirty="0"/>
              <a:t>Caps</a:t>
            </a:r>
            <a:r>
              <a:rPr lang="en-US" i="1" dirty="0"/>
              <a:t>L</a:t>
            </a:r>
            <a:r>
              <a:rPr lang="ru-RU" i="1" dirty="0"/>
              <a:t>ock.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7. </a:t>
            </a:r>
            <a:r>
              <a:rPr lang="ru-RU" dirty="0"/>
              <a:t>Знак препинания ставится сразу за словом, а затем ставится пробел. Это правило справедливо ...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1256" y="2359421"/>
            <a:ext cx="8003232" cy="3661867"/>
          </a:xfrm>
        </p:spPr>
        <p:txBody>
          <a:bodyPr/>
          <a:lstStyle/>
          <a:p>
            <a:pPr lvl="0"/>
            <a:r>
              <a:rPr lang="ru-RU" i="1" dirty="0"/>
              <a:t>для всех знаков препинания, </a:t>
            </a:r>
            <a:endParaRPr lang="ru-RU" dirty="0"/>
          </a:p>
          <a:p>
            <a:pPr lvl="0"/>
            <a:r>
              <a:rPr lang="ru-RU" i="1" dirty="0"/>
              <a:t>только для запятой и точки, </a:t>
            </a:r>
            <a:endParaRPr lang="ru-RU" dirty="0"/>
          </a:p>
          <a:p>
            <a:pPr lvl="0"/>
            <a:r>
              <a:rPr lang="ru-RU" i="1" dirty="0"/>
              <a:t>только для точки, запятой, двоеточия, </a:t>
            </a:r>
            <a:endParaRPr lang="ru-RU" dirty="0"/>
          </a:p>
          <a:p>
            <a:pPr lvl="0"/>
            <a:r>
              <a:rPr lang="ru-RU" i="1" dirty="0"/>
              <a:t>для всех знаков препинания, кроме тире, </a:t>
            </a:r>
            <a:endParaRPr lang="ru-RU" dirty="0"/>
          </a:p>
          <a:p>
            <a:pPr lvl="0"/>
            <a:r>
              <a:rPr lang="ru-RU" i="1" dirty="0"/>
              <a:t>для всех знаков препинания, кроме многоточия</a:t>
            </a:r>
            <a:r>
              <a:rPr lang="ru-RU" i="1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dirty="0" smtClean="0"/>
              <a:t>8. </a:t>
            </a:r>
            <a:r>
              <a:rPr lang="ru-RU" dirty="0"/>
              <a:t>Колонтитул  используется для вывода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1256" y="2287413"/>
            <a:ext cx="8003232" cy="3445843"/>
          </a:xfrm>
        </p:spPr>
        <p:txBody>
          <a:bodyPr/>
          <a:lstStyle/>
          <a:p>
            <a:pPr lvl="0"/>
            <a:r>
              <a:rPr lang="ru-RU" i="1" dirty="0"/>
              <a:t>справочной информации, </a:t>
            </a:r>
            <a:endParaRPr lang="ru-RU" dirty="0"/>
          </a:p>
          <a:p>
            <a:pPr lvl="0"/>
            <a:r>
              <a:rPr lang="ru-RU" i="1" dirty="0"/>
              <a:t>примечания, </a:t>
            </a:r>
            <a:endParaRPr lang="ru-RU" dirty="0"/>
          </a:p>
          <a:p>
            <a:pPr lvl="0"/>
            <a:r>
              <a:rPr lang="ru-RU" i="1" dirty="0"/>
              <a:t>одинакового текста на каждой странице, </a:t>
            </a:r>
            <a:endParaRPr lang="ru-RU" dirty="0"/>
          </a:p>
          <a:p>
            <a:pPr lvl="0"/>
            <a:r>
              <a:rPr lang="ru-RU" i="1" dirty="0"/>
              <a:t>закладок.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9. </a:t>
            </a:r>
            <a:r>
              <a:rPr lang="ru-RU" dirty="0"/>
              <a:t>Какие из перечисленных действий относятся к форматированию текста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1256" y="2143397"/>
            <a:ext cx="8147248" cy="4525963"/>
          </a:xfrm>
        </p:spPr>
        <p:txBody>
          <a:bodyPr/>
          <a:lstStyle/>
          <a:p>
            <a:pPr lvl="0"/>
            <a:r>
              <a:rPr lang="ru-RU" i="1" dirty="0"/>
              <a:t>копирование фрагмента текста, </a:t>
            </a:r>
            <a:endParaRPr lang="ru-RU" dirty="0"/>
          </a:p>
          <a:p>
            <a:pPr lvl="0"/>
            <a:r>
              <a:rPr lang="ru-RU" i="1" dirty="0"/>
              <a:t>перемещение фрагмента текста, </a:t>
            </a:r>
            <a:endParaRPr lang="ru-RU" dirty="0"/>
          </a:p>
          <a:p>
            <a:pPr lvl="0"/>
            <a:r>
              <a:rPr lang="ru-RU" i="1" dirty="0"/>
              <a:t>удаление фрагмента текста, </a:t>
            </a:r>
            <a:endParaRPr lang="ru-RU" dirty="0"/>
          </a:p>
          <a:p>
            <a:pPr lvl="0"/>
            <a:r>
              <a:rPr lang="ru-RU" i="1" dirty="0"/>
              <a:t>установка параметров шрифта, </a:t>
            </a:r>
            <a:endParaRPr lang="ru-RU" dirty="0"/>
          </a:p>
          <a:p>
            <a:pPr lvl="0"/>
            <a:r>
              <a:rPr lang="ru-RU" i="1" dirty="0"/>
              <a:t>выравнивание абзацев,</a:t>
            </a:r>
            <a:endParaRPr lang="ru-RU" dirty="0"/>
          </a:p>
          <a:p>
            <a:pPr lvl="0"/>
            <a:r>
              <a:rPr lang="ru-RU" i="1" dirty="0"/>
              <a:t>задание отступов и интервалов?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10. </a:t>
            </a:r>
            <a:r>
              <a:rPr lang="ru-RU" dirty="0"/>
              <a:t>К параметрам шрифта </a:t>
            </a:r>
            <a:r>
              <a:rPr lang="ru-RU" dirty="0" smtClean="0"/>
              <a:t>относятся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5272" y="1999381"/>
            <a:ext cx="6923112" cy="4525963"/>
          </a:xfrm>
        </p:spPr>
        <p:txBody>
          <a:bodyPr/>
          <a:lstStyle/>
          <a:p>
            <a:pPr lvl="0"/>
            <a:r>
              <a:rPr lang="ru-RU" i="1" dirty="0"/>
              <a:t>тип шрифта, </a:t>
            </a:r>
            <a:endParaRPr lang="ru-RU" dirty="0"/>
          </a:p>
          <a:p>
            <a:pPr lvl="0"/>
            <a:r>
              <a:rPr lang="ru-RU" i="1" dirty="0"/>
              <a:t>размер шрифта, </a:t>
            </a:r>
            <a:endParaRPr lang="ru-RU" dirty="0"/>
          </a:p>
          <a:p>
            <a:pPr lvl="0"/>
            <a:r>
              <a:rPr lang="ru-RU" i="1" dirty="0"/>
              <a:t>начертание шрифта, </a:t>
            </a:r>
            <a:endParaRPr lang="ru-RU" dirty="0"/>
          </a:p>
          <a:p>
            <a:pPr lvl="0"/>
            <a:r>
              <a:rPr lang="ru-RU" i="1" dirty="0"/>
              <a:t>цвет шрифта, </a:t>
            </a:r>
            <a:endParaRPr lang="ru-RU" dirty="0"/>
          </a:p>
          <a:p>
            <a:pPr lvl="0"/>
            <a:r>
              <a:rPr lang="ru-RU" i="1" dirty="0"/>
              <a:t>выравнивание,</a:t>
            </a:r>
            <a:endParaRPr lang="ru-RU" dirty="0"/>
          </a:p>
          <a:p>
            <a:pPr lvl="0"/>
            <a:r>
              <a:rPr lang="ru-RU" i="1" dirty="0"/>
              <a:t>отступ.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17848"/>
            <a:ext cx="8507288" cy="1143000"/>
          </a:xfrm>
        </p:spPr>
        <p:txBody>
          <a:bodyPr/>
          <a:lstStyle/>
          <a:p>
            <a:pPr lvl="0" algn="l"/>
            <a:r>
              <a:rPr lang="ru-RU" dirty="0" smtClean="0"/>
              <a:t>11. </a:t>
            </a:r>
            <a:r>
              <a:rPr lang="ru-RU" dirty="0"/>
              <a:t>Выравнивание текста, при котором оба края ровные (только последняя строка может быть неровной справа), называется выравниванием ...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7280" y="2780928"/>
            <a:ext cx="6779096" cy="3384376"/>
          </a:xfrm>
        </p:spPr>
        <p:txBody>
          <a:bodyPr/>
          <a:lstStyle/>
          <a:p>
            <a:pPr lvl="0"/>
            <a:r>
              <a:rPr lang="ru-RU" i="1" dirty="0"/>
              <a:t>по левому краю,   </a:t>
            </a:r>
            <a:endParaRPr lang="ru-RU" dirty="0"/>
          </a:p>
          <a:p>
            <a:pPr lvl="0"/>
            <a:r>
              <a:rPr lang="ru-RU" i="1" dirty="0"/>
              <a:t>по правому краю, </a:t>
            </a:r>
            <a:endParaRPr lang="ru-RU" dirty="0"/>
          </a:p>
          <a:p>
            <a:pPr lvl="0"/>
            <a:r>
              <a:rPr lang="ru-RU" i="1" dirty="0"/>
              <a:t>по ширине, </a:t>
            </a:r>
            <a:endParaRPr lang="ru-RU" dirty="0"/>
          </a:p>
          <a:p>
            <a:pPr lvl="0"/>
            <a:r>
              <a:rPr lang="ru-RU" i="1" dirty="0"/>
              <a:t>по центру.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12. </a:t>
            </a:r>
            <a:r>
              <a:rPr lang="ru-RU" dirty="0"/>
              <a:t>Элементом списка является: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1472" y="1927373"/>
            <a:ext cx="4038600" cy="4525963"/>
          </a:xfrm>
        </p:spPr>
        <p:txBody>
          <a:bodyPr/>
          <a:lstStyle/>
          <a:p>
            <a:pPr lvl="0"/>
            <a:r>
              <a:rPr lang="ru-RU" i="1" dirty="0"/>
              <a:t>абзац,</a:t>
            </a:r>
            <a:endParaRPr lang="ru-RU" dirty="0"/>
          </a:p>
          <a:p>
            <a:pPr lvl="0"/>
            <a:r>
              <a:rPr lang="ru-RU" i="1" dirty="0"/>
              <a:t>строка, </a:t>
            </a:r>
            <a:endParaRPr lang="ru-RU" dirty="0"/>
          </a:p>
          <a:p>
            <a:pPr lvl="0"/>
            <a:r>
              <a:rPr lang="ru-RU" i="1" dirty="0"/>
              <a:t>предложение, </a:t>
            </a:r>
            <a:endParaRPr lang="ru-RU" dirty="0"/>
          </a:p>
          <a:p>
            <a:pPr lvl="0"/>
            <a:r>
              <a:rPr lang="ru-RU" i="1" dirty="0"/>
              <a:t>слово.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13. </a:t>
            </a:r>
            <a:r>
              <a:rPr lang="ru-RU" dirty="0"/>
              <a:t>Режим предварительного просмотра служит для: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7280" y="2431429"/>
            <a:ext cx="7787208" cy="3157811"/>
          </a:xfrm>
        </p:spPr>
        <p:txBody>
          <a:bodyPr/>
          <a:lstStyle/>
          <a:p>
            <a:pPr lvl="0"/>
            <a:r>
              <a:rPr lang="ru-RU" i="1" dirty="0"/>
              <a:t>увеличения текста, </a:t>
            </a:r>
            <a:endParaRPr lang="ru-RU" dirty="0"/>
          </a:p>
          <a:p>
            <a:pPr lvl="0"/>
            <a:r>
              <a:rPr lang="ru-RU" i="1" dirty="0"/>
              <a:t>просмотра документа перед печатью, </a:t>
            </a:r>
            <a:endParaRPr lang="ru-RU" dirty="0"/>
          </a:p>
          <a:p>
            <a:pPr lvl="0"/>
            <a:r>
              <a:rPr lang="ru-RU" i="1" dirty="0"/>
              <a:t>вывода текста на печать, </a:t>
            </a:r>
            <a:endParaRPr lang="ru-RU" dirty="0"/>
          </a:p>
          <a:p>
            <a:pPr lvl="0"/>
            <a:r>
              <a:rPr lang="ru-RU" i="1" dirty="0"/>
              <a:t>изменения размера шрифта для печати.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14. </a:t>
            </a:r>
            <a:r>
              <a:rPr lang="ru-RU" dirty="0"/>
              <a:t>Какую последовательность действий нужно выполнить, чтобы скопировать фрагмент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5272" y="2420888"/>
            <a:ext cx="7355160" cy="3705275"/>
          </a:xfrm>
        </p:spPr>
        <p:txBody>
          <a:bodyPr/>
          <a:lstStyle/>
          <a:p>
            <a:pPr lvl="0"/>
            <a:r>
              <a:rPr lang="ru-RU" i="1" dirty="0"/>
              <a:t>выделить этот фрагмент и нажать клавишу BackSpase, </a:t>
            </a:r>
            <a:endParaRPr lang="ru-RU" dirty="0"/>
          </a:p>
          <a:p>
            <a:pPr lvl="0"/>
            <a:r>
              <a:rPr lang="ru-RU" i="1" dirty="0"/>
              <a:t>выделить этот фрагмент и выбрать  команду Вырезать, </a:t>
            </a:r>
            <a:endParaRPr lang="ru-RU" dirty="0"/>
          </a:p>
          <a:p>
            <a:pPr lvl="0"/>
            <a:r>
              <a:rPr lang="ru-RU" i="1" dirty="0"/>
              <a:t>выделить этот фрагмент и нажать клавишу Delete, </a:t>
            </a:r>
            <a:endParaRPr lang="ru-RU" dirty="0"/>
          </a:p>
          <a:p>
            <a:pPr lvl="0"/>
            <a:r>
              <a:rPr lang="ru-RU" i="1" dirty="0"/>
              <a:t>выделить этот фрагмент и выбрать команду  Копировать.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15. </a:t>
            </a:r>
            <a:r>
              <a:rPr lang="ru-RU" dirty="0"/>
              <a:t>Чтобы удалить фрагмент, </a:t>
            </a:r>
            <a:r>
              <a:rPr lang="ru-RU" dirty="0" smtClean="0"/>
              <a:t>можно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5272" y="1855365"/>
            <a:ext cx="7859216" cy="4525963"/>
          </a:xfrm>
        </p:spPr>
        <p:txBody>
          <a:bodyPr/>
          <a:lstStyle/>
          <a:p>
            <a:pPr lvl="0"/>
            <a:r>
              <a:rPr lang="ru-RU" i="1" dirty="0"/>
              <a:t>выделить этот фрагмент и нажать клавишу BackSpase, </a:t>
            </a:r>
            <a:endParaRPr lang="ru-RU" dirty="0"/>
          </a:p>
          <a:p>
            <a:pPr lvl="0"/>
            <a:r>
              <a:rPr lang="ru-RU" i="1" dirty="0"/>
              <a:t>выделить этот фрагмент и выбрать  команду Вырезать, </a:t>
            </a:r>
            <a:endParaRPr lang="ru-RU" dirty="0"/>
          </a:p>
          <a:p>
            <a:pPr lvl="0"/>
            <a:r>
              <a:rPr lang="ru-RU" i="1" dirty="0"/>
              <a:t>выделить этот фрагмент и нажать клавишу Delete, </a:t>
            </a:r>
            <a:endParaRPr lang="ru-RU" dirty="0"/>
          </a:p>
          <a:p>
            <a:pPr lvl="0"/>
            <a:r>
              <a:rPr lang="ru-RU" i="1" dirty="0"/>
              <a:t>выделить этот фрагмент и выбрать команду  Копировать.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80728"/>
            <a:ext cx="8507288" cy="1143000"/>
          </a:xfrm>
        </p:spPr>
        <p:txBody>
          <a:bodyPr/>
          <a:lstStyle/>
          <a:p>
            <a:pPr lvl="0" algn="l"/>
            <a:r>
              <a:rPr lang="ru-RU" dirty="0" smtClean="0"/>
              <a:t>16. </a:t>
            </a:r>
            <a:r>
              <a:rPr lang="ru-RU" dirty="0"/>
              <a:t>При перемещении текстовый фрагмент помещается в буфер обмена.  Сколько раз можно вставить в документ этот фрагмент из буфера? 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7624" y="2996952"/>
            <a:ext cx="5915000" cy="3489251"/>
          </a:xfrm>
        </p:spPr>
        <p:txBody>
          <a:bodyPr/>
          <a:lstStyle/>
          <a:p>
            <a:r>
              <a:rPr lang="ru-RU" i="1" dirty="0" smtClean="0"/>
              <a:t>один раз,</a:t>
            </a:r>
          </a:p>
          <a:p>
            <a:r>
              <a:rPr lang="ru-RU" i="1" dirty="0" smtClean="0"/>
              <a:t>ни разу,</a:t>
            </a:r>
          </a:p>
          <a:p>
            <a:r>
              <a:rPr lang="ru-RU" i="1" dirty="0" smtClean="0"/>
              <a:t>два раза,</a:t>
            </a:r>
          </a:p>
          <a:p>
            <a:r>
              <a:rPr lang="ru-RU" i="1" dirty="0" smtClean="0"/>
              <a:t>много раз.</a:t>
            </a:r>
            <a:endParaRPr lang="ru-RU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33872"/>
            <a:ext cx="8507288" cy="1143000"/>
          </a:xfrm>
        </p:spPr>
        <p:txBody>
          <a:bodyPr/>
          <a:lstStyle/>
          <a:p>
            <a:pPr lvl="0" algn="l"/>
            <a:r>
              <a:rPr lang="ru-RU" dirty="0" smtClean="0"/>
              <a:t>17. </a:t>
            </a:r>
            <a:r>
              <a:rPr lang="ru-RU" dirty="0"/>
              <a:t>Курсор стоит в начале строки. Компьютер работает исправно. При попытке нажать на стрелку вверх ничего не происходит, курсор наверх не перемещается. Это значит, что: 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87624" y="3180109"/>
            <a:ext cx="7499176" cy="3129211"/>
          </a:xfrm>
        </p:spPr>
        <p:txBody>
          <a:bodyPr/>
          <a:lstStyle/>
          <a:p>
            <a:pPr lvl="0"/>
            <a:r>
              <a:rPr lang="ru-RU" i="1" dirty="0"/>
              <a:t>текстовый редактор содержит систематическую ошибку, </a:t>
            </a:r>
            <a:endParaRPr lang="ru-RU" dirty="0"/>
          </a:p>
          <a:p>
            <a:pPr lvl="0"/>
            <a:r>
              <a:rPr lang="ru-RU" i="1" dirty="0"/>
              <a:t>курсор стоит в самом начале текста, </a:t>
            </a:r>
            <a:endParaRPr lang="ru-RU" dirty="0"/>
          </a:p>
          <a:p>
            <a:pPr lvl="0"/>
            <a:r>
              <a:rPr lang="ru-RU" i="1" dirty="0"/>
              <a:t>курсор стоит в самом конце текста, </a:t>
            </a:r>
            <a:endParaRPr lang="ru-RU" dirty="0"/>
          </a:p>
          <a:p>
            <a:pPr lvl="0"/>
            <a:r>
              <a:rPr lang="ru-RU" i="1" dirty="0"/>
              <a:t>такого не может быть!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18. </a:t>
            </a:r>
            <a:r>
              <a:rPr lang="ru-RU" dirty="0"/>
              <a:t>В каком порядке располагаются обычно этапы подготовки текстового документа на компьютере  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249288" y="2564904"/>
            <a:ext cx="7067128" cy="3561259"/>
          </a:xfrm>
        </p:spPr>
        <p:txBody>
          <a:bodyPr/>
          <a:lstStyle/>
          <a:p>
            <a:pPr lvl="0"/>
            <a:r>
              <a:rPr lang="ru-RU" i="1" dirty="0"/>
              <a:t>Печать</a:t>
            </a:r>
            <a:endParaRPr lang="ru-RU" dirty="0"/>
          </a:p>
          <a:p>
            <a:pPr lvl="0"/>
            <a:r>
              <a:rPr lang="ru-RU" i="1" dirty="0"/>
              <a:t>Ввод  </a:t>
            </a:r>
            <a:endParaRPr lang="ru-RU" dirty="0"/>
          </a:p>
          <a:p>
            <a:pPr lvl="0"/>
            <a:r>
              <a:rPr lang="ru-RU" i="1" dirty="0"/>
              <a:t>Форматирование  </a:t>
            </a:r>
            <a:endParaRPr lang="ru-RU" dirty="0"/>
          </a:p>
          <a:p>
            <a:pPr lvl="0"/>
            <a:r>
              <a:rPr lang="ru-RU" i="1" dirty="0"/>
              <a:t>Редактирование  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19. </a:t>
            </a:r>
            <a:r>
              <a:rPr lang="ru-RU" dirty="0"/>
              <a:t>В процессе сохранения текстового документа желательно ...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5272" y="2420888"/>
            <a:ext cx="6995120" cy="3705275"/>
          </a:xfrm>
        </p:spPr>
        <p:txBody>
          <a:bodyPr/>
          <a:lstStyle/>
          <a:p>
            <a:pPr lvl="0"/>
            <a:r>
              <a:rPr lang="ru-RU" i="1" dirty="0"/>
              <a:t>указать место (диск и папку), </a:t>
            </a:r>
            <a:endParaRPr lang="ru-RU" dirty="0"/>
          </a:p>
          <a:p>
            <a:pPr lvl="0"/>
            <a:r>
              <a:rPr lang="ru-RU" i="1" dirty="0"/>
              <a:t>задать имя, </a:t>
            </a:r>
            <a:endParaRPr lang="ru-RU" dirty="0"/>
          </a:p>
          <a:p>
            <a:pPr lvl="0"/>
            <a:r>
              <a:rPr lang="ru-RU" i="1" dirty="0"/>
              <a:t>выбрать формат.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20. </a:t>
            </a:r>
            <a:r>
              <a:rPr lang="ru-RU" dirty="0"/>
              <a:t>В словарях и определениях применяется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1256" y="2636912"/>
            <a:ext cx="8003232" cy="3417243"/>
          </a:xfrm>
        </p:spPr>
        <p:txBody>
          <a:bodyPr/>
          <a:lstStyle/>
          <a:p>
            <a:pPr lvl="0"/>
            <a:r>
              <a:rPr lang="ru-RU" i="1" dirty="0"/>
              <a:t>положительный отступ первой строки, </a:t>
            </a:r>
            <a:endParaRPr lang="ru-RU" dirty="0"/>
          </a:p>
          <a:p>
            <a:pPr lvl="0"/>
            <a:r>
              <a:rPr lang="ru-RU" i="1" dirty="0"/>
              <a:t>отрицательный отступ первой строки, </a:t>
            </a:r>
            <a:endParaRPr lang="ru-RU" dirty="0"/>
          </a:p>
          <a:p>
            <a:pPr lvl="0"/>
            <a:r>
              <a:rPr lang="ru-RU" i="1" dirty="0"/>
              <a:t>нулевой отступ первой строки.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pPr algn="l"/>
            <a:r>
              <a:rPr lang="ru-RU" dirty="0" smtClean="0"/>
              <a:t>21. </a:t>
            </a:r>
            <a:r>
              <a:rPr lang="ru-RU" dirty="0"/>
              <a:t>В таблице можно: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7544" y="1495325"/>
            <a:ext cx="8676456" cy="4525963"/>
          </a:xfrm>
        </p:spPr>
        <p:txBody>
          <a:bodyPr/>
          <a:lstStyle/>
          <a:p>
            <a:pPr lvl="0"/>
            <a:r>
              <a:rPr lang="ru-RU" i="1" dirty="0"/>
              <a:t>вставлять или удалять строки или столбцы, </a:t>
            </a:r>
            <a:endParaRPr lang="ru-RU" dirty="0"/>
          </a:p>
          <a:p>
            <a:pPr lvl="0"/>
            <a:r>
              <a:rPr lang="ru-RU" i="1" dirty="0"/>
              <a:t>вставлять или удалять отдельные ячейки, </a:t>
            </a:r>
            <a:endParaRPr lang="ru-RU" dirty="0"/>
          </a:p>
          <a:p>
            <a:pPr lvl="0"/>
            <a:r>
              <a:rPr lang="ru-RU" i="1" dirty="0"/>
              <a:t>изменять высоту строк, </a:t>
            </a:r>
            <a:endParaRPr lang="ru-RU" dirty="0"/>
          </a:p>
          <a:p>
            <a:pPr lvl="0"/>
            <a:r>
              <a:rPr lang="ru-RU" i="1" dirty="0"/>
              <a:t>изменять ширину столбцов, </a:t>
            </a:r>
            <a:endParaRPr lang="ru-RU" dirty="0"/>
          </a:p>
          <a:p>
            <a:pPr lvl="0"/>
            <a:r>
              <a:rPr lang="ru-RU" i="1" dirty="0"/>
              <a:t>изменять высоту и ширину отдельной ячейки,</a:t>
            </a:r>
            <a:endParaRPr lang="ru-RU" dirty="0"/>
          </a:p>
          <a:p>
            <a:pPr lvl="0"/>
            <a:r>
              <a:rPr lang="ru-RU" i="1" dirty="0"/>
              <a:t> разделять одну ячейку на несколько,</a:t>
            </a:r>
            <a:endParaRPr lang="ru-RU" dirty="0"/>
          </a:p>
          <a:p>
            <a:pPr lvl="0"/>
            <a:r>
              <a:rPr lang="ru-RU" i="1" dirty="0"/>
              <a:t> объединять ячейку с соседними,</a:t>
            </a:r>
            <a:endParaRPr lang="ru-RU" dirty="0"/>
          </a:p>
          <a:p>
            <a:pPr lvl="0"/>
            <a:r>
              <a:rPr lang="ru-RU" i="1" dirty="0"/>
              <a:t>изменять тип и цвет границы.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algn="l"/>
            <a:r>
              <a:rPr lang="ru-RU" dirty="0" smtClean="0"/>
              <a:t>22. </a:t>
            </a:r>
            <a:r>
              <a:rPr lang="ru-RU" dirty="0"/>
              <a:t>При написании заявлений обычно используется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15616" y="2492896"/>
            <a:ext cx="6131024" cy="3633267"/>
          </a:xfrm>
        </p:spPr>
        <p:txBody>
          <a:bodyPr/>
          <a:lstStyle/>
          <a:p>
            <a:pPr lvl="0"/>
            <a:r>
              <a:rPr lang="ru-RU" i="1" dirty="0"/>
              <a:t>отступ абзаца слева,</a:t>
            </a:r>
            <a:endParaRPr lang="ru-RU" dirty="0"/>
          </a:p>
          <a:p>
            <a:pPr lvl="0"/>
            <a:r>
              <a:rPr lang="ru-RU" i="1" dirty="0"/>
              <a:t>отступ абзаца справа.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91264" cy="1143000"/>
          </a:xfrm>
        </p:spPr>
        <p:txBody>
          <a:bodyPr/>
          <a:lstStyle/>
          <a:p>
            <a:pPr algn="l"/>
            <a:r>
              <a:rPr lang="ru-RU" dirty="0" smtClean="0"/>
              <a:t>23. </a:t>
            </a:r>
            <a:r>
              <a:rPr lang="ru-RU" dirty="0"/>
              <a:t>Для задания каких параметров может использоваться диалоговое окно </a:t>
            </a:r>
            <a:r>
              <a:rPr lang="ru-RU" i="1" dirty="0"/>
              <a:t>Абзац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77280" y="2204864"/>
            <a:ext cx="6995120" cy="3777283"/>
          </a:xfrm>
        </p:spPr>
        <p:txBody>
          <a:bodyPr/>
          <a:lstStyle/>
          <a:p>
            <a:pPr lvl="0"/>
            <a:r>
              <a:rPr lang="ru-RU" i="1" dirty="0"/>
              <a:t>цвет шрифта, </a:t>
            </a:r>
            <a:endParaRPr lang="ru-RU" dirty="0"/>
          </a:p>
          <a:p>
            <a:pPr lvl="0"/>
            <a:r>
              <a:rPr lang="ru-RU" i="1" dirty="0"/>
              <a:t>выравнивание,</a:t>
            </a:r>
            <a:endParaRPr lang="ru-RU" dirty="0"/>
          </a:p>
          <a:p>
            <a:pPr lvl="0"/>
            <a:r>
              <a:rPr lang="ru-RU" i="1" dirty="0" smtClean="0"/>
              <a:t>размер </a:t>
            </a:r>
            <a:r>
              <a:rPr lang="ru-RU" i="1" dirty="0"/>
              <a:t>шрифта, </a:t>
            </a:r>
            <a:endParaRPr lang="ru-RU" dirty="0"/>
          </a:p>
          <a:p>
            <a:pPr lvl="0"/>
            <a:r>
              <a:rPr lang="ru-RU" i="1" dirty="0"/>
              <a:t>начертание шрифта, </a:t>
            </a:r>
            <a:endParaRPr lang="ru-RU" dirty="0"/>
          </a:p>
          <a:p>
            <a:pPr lvl="0"/>
            <a:r>
              <a:rPr lang="ru-RU" i="1" dirty="0" smtClean="0"/>
              <a:t>отступ абзаца,</a:t>
            </a:r>
          </a:p>
          <a:p>
            <a:r>
              <a:rPr lang="ru-RU" i="1" dirty="0" smtClean="0"/>
              <a:t>отступ первой строки, </a:t>
            </a:r>
          </a:p>
          <a:p>
            <a:pPr lvl="0"/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24. </a:t>
            </a:r>
            <a:r>
              <a:rPr lang="ru-RU" dirty="0"/>
              <a:t>Как выполнить «склеивание» двух строк, если курсор стоит в конце первой строки</a:t>
            </a:r>
            <a:r>
              <a:rPr lang="ru-RU" dirty="0" smtClean="0"/>
              <a:t>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105272" y="2636912"/>
            <a:ext cx="7427168" cy="3273227"/>
          </a:xfrm>
        </p:spPr>
        <p:txBody>
          <a:bodyPr/>
          <a:lstStyle/>
          <a:p>
            <a:pPr lvl="0"/>
            <a:r>
              <a:rPr lang="ru-RU" i="1" dirty="0" smtClean="0"/>
              <a:t>нажать </a:t>
            </a:r>
            <a:r>
              <a:rPr lang="ru-RU" i="1" dirty="0"/>
              <a:t>клавишу BackSpase, </a:t>
            </a:r>
            <a:endParaRPr lang="ru-RU" dirty="0"/>
          </a:p>
          <a:p>
            <a:pPr lvl="0"/>
            <a:r>
              <a:rPr lang="ru-RU" i="1" dirty="0" smtClean="0"/>
              <a:t>выбрать  команду Вырезать</a:t>
            </a:r>
            <a:r>
              <a:rPr lang="ru-RU" i="1" dirty="0"/>
              <a:t>, </a:t>
            </a:r>
            <a:endParaRPr lang="ru-RU" dirty="0"/>
          </a:p>
          <a:p>
            <a:pPr lvl="0"/>
            <a:r>
              <a:rPr lang="ru-RU" i="1" dirty="0" smtClean="0"/>
              <a:t>нажать </a:t>
            </a:r>
            <a:r>
              <a:rPr lang="ru-RU" i="1" dirty="0"/>
              <a:t>клавишу Delete, </a:t>
            </a:r>
            <a:endParaRPr lang="ru-RU" dirty="0"/>
          </a:p>
          <a:p>
            <a:pPr lvl="0"/>
            <a:r>
              <a:rPr lang="ru-RU" i="1" dirty="0" smtClean="0"/>
              <a:t>выбрать </a:t>
            </a:r>
            <a:r>
              <a:rPr lang="ru-RU" i="1" dirty="0"/>
              <a:t>команду  Копировать.</a:t>
            </a:r>
            <a:endParaRPr lang="ru-RU" dirty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pPr lvl="0" algn="l"/>
            <a:r>
              <a:rPr lang="ru-RU" dirty="0" smtClean="0"/>
              <a:t>25. </a:t>
            </a:r>
            <a:r>
              <a:rPr lang="ru-RU" dirty="0"/>
              <a:t>Как называются компьютерные шрифты, которые имитируют почерк человека: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33264" y="2708920"/>
            <a:ext cx="7355160" cy="3201219"/>
          </a:xfrm>
        </p:spPr>
        <p:txBody>
          <a:bodyPr/>
          <a:lstStyle/>
          <a:p>
            <a:pPr lvl="0"/>
            <a:r>
              <a:rPr lang="ru-RU" i="1" dirty="0"/>
              <a:t>с засечками,</a:t>
            </a:r>
            <a:endParaRPr lang="ru-RU" dirty="0"/>
          </a:p>
          <a:p>
            <a:pPr lvl="0"/>
            <a:r>
              <a:rPr lang="ru-RU" i="1" dirty="0"/>
              <a:t>рубленые,</a:t>
            </a:r>
            <a:endParaRPr lang="ru-RU" dirty="0"/>
          </a:p>
          <a:p>
            <a:pPr lvl="0"/>
            <a:r>
              <a:rPr lang="ru-RU" i="1" dirty="0"/>
              <a:t>каллиграфические,</a:t>
            </a:r>
            <a:endParaRPr lang="ru-RU" dirty="0"/>
          </a:p>
          <a:p>
            <a:pPr lvl="0"/>
            <a:r>
              <a:rPr lang="ru-RU" i="1" dirty="0"/>
              <a:t>декоративные? </a:t>
            </a:r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/>
          <a:lstStyle/>
          <a:p>
            <a:r>
              <a:rPr lang="ru-RU" dirty="0" smtClean="0"/>
              <a:t>Правильные ответы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39552" y="1340768"/>
          <a:ext cx="8352928" cy="5189537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12678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64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75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67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271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915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811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Вопрос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Ответ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Вопрос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Ответ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Вопрос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Ответ </a:t>
                      </a:r>
                      <a:endParaRPr lang="ru-RU" sz="20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1687">
                <a:tc>
                  <a:txBody>
                    <a:bodyPr/>
                    <a:lstStyle/>
                    <a:p>
                      <a:pPr marL="457200" indent="-457200" algn="ctr">
                        <a:buFont typeface="+mj-lt"/>
                        <a:buNone/>
                      </a:pPr>
                      <a:r>
                        <a:rPr lang="ru-RU" sz="2000" b="1" dirty="0" smtClean="0"/>
                        <a:t>1.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4763"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tabLst/>
                      </a:pPr>
                      <a:r>
                        <a:rPr lang="ru-RU" sz="2000" i="0" dirty="0" smtClean="0">
                          <a:latin typeface="+mn-lt"/>
                        </a:rPr>
                        <a:t>2,5,6,8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9.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4,5,6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17.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/>
                        <a:t>2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5075">
                <a:tc>
                  <a:txBody>
                    <a:bodyPr/>
                    <a:lstStyle/>
                    <a:p>
                      <a:pPr marL="457200" indent="-457200" algn="ctr">
                        <a:buFont typeface="+mj-lt"/>
                        <a:buNone/>
                      </a:pPr>
                      <a:r>
                        <a:rPr lang="ru-RU" sz="2000" b="1" dirty="0" smtClean="0"/>
                        <a:t>2.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3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10.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  <a:ea typeface="Calibri"/>
                          <a:cs typeface="Arial" pitchFamily="34" charset="0"/>
                        </a:rPr>
                        <a:t>1,2,3,4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18.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/>
                        <a:t>2,4,3,1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5336">
                <a:tc>
                  <a:txBody>
                    <a:bodyPr/>
                    <a:lstStyle/>
                    <a:p>
                      <a:pPr marL="457200" indent="-457200" algn="ctr">
                        <a:buFont typeface="+mj-lt"/>
                        <a:buNone/>
                      </a:pPr>
                      <a:r>
                        <a:rPr lang="ru-RU" sz="2000" b="1" dirty="0" smtClean="0"/>
                        <a:t>3.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всё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11.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3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19.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8375">
                <a:tc>
                  <a:txBody>
                    <a:bodyPr/>
                    <a:lstStyle/>
                    <a:p>
                      <a:pPr marL="457200" indent="-457200" algn="ctr">
                        <a:buFont typeface="+mj-lt"/>
                        <a:buNone/>
                      </a:pPr>
                      <a:r>
                        <a:rPr lang="ru-RU" sz="2000" b="1" dirty="0" smtClean="0"/>
                        <a:t>4.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1,2,5,6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12.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1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20.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5075">
                <a:tc>
                  <a:txBody>
                    <a:bodyPr/>
                    <a:lstStyle/>
                    <a:p>
                      <a:pPr marL="457200" indent="-457200" algn="ctr">
                        <a:buFont typeface="+mj-lt"/>
                        <a:buNone/>
                      </a:pPr>
                      <a:r>
                        <a:rPr lang="ru-RU" sz="2000" b="1" dirty="0" smtClean="0"/>
                        <a:t>5.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  <a:ea typeface="Calibri"/>
                          <a:cs typeface="Arial" pitchFamily="34" charset="0"/>
                        </a:rPr>
                        <a:t>3,4,5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13.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2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21.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/>
                        <a:t>1,3,4,6,7,8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507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6.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2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14.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4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22.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/>
                        <a:t>1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35075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7.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4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15.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1,2,3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23.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dirty="0" smtClean="0"/>
                        <a:t>2,5,6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417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/>
                        <a:t>8.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763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3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 smtClean="0"/>
                        <a:t>16.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556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0" dirty="0" smtClean="0">
                          <a:latin typeface="+mn-lt"/>
                        </a:rPr>
                        <a:t>4</a:t>
                      </a:r>
                      <a:endParaRPr lang="ru-RU" sz="2000" i="0" dirty="0">
                        <a:latin typeface="+mn-lt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000" b="1" dirty="0" smtClean="0"/>
                        <a:t>24.</a:t>
                      </a:r>
                    </a:p>
                    <a:p>
                      <a:pPr algn="r"/>
                      <a:r>
                        <a:rPr lang="ru-RU" sz="2000" b="1" dirty="0" smtClean="0"/>
                        <a:t>25.</a:t>
                      </a:r>
                      <a:endParaRPr lang="ru-RU" sz="20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88265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/>
                        <a:t>3</a:t>
                      </a:r>
                    </a:p>
                    <a:p>
                      <a:pPr marL="88265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i="1" smtClean="0"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3</a:t>
                      </a:r>
                      <a:endParaRPr lang="ru-RU" sz="2000" i="1" dirty="0"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BlToT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/>
</p:sld>
</file>

<file path=ppt/theme/theme1.xml><?xml version="1.0" encoding="utf-8"?>
<a:theme xmlns:a="http://schemas.openxmlformats.org/drawingml/2006/main" name="bloknot_01">
  <a:themeElements>
    <a:clrScheme name="Оформление по умолчанию 14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800000"/>
      </a:hlink>
      <a:folHlink>
        <a:srgbClr val="FFCC99"/>
      </a:folHlink>
    </a:clrScheme>
    <a:fontScheme name="Оформление по умолчанию">
      <a:majorFont>
        <a:latin typeface="Times New Roman"/>
        <a:ea typeface=""/>
        <a:cs typeface="Times New Roman"/>
      </a:majorFont>
      <a:minorFont>
        <a:latin typeface="Times New Roman"/>
        <a:ea typeface=""/>
        <a:cs typeface="Times New Roma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22B00"/>
        </a:hlink>
        <a:folHlink>
          <a:srgbClr val="FFA95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800000"/>
        </a:hlink>
        <a:folHlink>
          <a:srgbClr val="FFCC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bloknot_01</Template>
  <TotalTime>147</TotalTime>
  <Words>905</Words>
  <Application>Microsoft Office PowerPoint</Application>
  <PresentationFormat>Экран (4:3)</PresentationFormat>
  <Paragraphs>213</Paragraphs>
  <Slides>27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Century Gothic</vt:lpstr>
      <vt:lpstr>Times New Roman</vt:lpstr>
      <vt:lpstr>bloknot_01</vt:lpstr>
      <vt:lpstr>Обработка текстовой информации</vt:lpstr>
      <vt:lpstr>Выберите из предложенных ниже форматы сохранения текстовых файлов</vt:lpstr>
      <vt:lpstr>2. Гипертекстом является:</vt:lpstr>
      <vt:lpstr>3. Текстовый процессор может быть использован для...</vt:lpstr>
      <vt:lpstr>4. В текстовом редакторе при задании параметров страницы устанавливаются:</vt:lpstr>
      <vt:lpstr>5. Клавиша ЕNTER используется для ...</vt:lpstr>
      <vt:lpstr>6. Для удаления символа вправо от курсора используется клавиша ...</vt:lpstr>
      <vt:lpstr>7. Знак препинания ставится сразу за словом, а затем ставится пробел. Это правило справедливо ...</vt:lpstr>
      <vt:lpstr>8. Колонтитул  используется для вывода </vt:lpstr>
      <vt:lpstr>9. Какие из перечисленных действий относятся к форматированию текста:</vt:lpstr>
      <vt:lpstr>10. К параметрам шрифта относятся</vt:lpstr>
      <vt:lpstr>11. Выравнивание текста, при котором оба края ровные (только последняя строка может быть неровной справа), называется выравниванием ... </vt:lpstr>
      <vt:lpstr>12. Элементом списка является:  </vt:lpstr>
      <vt:lpstr>13. Режим предварительного просмотра служит для: </vt:lpstr>
      <vt:lpstr>14. Какую последовательность действий нужно выполнить, чтобы скопировать фрагмент?</vt:lpstr>
      <vt:lpstr>15. Чтобы удалить фрагмент, можно</vt:lpstr>
      <vt:lpstr>16. При перемещении текстовый фрагмент помещается в буфер обмена.  Сколько раз можно вставить в документ этот фрагмент из буфера?   </vt:lpstr>
      <vt:lpstr>17. Курсор стоит в начале строки. Компьютер работает исправно. При попытке нажать на стрелку вверх ничего не происходит, курсор наверх не перемещается. Это значит, что:  </vt:lpstr>
      <vt:lpstr>18. В каком порядке располагаются обычно этапы подготовки текстового документа на компьютере   </vt:lpstr>
      <vt:lpstr>19. В процессе сохранения текстового документа желательно ... </vt:lpstr>
      <vt:lpstr>20. В словарях и определениях применяется </vt:lpstr>
      <vt:lpstr>21. В таблице можно: </vt:lpstr>
      <vt:lpstr>22. При написании заявлений обычно используется:</vt:lpstr>
      <vt:lpstr>23. Для задания каких параметров может использоваться диалоговое окно Абзац</vt:lpstr>
      <vt:lpstr>24. Как выполнить «склеивание» двух строк, если курсор стоит в конце первой строки?</vt:lpstr>
      <vt:lpstr>25. Как называются компьютерные шрифты, которые имитируют почерк человека: </vt:lpstr>
      <vt:lpstr>Правильные ответы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Обработка текстовой информации</dc:title>
  <dc:creator>Alex</dc:creator>
  <cp:lastModifiedBy>Пользователь Windows</cp:lastModifiedBy>
  <cp:revision>20</cp:revision>
  <dcterms:created xsi:type="dcterms:W3CDTF">2015-02-15T21:48:30Z</dcterms:created>
  <dcterms:modified xsi:type="dcterms:W3CDTF">2017-11-14T15:35:04Z</dcterms:modified>
</cp:coreProperties>
</file>