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slideLayouts/slideLayout10.xml" ContentType="application/vnd.openxmlformats-officedocument.presentationml.slideLayout+xml"/>
  <Default Extension="gif" ContentType="image/gif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10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3"/>
  </p:notesMasterIdLst>
  <p:sldIdLst>
    <p:sldId id="256" r:id="rId2"/>
    <p:sldId id="257" r:id="rId3"/>
    <p:sldId id="261" r:id="rId4"/>
    <p:sldId id="258" r:id="rId5"/>
    <p:sldId id="282" r:id="rId6"/>
    <p:sldId id="259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81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23E20"/>
    <a:srgbClr val="FF66CC"/>
    <a:srgbClr val="D9A2F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400" autoAdjust="0"/>
  </p:normalViewPr>
  <p:slideViewPr>
    <p:cSldViewPr>
      <p:cViewPr varScale="1">
        <p:scale>
          <a:sx n="70" d="100"/>
          <a:sy n="70" d="100"/>
        </p:scale>
        <p:origin x="-116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8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9.xlsx"/><Relationship Id="rId1" Type="http://schemas.openxmlformats.org/officeDocument/2006/relationships/image" Target="../media/image30.jpeg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10.xlsx"/><Relationship Id="rId1" Type="http://schemas.openxmlformats.org/officeDocument/2006/relationships/image" Target="../media/image31.jpeg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1.xlsx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12.xlsx"/><Relationship Id="rId1" Type="http://schemas.openxmlformats.org/officeDocument/2006/relationships/image" Target="../media/image32.jpeg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Как</a:t>
            </a:r>
            <a:r>
              <a:rPr lang="ru-RU" baseline="0"/>
              <a:t> поприветсвовать англичанина?</a:t>
            </a:r>
            <a:endParaRPr lang="ru-RU"/>
          </a:p>
        </c:rich>
      </c:tx>
      <c:layout/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Lbls>
            <c:showPercent val="1"/>
          </c:dLbls>
          <c:cat>
            <c:strRef>
              <c:f>Лист1!$A$2:$A$6</c:f>
              <c:strCache>
                <c:ptCount val="5"/>
                <c:pt idx="0">
                  <c:v>Hello!</c:v>
                </c:pt>
                <c:pt idx="1">
                  <c:v>Good morning!</c:v>
                </c:pt>
                <c:pt idx="2">
                  <c:v>Sir, Dear</c:v>
                </c:pt>
                <c:pt idx="4">
                  <c:v>Как поприветствовать англичанина? 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0.46</c:v>
                </c:pt>
                <c:pt idx="1">
                  <c:v>0.38000000000000067</c:v>
                </c:pt>
                <c:pt idx="2">
                  <c:v>0.15000000000000024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r"/>
      <c:legendEntry>
        <c:idx val="3"/>
        <c:delete val="1"/>
      </c:legendEntry>
      <c:legendEntry>
        <c:idx val="4"/>
        <c:delete val="1"/>
      </c:legendEntry>
      <c:layout/>
    </c:legend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0"/>
  <c:chart>
    <c:title>
      <c:layout>
        <c:manualLayout>
          <c:xMode val="edge"/>
          <c:yMode val="edge"/>
          <c:x val="0.23000879435525104"/>
          <c:y val="3.9837009324110752E-3"/>
        </c:manualLayout>
      </c:layout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Самая популярная тема разговора?</c:v>
                </c:pt>
              </c:strCache>
            </c:strRef>
          </c:tx>
          <c:dLbls>
            <c:showPercent val="1"/>
          </c:dLbls>
          <c:cat>
            <c:strRef>
              <c:f>Лист1!$A$2:$A$6</c:f>
              <c:strCache>
                <c:ptCount val="5"/>
                <c:pt idx="0">
                  <c:v>Погода</c:v>
                </c:pt>
                <c:pt idx="1">
                  <c:v>Политика</c:v>
                </c:pt>
                <c:pt idx="2">
                  <c:v>Еда</c:v>
                </c:pt>
                <c:pt idx="3">
                  <c:v>Литература</c:v>
                </c:pt>
                <c:pt idx="4">
                  <c:v>Как дела?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0.46</c:v>
                </c:pt>
                <c:pt idx="1">
                  <c:v>0.23</c:v>
                </c:pt>
                <c:pt idx="2">
                  <c:v>0.15000000000000024</c:v>
                </c:pt>
                <c:pt idx="3">
                  <c:v>7.0000000000000021E-2</c:v>
                </c:pt>
                <c:pt idx="4">
                  <c:v>7.0000000000000021E-2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r"/>
      <c:layout/>
    </c:legend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1"/>
  <c:chart>
    <c:title>
      <c:layout/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Сколько раз в день англичане пьют чай?</c:v>
                </c:pt>
              </c:strCache>
            </c:strRef>
          </c:tx>
          <c:dLbls>
            <c:showPercent val="1"/>
          </c:dLbls>
          <c:cat>
            <c:strRef>
              <c:f>Лист1!$A$2:$A$5</c:f>
              <c:strCache>
                <c:ptCount val="4"/>
                <c:pt idx="0">
                  <c:v>5-6 раз</c:v>
                </c:pt>
                <c:pt idx="1">
                  <c:v>3 раза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0.69000000000000061</c:v>
                </c:pt>
                <c:pt idx="1">
                  <c:v>0.31000000000000061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r"/>
      <c:legendEntry>
        <c:idx val="2"/>
        <c:delete val="1"/>
      </c:legendEntry>
      <c:legendEntry>
        <c:idx val="3"/>
        <c:delete val="1"/>
      </c:legendEntry>
      <c:layout/>
    </c:legend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/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Любимая еда англичан?</c:v>
                </c:pt>
              </c:strCache>
            </c:strRef>
          </c:tx>
          <c:dLbls>
            <c:showPercent val="1"/>
          </c:dLbls>
          <c:cat>
            <c:strRef>
              <c:f>Лист1!$A$2:$A$5</c:f>
              <c:strCache>
                <c:ptCount val="4"/>
                <c:pt idx="0">
                  <c:v>овсянка</c:v>
                </c:pt>
                <c:pt idx="1">
                  <c:v>пудинг</c:v>
                </c:pt>
                <c:pt idx="2">
                  <c:v>яичница</c:v>
                </c:pt>
                <c:pt idx="3">
                  <c:v>бекон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0.30000000000000032</c:v>
                </c:pt>
                <c:pt idx="1">
                  <c:v>0.23</c:v>
                </c:pt>
                <c:pt idx="2">
                  <c:v>0.15000000000000024</c:v>
                </c:pt>
                <c:pt idx="3">
                  <c:v>8.0000000000000043E-2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r"/>
      <c:layout/>
    </c:legend>
    <c:plotVisOnly val="1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4"/>
  <c:chart>
    <c:title>
      <c:layout>
        <c:manualLayout>
          <c:xMode val="edge"/>
          <c:yMode val="edge"/>
          <c:x val="0"/>
          <c:y val="1.2403100775193798E-2"/>
        </c:manualLayout>
      </c:layout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Самая знаменитая англичанка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/>
                      <a:t>38</a:t>
                    </a:r>
                    <a:r>
                      <a:rPr lang="en-US"/>
                      <a:t>%</a:t>
                    </a:r>
                  </a:p>
                </c:rich>
              </c:tx>
              <c:showPercent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2</a:t>
                    </a:r>
                    <a:r>
                      <a:rPr lang="ru-RU"/>
                      <a:t>3</a:t>
                    </a:r>
                    <a:r>
                      <a:rPr lang="en-US"/>
                      <a:t>%</a:t>
                    </a:r>
                  </a:p>
                </c:rich>
              </c:tx>
              <c:showPercent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/>
                      <a:t>1</a:t>
                    </a:r>
                    <a:r>
                      <a:rPr lang="ru-RU"/>
                      <a:t>5</a:t>
                    </a:r>
                    <a:r>
                      <a:rPr lang="en-US"/>
                      <a:t>%</a:t>
                    </a:r>
                  </a:p>
                </c:rich>
              </c:tx>
              <c:showPercent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/>
                      <a:t>8</a:t>
                    </a:r>
                    <a:r>
                      <a:rPr lang="en-US"/>
                      <a:t>%</a:t>
                    </a:r>
                  </a:p>
                </c:rich>
              </c:tx>
              <c:showPercent val="1"/>
            </c:dLbl>
            <c:showPercent val="1"/>
            <c:showLeaderLines val="1"/>
          </c:dLbls>
          <c:cat>
            <c:strRef>
              <c:f>Лист1!$A$2:$A$5</c:f>
              <c:strCache>
                <c:ptCount val="4"/>
                <c:pt idx="0">
                  <c:v>Королева Елизавета</c:v>
                </c:pt>
                <c:pt idx="1">
                  <c:v>М. Тэтчер</c:v>
                </c:pt>
                <c:pt idx="2">
                  <c:v>Кейт Мидлтон</c:v>
                </c:pt>
                <c:pt idx="3">
                  <c:v>Мисс Марпл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0.38000000000000067</c:v>
                </c:pt>
                <c:pt idx="1">
                  <c:v>0.23</c:v>
                </c:pt>
                <c:pt idx="2">
                  <c:v>0.15000000000000024</c:v>
                </c:pt>
                <c:pt idx="3">
                  <c:v>8.0000000000000043E-2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r"/>
      <c:layout/>
    </c:legend>
    <c:plotVisOnly val="1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6"/>
  <c:chart>
    <c:title>
      <c:layout/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Самый знаменитый англичанин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/>
                      <a:t>38</a:t>
                    </a:r>
                    <a:r>
                      <a:rPr lang="en-US"/>
                      <a:t>%</a:t>
                    </a:r>
                  </a:p>
                </c:rich>
              </c:tx>
              <c:showPercent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/>
                      <a:t>8</a:t>
                    </a:r>
                    <a:r>
                      <a:rPr lang="en-US"/>
                      <a:t>%</a:t>
                    </a:r>
                  </a:p>
                </c:rich>
              </c:tx>
              <c:showPercent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/>
                      <a:t>8</a:t>
                    </a:r>
                    <a:r>
                      <a:rPr lang="en-US"/>
                      <a:t>%</a:t>
                    </a:r>
                  </a:p>
                </c:rich>
              </c:tx>
              <c:showPercent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/>
                      <a:t>2</a:t>
                    </a:r>
                    <a:r>
                      <a:rPr lang="en-US"/>
                      <a:t>%</a:t>
                    </a:r>
                  </a:p>
                </c:rich>
              </c:tx>
              <c:showPercent val="1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ru-RU"/>
                      <a:t>1</a:t>
                    </a:r>
                    <a:r>
                      <a:rPr lang="en-US"/>
                      <a:t>%</a:t>
                    </a:r>
                  </a:p>
                </c:rich>
              </c:tx>
              <c:showPercent val="1"/>
            </c:dLbl>
            <c:showPercent val="1"/>
            <c:showLeaderLines val="1"/>
          </c:dLbls>
          <c:cat>
            <c:strRef>
              <c:f>Лист1!$A$2:$A$6</c:f>
              <c:strCache>
                <c:ptCount val="5"/>
                <c:pt idx="0">
                  <c:v>Принц Чарльз</c:v>
                </c:pt>
                <c:pt idx="1">
                  <c:v>Уинстон Черчиль</c:v>
                </c:pt>
                <c:pt idx="2">
                  <c:v>Д. Клуни</c:v>
                </c:pt>
                <c:pt idx="3">
                  <c:v>Шерлок Холмс</c:v>
                </c:pt>
                <c:pt idx="4">
                  <c:v>Шекспир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0.38000000000000067</c:v>
                </c:pt>
                <c:pt idx="1">
                  <c:v>8.0000000000000043E-2</c:v>
                </c:pt>
                <c:pt idx="2">
                  <c:v>8.0000000000000043E-2</c:v>
                </c:pt>
                <c:pt idx="3">
                  <c:v>2.0000000000000011E-2</c:v>
                </c:pt>
                <c:pt idx="4">
                  <c:v>1.0000000000000005E-2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r"/>
      <c:layout/>
    </c:legend>
    <c:plotVisOnly val="1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42"/>
  <c:chart>
    <c:title>
      <c:tx>
        <c:rich>
          <a:bodyPr/>
          <a:lstStyle/>
          <a:p>
            <a:pPr>
              <a:defRPr/>
            </a:pPr>
            <a:r>
              <a:rPr lang="ru-RU">
                <a:solidFill>
                  <a:srgbClr val="C00000"/>
                </a:solidFill>
              </a:rPr>
              <a:t>Каким вы представляете англичанина?</a:t>
            </a:r>
          </a:p>
        </c:rich>
      </c:tx>
      <c:layout/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Каким вы представляете англичанина?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>
                        <a:solidFill>
                          <a:sysClr val="windowText" lastClr="000000"/>
                        </a:solidFill>
                      </a:rPr>
                      <a:t>54%</a:t>
                    </a:r>
                  </a:p>
                </c:rich>
              </c:tx>
              <c:showPercent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b="1"/>
                      <a:t>23%</a:t>
                    </a:r>
                  </a:p>
                </c:rich>
              </c:tx>
              <c:showPercent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b="1"/>
                      <a:t>23%</a:t>
                    </a:r>
                  </a:p>
                </c:rich>
              </c:tx>
              <c:showPercent val="1"/>
            </c:dLbl>
            <c:showPercent val="1"/>
            <c:showLeaderLines val="1"/>
          </c:dLbls>
          <c:cat>
            <c:strRef>
              <c:f>Лист1!$A$2:$A$5</c:f>
              <c:strCache>
                <c:ptCount val="3"/>
                <c:pt idx="0">
                  <c:v>Чопорный</c:v>
                </c:pt>
                <c:pt idx="1">
                  <c:v>Хорошо одет23%</c:v>
                </c:pt>
                <c:pt idx="2">
                  <c:v>С цилиндром и шляпой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0.54</c:v>
                </c:pt>
                <c:pt idx="1">
                  <c:v>0.23</c:v>
                </c:pt>
                <c:pt idx="2">
                  <c:v>0.23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r"/>
      <c:legendEntry>
        <c:idx val="3"/>
        <c:delete val="1"/>
      </c:legendEntry>
      <c:layout>
        <c:manualLayout>
          <c:xMode val="edge"/>
          <c:yMode val="edge"/>
          <c:x val="0.56235072178477652"/>
          <c:y val="0.3531443569553806"/>
          <c:w val="0.27098261154855707"/>
          <c:h val="0.27819866747425892"/>
        </c:manualLayout>
      </c:layout>
    </c:legend>
    <c:plotVisOnly val="1"/>
  </c:chart>
  <c:spPr>
    <a:gradFill>
      <a:gsLst>
        <a:gs pos="0">
          <a:srgbClr val="92DDEC"/>
        </a:gs>
        <a:gs pos="50000">
          <a:srgbClr val="4F81BD">
            <a:tint val="44500"/>
            <a:satMod val="160000"/>
          </a:srgbClr>
        </a:gs>
        <a:gs pos="100000">
          <a:srgbClr val="4F81BD">
            <a:tint val="23500"/>
            <a:satMod val="160000"/>
          </a:srgbClr>
        </a:gs>
      </a:gsLst>
      <a:lin ang="5400000" scaled="0"/>
    </a:gradFill>
  </c:sp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42"/>
  <c:chart>
    <c:title>
      <c:tx>
        <c:rich>
          <a:bodyPr/>
          <a:lstStyle/>
          <a:p>
            <a:pPr>
              <a:defRPr/>
            </a:pPr>
            <a:r>
              <a:rPr lang="ru-RU">
                <a:solidFill>
                  <a:srgbClr val="C00000"/>
                </a:solidFill>
              </a:rPr>
              <a:t>Как вежливо поприветствовать англичанина?</a:t>
            </a:r>
          </a:p>
        </c:rich>
      </c:tx>
      <c:layout>
        <c:manualLayout>
          <c:xMode val="edge"/>
          <c:yMode val="edge"/>
          <c:x val="0.24355917374734967"/>
          <c:y val="0"/>
        </c:manualLayout>
      </c:layout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Как вежливо поприветствовать англичанина?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b="1">
                        <a:solidFill>
                          <a:sysClr val="windowText" lastClr="000000"/>
                        </a:solidFill>
                      </a:rPr>
                      <a:t>12%</a:t>
                    </a:r>
                    <a:endParaRPr lang="en-US" b="1">
                      <a:solidFill>
                        <a:sysClr val="windowText" lastClr="000000"/>
                      </a:solidFill>
                    </a:endParaRPr>
                  </a:p>
                </c:rich>
              </c:tx>
              <c:showPercent val="1"/>
            </c:dLbl>
            <c:dLbl>
              <c:idx val="1"/>
              <c:delete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b="1">
                        <a:solidFill>
                          <a:schemeClr val="tx1"/>
                        </a:solidFill>
                      </a:rPr>
                      <a:t>88</a:t>
                    </a:r>
                    <a:r>
                      <a:rPr lang="en-US" b="1">
                        <a:solidFill>
                          <a:schemeClr val="tx1"/>
                        </a:solidFill>
                      </a:rPr>
                      <a:t>%</a:t>
                    </a:r>
                  </a:p>
                </c:rich>
              </c:tx>
              <c:showPercent val="1"/>
            </c:dLbl>
            <c:showPercent val="1"/>
            <c:showLeaderLines val="1"/>
          </c:dLbls>
          <c:cat>
            <c:strRef>
              <c:f>Лист1!$A$2:$A$5</c:f>
              <c:strCache>
                <c:ptCount val="2"/>
                <c:pt idx="0">
                  <c:v>Hello! Good morning! Good afternoon!</c:v>
                </c:pt>
                <c:pt idx="1">
                  <c:v>Не знаю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 formatCode="0%">
                  <c:v>0.88</c:v>
                </c:pt>
                <c:pt idx="1">
                  <c:v>0</c:v>
                </c:pt>
                <c:pt idx="2">
                  <c:v>1.4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r"/>
      <c:legendEntry>
        <c:idx val="2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68432134991169002"/>
          <c:y val="0.46543087568599378"/>
          <c:w val="0.27993244812226892"/>
          <c:h val="0.38477423049391551"/>
        </c:manualLayout>
      </c:layout>
    </c:legend>
    <c:plotVisOnly val="1"/>
  </c:chart>
  <c:spPr>
    <a:solidFill>
      <a:srgbClr val="D236C7">
        <a:alpha val="37000"/>
      </a:srgbClr>
    </a:solidFill>
    <a:effectLst>
      <a:outerShdw blurRad="736600" dist="927100" dir="12720000" sx="61000" sy="61000" algn="ctr" rotWithShape="0">
        <a:srgbClr val="000000">
          <a:alpha val="43137"/>
        </a:srgbClr>
      </a:outerShdw>
    </a:effectLst>
  </c:sp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43"/>
  <c:chart>
    <c:title>
      <c:layout>
        <c:manualLayout>
          <c:xMode val="edge"/>
          <c:yMode val="edge"/>
          <c:x val="0.23378167438832678"/>
          <c:y val="0"/>
        </c:manualLayout>
      </c:layout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Самая популярная тема разговора?</c:v>
                </c:pt>
              </c:strCache>
            </c:strRef>
          </c:tx>
          <c:dLbls>
            <c:showPercent val="1"/>
          </c:dLbls>
          <c:cat>
            <c:strRef>
              <c:f>Лист1!$A$2:$A$5</c:f>
              <c:strCache>
                <c:ptCount val="2"/>
                <c:pt idx="0">
                  <c:v>Погода</c:v>
                </c:pt>
                <c:pt idx="1">
                  <c:v>Не знаю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0.8</c:v>
                </c:pt>
                <c:pt idx="1">
                  <c:v>0.2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r"/>
      <c:legendEntry>
        <c:idx val="2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72909831583552065"/>
          <c:y val="0.3785895513060874"/>
          <c:w val="0.25701279527559118"/>
          <c:h val="0.31018185226846706"/>
        </c:manualLayout>
      </c:layout>
    </c:legend>
    <c:plotVisOnly val="1"/>
  </c:chart>
  <c:spPr>
    <a:blipFill>
      <a:blip xmlns:r="http://schemas.openxmlformats.org/officeDocument/2006/relationships" r:embed="rId1"/>
      <a:tile tx="0" ty="0" sx="100000" sy="100000" flip="none" algn="tl"/>
    </a:blipFill>
  </c:spPr>
  <c:externalData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44"/>
  <c:chart>
    <c:title>
      <c:tx>
        <c:rich>
          <a:bodyPr/>
          <a:lstStyle/>
          <a:p>
            <a:pPr>
              <a:defRPr/>
            </a:pPr>
            <a:r>
              <a:rPr lang="ru-RU" b="0">
                <a:solidFill>
                  <a:schemeClr val="accent2">
                    <a:lumMod val="75000"/>
                  </a:schemeClr>
                </a:solidFill>
              </a:rPr>
              <a:t>Сколько раз в день англичане пьют чай?</a:t>
            </a:r>
          </a:p>
        </c:rich>
      </c:tx>
      <c:layout/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Сколько раз в день англичане пьют чай?</c:v>
                </c:pt>
              </c:strCache>
            </c:strRef>
          </c:tx>
          <c:dLbls>
            <c:showPercent val="1"/>
          </c:dLbls>
          <c:cat>
            <c:strRef>
              <c:f>Лист1!$A$2:$A$5</c:f>
              <c:strCache>
                <c:ptCount val="2"/>
                <c:pt idx="0">
                  <c:v>4-5 раз</c:v>
                </c:pt>
                <c:pt idx="1">
                  <c:v>2-3 раза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0.93</c:v>
                </c:pt>
                <c:pt idx="1">
                  <c:v>7.0000000000000021E-2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r"/>
      <c:legendEntry>
        <c:idx val="2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75576498250218882"/>
          <c:y val="0.41033558305211848"/>
          <c:w val="0.23034612860892389"/>
          <c:h val="0.22288026496687913"/>
        </c:manualLayout>
      </c:layout>
    </c:legend>
    <c:plotVisOnly val="1"/>
  </c:chart>
  <c:spPr>
    <a:blipFill>
      <a:blip xmlns:r="http://schemas.openxmlformats.org/officeDocument/2006/relationships" r:embed="rId1"/>
      <a:tile tx="0" ty="0" sx="100000" sy="100000" flip="none" algn="tl"/>
    </a:blipFill>
  </c:spPr>
  <c:externalData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42"/>
  <c:chart>
    <c:title>
      <c:tx>
        <c:rich>
          <a:bodyPr/>
          <a:lstStyle/>
          <a:p>
            <a:pPr>
              <a:defRPr/>
            </a:pPr>
            <a:r>
              <a:rPr lang="ru-RU">
                <a:solidFill>
                  <a:schemeClr val="tx2">
                    <a:lumMod val="50000"/>
                  </a:schemeClr>
                </a:solidFill>
              </a:rPr>
              <a:t>Любимая еда англичан</a:t>
            </a:r>
          </a:p>
        </c:rich>
      </c:tx>
      <c:layout/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Любимая еда англичан</c:v>
                </c:pt>
              </c:strCache>
            </c:strRef>
          </c:tx>
          <c:dLbls>
            <c:showPercent val="1"/>
          </c:dLbls>
          <c:cat>
            <c:strRef>
              <c:f>Лист1!$A$2:$A$5</c:f>
              <c:strCache>
                <c:ptCount val="4"/>
                <c:pt idx="0">
                  <c:v>Чай</c:v>
                </c:pt>
                <c:pt idx="1">
                  <c:v>Хот-дог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0.59</c:v>
                </c:pt>
                <c:pt idx="1">
                  <c:v>0.41000000000000031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r"/>
      <c:legendEntry>
        <c:idx val="2"/>
        <c:delete val="1"/>
      </c:legendEntry>
      <c:legendEntry>
        <c:idx val="3"/>
        <c:delete val="1"/>
      </c:legendEntry>
      <c:layout/>
    </c:legend>
    <c:plotVisOnly val="1"/>
  </c:chart>
  <c:spPr>
    <a:gradFill>
      <a:gsLst>
        <a:gs pos="0">
          <a:srgbClr val="4F81BD">
            <a:tint val="66000"/>
            <a:satMod val="160000"/>
          </a:srgbClr>
        </a:gs>
        <a:gs pos="50000">
          <a:srgbClr val="4F81BD">
            <a:tint val="44500"/>
            <a:satMod val="160000"/>
          </a:srgbClr>
        </a:gs>
        <a:gs pos="100000">
          <a:srgbClr val="4F81BD">
            <a:tint val="23500"/>
            <a:satMod val="160000"/>
          </a:srgbClr>
        </a:gs>
      </a:gsLst>
      <a:path path="shape">
        <a:fillToRect l="50000" t="50000" r="50000" b="50000"/>
      </a:path>
    </a:gradFill>
  </c:sp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9"/>
  <c:chart>
    <c:title>
      <c:layout/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Самая знаменитая англичанка</c:v>
                </c:pt>
              </c:strCache>
            </c:strRef>
          </c:tx>
          <c:dLbls>
            <c:showPercent val="1"/>
          </c:dLbls>
          <c:cat>
            <c:strRef>
              <c:f>Лист1!$A$2:$A$5</c:f>
              <c:strCache>
                <c:ptCount val="3"/>
                <c:pt idx="0">
                  <c:v>Королева Елизавета</c:v>
                </c:pt>
                <c:pt idx="1">
                  <c:v>Шакира</c:v>
                </c:pt>
                <c:pt idx="2">
                  <c:v>Принцесса Дмана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0.93</c:v>
                </c:pt>
                <c:pt idx="1">
                  <c:v>1.0000000000000005E-2</c:v>
                </c:pt>
                <c:pt idx="2">
                  <c:v>6.0000000000000032E-2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r"/>
      <c:legendEntry>
        <c:idx val="3"/>
        <c:delete val="1"/>
      </c:legendEntry>
      <c:layout/>
    </c:legend>
    <c:plotVisOnly val="1"/>
  </c:chart>
  <c:spPr>
    <a:blipFill>
      <a:blip xmlns:r="http://schemas.openxmlformats.org/officeDocument/2006/relationships" r:embed="rId1"/>
      <a:tile tx="0" ty="0" sx="100000" sy="100000" flip="none" algn="tl"/>
    </a:blipFill>
  </c:spPr>
  <c:externalData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42"/>
  <c:chart>
    <c:title>
      <c:tx>
        <c:rich>
          <a:bodyPr/>
          <a:lstStyle/>
          <a:p>
            <a:pPr>
              <a:defRPr/>
            </a:pPr>
            <a:r>
              <a:rPr lang="ru-RU" b="0">
                <a:solidFill>
                  <a:schemeClr val="tx1"/>
                </a:solidFill>
              </a:rPr>
              <a:t>Самый знаменитый англичанин</a:t>
            </a:r>
          </a:p>
        </c:rich>
      </c:tx>
      <c:layout/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Самый знаменитый англичанин</c:v>
                </c:pt>
              </c:strCache>
            </c:strRef>
          </c:tx>
          <c:dLbls>
            <c:showCatName val="1"/>
            <c:showPercent val="1"/>
          </c:dLbls>
          <c:cat>
            <c:strRef>
              <c:f>Лист1!$A$2:$A$5</c:f>
              <c:strCache>
                <c:ptCount val="4"/>
                <c:pt idx="0">
                  <c:v>Принц Чарльз</c:v>
                </c:pt>
                <c:pt idx="1">
                  <c:v>Майкл Джексон</c:v>
                </c:pt>
                <c:pt idx="2">
                  <c:v>Шварценегер</c:v>
                </c:pt>
                <c:pt idx="3">
                  <c:v>Шекспир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0.95000000000000062</c:v>
                </c:pt>
                <c:pt idx="1">
                  <c:v>3.0000000000000002E-2</c:v>
                </c:pt>
                <c:pt idx="2">
                  <c:v>1.0000000000000005E-2</c:v>
                </c:pt>
                <c:pt idx="3" formatCode="General">
                  <c:v>1.2</c:v>
                </c:pt>
              </c:numCache>
            </c:numRef>
          </c:val>
        </c:ser>
        <c:dLbls>
          <c:showCatName val="1"/>
          <c:showPercent val="1"/>
        </c:dLbls>
        <c:firstSliceAng val="0"/>
      </c:pieChart>
    </c:plotArea>
    <c:plotVisOnly val="1"/>
  </c:chart>
  <c:spPr>
    <a:gradFill>
      <a:gsLst>
        <a:gs pos="0">
          <a:srgbClr val="FF3399"/>
        </a:gs>
        <a:gs pos="25000">
          <a:srgbClr val="FF6633"/>
        </a:gs>
        <a:gs pos="50000">
          <a:srgbClr val="FFFF00"/>
        </a:gs>
        <a:gs pos="75000">
          <a:srgbClr val="01A78F"/>
        </a:gs>
        <a:gs pos="100000">
          <a:srgbClr val="3366FF"/>
        </a:gs>
      </a:gsLst>
      <a:lin ang="5400000" scaled="0"/>
    </a:gradFill>
  </c:spPr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42"/>
  <c:chart>
    <c:title>
      <c:tx>
        <c:rich>
          <a:bodyPr/>
          <a:lstStyle/>
          <a:p>
            <a:pPr>
              <a:defRPr/>
            </a:pPr>
            <a:r>
              <a:rPr lang="ru-RU" b="0">
                <a:solidFill>
                  <a:schemeClr val="tx1">
                    <a:lumMod val="95000"/>
                    <a:lumOff val="5000"/>
                  </a:schemeClr>
                </a:solidFill>
              </a:rPr>
              <a:t>Каким вы представляете англичанина?</a:t>
            </a:r>
          </a:p>
        </c:rich>
      </c:tx>
      <c:layout/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Каким вы представляете англичанина?</c:v>
                </c:pt>
              </c:strCache>
            </c:strRef>
          </c:tx>
          <c:dLbls>
            <c:showCatName val="1"/>
            <c:showPercent val="1"/>
          </c:dLbls>
          <c:cat>
            <c:strRef>
              <c:f>Лист1!$A$2:$A$5</c:f>
              <c:strCache>
                <c:ptCount val="3"/>
                <c:pt idx="0">
                  <c:v>Вежливые и модно одетые</c:v>
                </c:pt>
                <c:pt idx="1">
                  <c:v>Не знаю</c:v>
                </c:pt>
                <c:pt idx="2">
                  <c:v>Кв. 3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0.42000000000000032</c:v>
                </c:pt>
                <c:pt idx="1">
                  <c:v>0.58000000000000007</c:v>
                </c:pt>
              </c:numCache>
            </c:numRef>
          </c:val>
        </c:ser>
        <c:dLbls>
          <c:showCatName val="1"/>
          <c:showPercent val="1"/>
        </c:dLbls>
        <c:firstSliceAng val="0"/>
      </c:pieChart>
    </c:plotArea>
    <c:plotVisOnly val="1"/>
  </c:chart>
  <c:spPr>
    <a:gradFill flip="none" rotWithShape="1">
      <a:gsLst>
        <a:gs pos="0">
          <a:srgbClr val="66FFFF"/>
        </a:gs>
        <a:gs pos="25000">
          <a:srgbClr val="FF6633"/>
        </a:gs>
        <a:gs pos="50000">
          <a:srgbClr val="FFFF00"/>
        </a:gs>
        <a:gs pos="75000">
          <a:srgbClr val="01A78F"/>
        </a:gs>
        <a:gs pos="100000">
          <a:srgbClr val="3366FF"/>
        </a:gs>
      </a:gsLst>
      <a:lin ang="0" scaled="1"/>
      <a:tileRect/>
    </a:gradFill>
  </c:sp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58D7FE-C0FD-4F7F-8B99-A4AE36D65C56}" type="datetimeFigureOut">
              <a:rPr lang="ru-RU" smtClean="0"/>
              <a:pPr/>
              <a:t>26.03.2014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FE0F19-E8AF-40D1-B3B8-9415C4D0605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93320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FE0F19-E8AF-40D1-B3B8-9415C4D06054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88205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26.03.2014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26.03.2014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26.03.2014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26.03.2014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26.03.2014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26.03.2014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26.03.2014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26.03.2014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4C71EC6-210F-42DE-9C53-41977AD35B3D}" type="datetimeFigureOut">
              <a:rPr lang="ru-RU" smtClean="0"/>
              <a:pPr/>
              <a:t>26.03.2014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knigge.ru/images/pravila_obsheniya-03.jpg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1.jpeg"/><Relationship Id="rId2" Type="http://schemas.openxmlformats.org/officeDocument/2006/relationships/hyperlink" Target="http://images.yandex.ru/yandsearch?img_url=http://img-fotki.yandex.ru/get/4409/119528728.9ad/0_9411d_c2ecff44_S.jpg&amp;iorient=&amp;icolor=&amp;site=&amp;text=%D0%BA%D0%BD%D0%B8%D0%B3%D0%B8&amp;wp=&amp;pos=14&amp;isize=&amp;type=&amp;recent=&amp;rpt=simage&amp;itype=&amp;nojs=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ages.yandex.ru/yandsearch?text=%D1%81%D0%BB%D0%BE%D0%B2%D0%B0%D1%80%D0%B8%20%D0%B0%D0%BD%D0%B3%D0%BB%D0%B8%D0%B9%D1%81%D0%BA%D0%BE%D0%B3%D0%BE&amp;img_url=http://allge.ru/uploads/posts/2010-01/1262358887_rus-eng-slovar7.png&amp;pos=2&amp;rpt=simage&amp;nojs=1" TargetMode="External"/><Relationship Id="rId5" Type="http://schemas.openxmlformats.org/officeDocument/2006/relationships/image" Target="../media/image10.jpeg"/><Relationship Id="rId4" Type="http://schemas.openxmlformats.org/officeDocument/2006/relationships/hyperlink" Target="http://images.yandex.ru/yandsearch?img_url=http://www.lipetsktime.ru/photo/news/1_17306.jpg&amp;iorient=&amp;icolor=&amp;site=&amp;text=%D0%BA%D0%BD%D0%B8%D0%B3%D0%B8&amp;wp=&amp;pos=6&amp;isize=&amp;type=&amp;recent=&amp;rpt=simage&amp;itype=&amp;nojs=1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://fashionstime.ru/wp-content/uploads/2013/05/Poirot.jpg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://wiki.wildberries.ru/img/2011/10/02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hyperlink" Target="http://fashionstime.ru/wp-content/uploads/2013/05/Hat0.jpg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fashionstime.ru/wp-content/uploads/2013/05/Umbrella-Bowler.jpg" TargetMode="External"/><Relationship Id="rId3" Type="http://schemas.openxmlformats.org/officeDocument/2006/relationships/image" Target="../media/image24.jpeg"/><Relationship Id="rId7" Type="http://schemas.openxmlformats.org/officeDocument/2006/relationships/image" Target="../media/image26.jpeg"/><Relationship Id="rId2" Type="http://schemas.openxmlformats.org/officeDocument/2006/relationships/hyperlink" Target="http://fashionstime.ru/wp-content/uploads/2013/05/&#1082;&#1086;&#1090;&#1077;&#1083;&#1086;&#1082;1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fashionstime.ru/wp-content/uploads/2013/05/&#1080;&#1088;&#1083;&#1072;&#1085;&#1076;&#1094;&#1099;.jpg" TargetMode="External"/><Relationship Id="rId5" Type="http://schemas.openxmlformats.org/officeDocument/2006/relationships/image" Target="../media/image25.jpeg"/><Relationship Id="rId4" Type="http://schemas.openxmlformats.org/officeDocument/2006/relationships/hyperlink" Target="http://fashionstime.ru/wp-content/uploads/2013/05/hat-bowler.jpg" TargetMode="External"/><Relationship Id="rId9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hyperlink" Target="http://1.bp.blogspot.com/-NmheX7fcOws/T0d20gB4WPI/AAAAAAAAFLM/PDy2YebC9oU/s1600/32267653_helena_bonham_carterpregnant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hyperlink" Target="http://3.bp.blogspot.com/-uDDmNZfI_ik/T0d23DUS3NI/AAAAAAAAFLU/TcYvqK3JFMA/s1600/helena-bonham-carter-2.jpg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1.xml"/><Relationship Id="rId4" Type="http://schemas.openxmlformats.org/officeDocument/2006/relationships/chart" Target="../charts/char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1.bp.blogspot.com/-1yv2-XS6urc/T0d1pAIlUjI/AAAAAAAAFLE/MJRGjjTHFaM/s1600/tumblr_lcflcaj7rr1qf0huho1_500.jp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623E20"/>
            </a:gs>
            <a:gs pos="30000">
              <a:srgbClr val="66008F"/>
            </a:gs>
            <a:gs pos="64999">
              <a:srgbClr val="BA0066"/>
            </a:gs>
            <a:gs pos="89999">
              <a:srgbClr val="FF0000"/>
            </a:gs>
            <a:gs pos="100000">
              <a:srgbClr val="FF8200"/>
            </a:gs>
          </a:gsLst>
          <a:lin ang="5400000" scaled="0"/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27201" y="1214423"/>
            <a:ext cx="5723468" cy="1571635"/>
          </a:xfrm>
        </p:spPr>
        <p:txBody>
          <a:bodyPr>
            <a:normAutofit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Могу ли я стать англичанином?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00297" y="4643446"/>
            <a:ext cx="4071967" cy="1000132"/>
          </a:xfrm>
        </p:spPr>
        <p:txBody>
          <a:bodyPr>
            <a:normAutofit lnSpcReduction="10000"/>
          </a:bodyPr>
          <a:lstStyle/>
          <a:p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Работу выполнил</a:t>
            </a:r>
          </a:p>
          <a:p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Евтеев Леонид</a:t>
            </a:r>
          </a:p>
          <a:p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Ученик 7 «Б» класса</a:t>
            </a:r>
          </a:p>
          <a:p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МБОУ «Гимназия №1»</a:t>
            </a:r>
          </a:p>
        </p:txBody>
      </p:sp>
      <p:pic>
        <p:nvPicPr>
          <p:cNvPr id="4" name="Рисунок 3" descr="http://knigge.ru/images/national_rules_english-01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24339" y="2786058"/>
            <a:ext cx="1804918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057330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82"/>
            </a:gs>
            <a:gs pos="30000">
              <a:srgbClr val="66008F"/>
            </a:gs>
            <a:gs pos="64999">
              <a:srgbClr val="BA0066"/>
            </a:gs>
            <a:gs pos="89999">
              <a:srgbClr val="FF0000"/>
            </a:gs>
            <a:gs pos="100000">
              <a:srgbClr val="FF8200"/>
            </a:gs>
          </a:gsLst>
          <a:lin ang="96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одержимое 10"/>
          <p:cNvSpPr>
            <a:spLocks noGrp="1"/>
          </p:cNvSpPr>
          <p:nvPr>
            <p:ph idx="1"/>
          </p:nvPr>
        </p:nvSpPr>
        <p:spPr>
          <a:xfrm>
            <a:off x="1000100" y="857232"/>
            <a:ext cx="7215238" cy="486583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Актуальность</a:t>
            </a:r>
          </a:p>
          <a:p>
            <a:pPr algn="just">
              <a:buNone/>
            </a:pPr>
            <a:r>
              <a:rPr lang="ru-RU" sz="2000" dirty="0" smtClean="0">
                <a:latin typeface="+mj-lt"/>
              </a:rPr>
              <a:t>    английский язык является важнейшим средством общения в мире, и знание культуры и особенностей англичан важны для понимания друг друга представителями различных стран .</a:t>
            </a:r>
          </a:p>
          <a:p>
            <a:pPr algn="just">
              <a:buNone/>
            </a:pPr>
            <a:endParaRPr lang="ru-RU" sz="2000" dirty="0" smtClean="0">
              <a:latin typeface="+mj-lt"/>
            </a:endParaRPr>
          </a:p>
          <a:p>
            <a:pPr algn="just">
              <a:buNone/>
            </a:pPr>
            <a:r>
              <a:rPr lang="ru-RU" sz="3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Цель</a:t>
            </a:r>
          </a:p>
          <a:p>
            <a:pPr algn="just">
              <a:buNone/>
            </a:pPr>
            <a:r>
              <a:rPr lang="ru-RU" sz="1800" dirty="0" smtClean="0">
                <a:latin typeface="+mj-lt"/>
              </a:rPr>
              <a:t>     </a:t>
            </a:r>
            <a:r>
              <a:rPr lang="ru-RU" sz="2000" dirty="0" smtClean="0">
                <a:latin typeface="+mj-lt"/>
              </a:rPr>
              <a:t>изучить  основные особенности культуры и речевого этикета англичан и выяснить,  насколько их образ жизни близок мне по духу. </a:t>
            </a:r>
          </a:p>
          <a:p>
            <a:pPr algn="just">
              <a:buNone/>
            </a:pPr>
            <a:endParaRPr lang="ru-RU" sz="2000" dirty="0" smtClean="0">
              <a:latin typeface="+mj-lt"/>
            </a:endParaRPr>
          </a:p>
          <a:p>
            <a:pPr algn="just">
              <a:buNone/>
            </a:pPr>
            <a:endParaRPr lang="ru-RU" sz="3200" dirty="0" smtClean="0">
              <a:latin typeface="+mj-lt"/>
            </a:endParaRPr>
          </a:p>
          <a:p>
            <a:pPr algn="just">
              <a:buNone/>
            </a:pPr>
            <a:endParaRPr lang="ru-RU" sz="1800" dirty="0" smtClean="0">
              <a:latin typeface="+mj-lt"/>
            </a:endParaRPr>
          </a:p>
          <a:p>
            <a:pPr>
              <a:buNone/>
            </a:pPr>
            <a:endParaRPr lang="ru-RU" sz="32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14942" y="4500570"/>
            <a:ext cx="2000264" cy="164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07032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5400000" scaled="0"/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1000100" y="928670"/>
            <a:ext cx="7143800" cy="507209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Объект </a:t>
            </a:r>
            <a:r>
              <a:rPr lang="ru-RU" sz="1800" dirty="0" smtClean="0">
                <a:latin typeface="+mj-lt"/>
              </a:rPr>
              <a:t> - </a:t>
            </a:r>
            <a:r>
              <a:rPr lang="ru-RU" sz="2800" b="1" dirty="0" smtClean="0">
                <a:latin typeface="+mj-lt"/>
              </a:rPr>
              <a:t>образ англичанина</a:t>
            </a:r>
          </a:p>
          <a:p>
            <a:pPr>
              <a:buNone/>
            </a:pPr>
            <a:r>
              <a:rPr lang="ru-RU" sz="36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Предмет </a:t>
            </a:r>
            <a:r>
              <a:rPr lang="ru-RU" sz="2800" dirty="0" smtClean="0">
                <a:solidFill>
                  <a:srgbClr val="C00000"/>
                </a:solidFill>
                <a:latin typeface="+mj-lt"/>
              </a:rPr>
              <a:t> </a:t>
            </a:r>
            <a:r>
              <a:rPr lang="ru-RU" sz="2800" dirty="0" smtClean="0">
                <a:latin typeface="+mj-lt"/>
              </a:rPr>
              <a:t> - </a:t>
            </a:r>
            <a:r>
              <a:rPr lang="ru-RU" sz="2800" b="1" dirty="0" smtClean="0">
                <a:latin typeface="+mj-lt"/>
              </a:rPr>
              <a:t>характер и образ жизни англичан</a:t>
            </a:r>
          </a:p>
          <a:p>
            <a:pPr algn="just">
              <a:buNone/>
            </a:pPr>
            <a:r>
              <a:rPr lang="ru-RU" sz="36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Гипотеза </a:t>
            </a:r>
            <a:r>
              <a:rPr lang="ru-RU" sz="2800" dirty="0" smtClean="0">
                <a:solidFill>
                  <a:srgbClr val="C00000"/>
                </a:solidFill>
                <a:latin typeface="+mj-lt"/>
              </a:rPr>
              <a:t> </a:t>
            </a:r>
            <a:r>
              <a:rPr lang="ru-RU" sz="2800" dirty="0" smtClean="0">
                <a:latin typeface="+mj-lt"/>
              </a:rPr>
              <a:t> - </a:t>
            </a:r>
            <a:r>
              <a:rPr lang="ru-RU" sz="2800" b="1" dirty="0" smtClean="0">
                <a:latin typeface="+mj-lt"/>
              </a:rPr>
              <a:t>образ жизни англичан является особенным и влияет на взаимопонимание людей из разных стран</a:t>
            </a:r>
          </a:p>
          <a:p>
            <a:pPr algn="just">
              <a:buNone/>
            </a:pPr>
            <a:endParaRPr lang="ru-RU" sz="2800" b="1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7" name="Рисунок 6" descr="http://s45.radikal.ru/i108/0902/c6/3d96151938b9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 rot="612993">
            <a:off x="5590913" y="4336328"/>
            <a:ext cx="2357455" cy="2033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Правила общения">
            <a:hlinkClick r:id="rId3" tgtFrame="_blank"/>
          </p:cNvPr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 rot="20788371">
            <a:off x="2714612" y="4286256"/>
            <a:ext cx="1929426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86252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>
                <a:lumMod val="27000"/>
                <a:lumOff val="73000"/>
              </a:srgbClr>
            </a:gs>
            <a:gs pos="17999">
              <a:srgbClr val="99CCFF">
                <a:lumMod val="76000"/>
                <a:lumOff val="24000"/>
              </a:srgbClr>
            </a:gs>
            <a:gs pos="43000">
              <a:srgbClr val="9966FF">
                <a:lumMod val="43000"/>
                <a:lumOff val="57000"/>
              </a:srgbClr>
            </a:gs>
            <a:gs pos="61000">
              <a:srgbClr val="CC99FF">
                <a:lumMod val="64000"/>
                <a:lumOff val="36000"/>
              </a:srgbClr>
            </a:gs>
            <a:gs pos="82001">
              <a:srgbClr val="99CCFF">
                <a:lumMod val="70000"/>
                <a:lumOff val="30000"/>
              </a:srgbClr>
            </a:gs>
            <a:gs pos="100000">
              <a:srgbClr val="CCCCFF">
                <a:lumMod val="60000"/>
                <a:lumOff val="40000"/>
              </a:srgbClr>
            </a:gs>
          </a:gsLst>
          <a:path path="circle">
            <a:fillToRect t="100000" r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928662" y="714356"/>
            <a:ext cx="7429552" cy="535785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Задачи:</a:t>
            </a:r>
          </a:p>
          <a:p>
            <a:pPr lvl="0">
              <a:buFont typeface="Wingdings" pitchFamily="2" charset="2"/>
              <a:buChar char="Ø"/>
            </a:pP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ru-RU" sz="2000" b="1" dirty="0" smtClean="0">
                <a:latin typeface="+mj-lt"/>
              </a:rPr>
              <a:t>изучить общие особенности поведения англичан;</a:t>
            </a:r>
          </a:p>
          <a:p>
            <a:pPr lvl="0">
              <a:buFont typeface="Wingdings" pitchFamily="2" charset="2"/>
              <a:buChar char="Ø"/>
            </a:pPr>
            <a:r>
              <a:rPr lang="ru-RU" sz="2000" b="1" dirty="0" smtClean="0">
                <a:latin typeface="+mj-lt"/>
              </a:rPr>
              <a:t>узнать нормы и правила речевого этикета англичан в зависимости от ситуации общения;</a:t>
            </a:r>
          </a:p>
          <a:p>
            <a:pPr lvl="0">
              <a:buFont typeface="Wingdings" pitchFamily="2" charset="2"/>
              <a:buChar char="Ø"/>
            </a:pPr>
            <a:r>
              <a:rPr lang="ru-RU" sz="2000" b="1" dirty="0" smtClean="0">
                <a:latin typeface="+mj-lt"/>
              </a:rPr>
              <a:t>понять особенности английского юмора;</a:t>
            </a:r>
          </a:p>
          <a:p>
            <a:pPr lvl="0">
              <a:buFont typeface="Wingdings" pitchFamily="2" charset="2"/>
              <a:buChar char="Ø"/>
            </a:pPr>
            <a:r>
              <a:rPr lang="ru-RU" sz="2000" b="1" dirty="0" smtClean="0">
                <a:latin typeface="+mj-lt"/>
              </a:rPr>
              <a:t>развивать понимание важности изучения культуры англичан.</a:t>
            </a:r>
          </a:p>
          <a:p>
            <a:pPr>
              <a:buNone/>
            </a:pPr>
            <a:r>
              <a:rPr lang="ru-RU" sz="3600" b="1" dirty="0" smtClean="0">
                <a:solidFill>
                  <a:schemeClr val="accent4">
                    <a:lumMod val="50000"/>
                  </a:schemeClr>
                </a:solidFill>
                <a:latin typeface="+mj-lt"/>
              </a:rPr>
              <a:t>Методы:</a:t>
            </a:r>
          </a:p>
          <a:p>
            <a:pPr lvl="0">
              <a:buFont typeface="Wingdings" pitchFamily="2" charset="2"/>
              <a:buChar char="Ø"/>
            </a:pPr>
            <a:r>
              <a:rPr lang="ru-RU" sz="2000" b="1" dirty="0" smtClean="0">
                <a:latin typeface="+mj-lt"/>
              </a:rPr>
              <a:t>изучение справочных материалов;</a:t>
            </a:r>
          </a:p>
          <a:p>
            <a:pPr lvl="0">
              <a:buFont typeface="Wingdings" pitchFamily="2" charset="2"/>
              <a:buChar char="Ø"/>
            </a:pPr>
            <a:r>
              <a:rPr lang="ru-RU" sz="2000" b="1" dirty="0" smtClean="0">
                <a:latin typeface="+mj-lt"/>
              </a:rPr>
              <a:t>обобщение;</a:t>
            </a:r>
          </a:p>
          <a:p>
            <a:pPr lvl="0">
              <a:buFont typeface="Wingdings" pitchFamily="2" charset="2"/>
              <a:buChar char="Ø"/>
            </a:pPr>
            <a:r>
              <a:rPr lang="ru-RU" sz="2000" b="1" dirty="0" smtClean="0">
                <a:latin typeface="+mj-lt"/>
              </a:rPr>
              <a:t>опрос;</a:t>
            </a:r>
          </a:p>
          <a:p>
            <a:pPr lvl="0">
              <a:buNone/>
            </a:pPr>
            <a:r>
              <a:rPr lang="ru-RU" sz="2000" b="1" dirty="0" smtClean="0">
                <a:latin typeface="+mj-lt"/>
              </a:rPr>
              <a:t>анализ.</a:t>
            </a:r>
          </a:p>
          <a:p>
            <a:pPr>
              <a:buNone/>
            </a:pPr>
            <a:endParaRPr lang="ru-RU" sz="2000" dirty="0" smtClean="0">
              <a:solidFill>
                <a:schemeClr val="accent4">
                  <a:lumMod val="50000"/>
                </a:schemeClr>
              </a:solidFill>
              <a:latin typeface="+mj-lt"/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9" name="Picture 4" descr="http://im0-tub-ru.yandex.net/i?id=249227242-32-72&amp;n=21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8992" y="2928934"/>
            <a:ext cx="2214578" cy="1285884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10" name="Picture 2" descr="http://im0-tub-ru.yandex.net/i?id=491307525-33-72&amp;n=21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43438" y="214290"/>
            <a:ext cx="3643338" cy="1428750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1" name="Picture 2" descr="http://im0-tub-ru.yandex.net/i?id=86134755-01-72&amp;n=21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643438" y="4429132"/>
            <a:ext cx="2928958" cy="164307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652794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1285852" y="928670"/>
            <a:ext cx="6786610" cy="4794399"/>
          </a:xfrm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9" name="Овал 8"/>
          <p:cNvSpPr/>
          <p:nvPr/>
        </p:nvSpPr>
        <p:spPr>
          <a:xfrm>
            <a:off x="3357554" y="2214554"/>
            <a:ext cx="2786082" cy="13573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Англичанин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cxnSp>
        <p:nvCxnSpPr>
          <p:cNvPr id="11" name="Прямая со стрелкой 10"/>
          <p:cNvCxnSpPr>
            <a:stCxn id="9" idx="7"/>
          </p:cNvCxnSpPr>
          <p:nvPr/>
        </p:nvCxnSpPr>
        <p:spPr>
          <a:xfrm rot="5400000" flipH="1" flipV="1">
            <a:off x="5733085" y="1931341"/>
            <a:ext cx="484527" cy="47945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6143636" y="1285860"/>
            <a:ext cx="2071702" cy="785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+mj-lt"/>
              </a:rPr>
              <a:t>характер</a:t>
            </a:r>
            <a:endParaRPr lang="ru-RU" sz="2400" b="1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14" name="Прямая со стрелкой 13"/>
          <p:cNvCxnSpPr>
            <a:stCxn id="9" idx="5"/>
          </p:cNvCxnSpPr>
          <p:nvPr/>
        </p:nvCxnSpPr>
        <p:spPr>
          <a:xfrm rot="16200000" flipH="1">
            <a:off x="5768804" y="3339919"/>
            <a:ext cx="270213" cy="3365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6072198" y="3286124"/>
            <a:ext cx="2071702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+mj-lt"/>
              </a:rPr>
              <a:t>поведение</a:t>
            </a:r>
            <a:endParaRPr lang="ru-RU" sz="2400" b="1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17" name="Прямая со стрелкой 16"/>
          <p:cNvCxnSpPr>
            <a:stCxn id="9" idx="4"/>
          </p:cNvCxnSpPr>
          <p:nvPr/>
        </p:nvCxnSpPr>
        <p:spPr>
          <a:xfrm rot="16200000" flipH="1">
            <a:off x="4232669" y="4089801"/>
            <a:ext cx="1071570" cy="357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3929058" y="4643446"/>
            <a:ext cx="2000264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+mj-lt"/>
              </a:rPr>
              <a:t>традиции</a:t>
            </a:r>
            <a:endParaRPr lang="ru-RU" sz="2400" b="1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22" name="Прямая со стрелкой 21"/>
          <p:cNvCxnSpPr>
            <a:stCxn id="9" idx="3"/>
          </p:cNvCxnSpPr>
          <p:nvPr/>
        </p:nvCxnSpPr>
        <p:spPr>
          <a:xfrm rot="5400000">
            <a:off x="3319298" y="3268482"/>
            <a:ext cx="341651" cy="55088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1357290" y="3500438"/>
            <a:ext cx="1857388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+mj-lt"/>
              </a:rPr>
              <a:t>общение</a:t>
            </a:r>
            <a:endParaRPr lang="ru-RU" sz="2400" b="1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25" name="Прямая со стрелкой 24"/>
          <p:cNvCxnSpPr>
            <a:stCxn id="9" idx="1"/>
          </p:cNvCxnSpPr>
          <p:nvPr/>
        </p:nvCxnSpPr>
        <p:spPr>
          <a:xfrm rot="16200000" flipV="1">
            <a:off x="3319298" y="1967059"/>
            <a:ext cx="484527" cy="4080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/>
          <p:cNvSpPr/>
          <p:nvPr/>
        </p:nvSpPr>
        <p:spPr>
          <a:xfrm>
            <a:off x="1428728" y="1214422"/>
            <a:ext cx="177165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+mj-lt"/>
              </a:rPr>
              <a:t>стиль</a:t>
            </a:r>
            <a:endParaRPr lang="ru-RU" sz="2400" b="1" dirty="0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1000100" y="785794"/>
            <a:ext cx="7215238" cy="528641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2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Основные черты характера</a:t>
            </a:r>
          </a:p>
          <a:p>
            <a:pPr algn="ctr">
              <a:buNone/>
            </a:pP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сдержанность,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чувство собственного  достоинства,  чопорность, любовь к соблюдениям норм этикета</a:t>
            </a:r>
          </a:p>
          <a:p>
            <a:pPr algn="ctr">
              <a:buNone/>
            </a:pPr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>
              <a:buNone/>
            </a:pP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428992" y="3214686"/>
            <a:ext cx="2143140" cy="12144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+mj-lt"/>
              </a:rPr>
              <a:t>самооценка</a:t>
            </a:r>
            <a:endParaRPr lang="ru-RU" sz="2400" b="1"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9" name="Прямая со стрелкой 8"/>
          <p:cNvCxnSpPr>
            <a:stCxn id="7" idx="3"/>
          </p:cNvCxnSpPr>
          <p:nvPr/>
        </p:nvCxnSpPr>
        <p:spPr>
          <a:xfrm flipV="1">
            <a:off x="5572132" y="3786190"/>
            <a:ext cx="500066" cy="357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Выноска-облако 10"/>
          <p:cNvSpPr/>
          <p:nvPr/>
        </p:nvSpPr>
        <p:spPr>
          <a:xfrm>
            <a:off x="5929322" y="2857496"/>
            <a:ext cx="2500330" cy="1143008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самоирония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cxnSp>
        <p:nvCxnSpPr>
          <p:cNvPr id="13" name="Прямая со стрелкой 12"/>
          <p:cNvCxnSpPr/>
          <p:nvPr/>
        </p:nvCxnSpPr>
        <p:spPr>
          <a:xfrm rot="10800000" flipV="1">
            <a:off x="2857488" y="4000504"/>
            <a:ext cx="642942" cy="25003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Выноска-облако 13"/>
          <p:cNvSpPr/>
          <p:nvPr/>
        </p:nvSpPr>
        <p:spPr>
          <a:xfrm>
            <a:off x="1000100" y="4214818"/>
            <a:ext cx="2214578" cy="1428760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+mj-lt"/>
              </a:rPr>
              <a:t>глубокое уважение к себе</a:t>
            </a:r>
            <a:endParaRPr lang="ru-RU" b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15" name="Рисунок 14" descr="http://knigge.ru/images/national_rules_english-0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9256" y="4429132"/>
            <a:ext cx="2428892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 descr="Правила этикета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 rot="21279265">
            <a:off x="920803" y="2728758"/>
            <a:ext cx="1905000" cy="1453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9473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1071538" y="857232"/>
            <a:ext cx="7000924" cy="521497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6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Правила поведения и этикет</a:t>
            </a:r>
          </a:p>
          <a:p>
            <a:pPr algn="just">
              <a:buNone/>
            </a:pPr>
            <a:endParaRPr lang="ru-RU" sz="1800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7" name="Вертикальный свиток 6"/>
          <p:cNvSpPr/>
          <p:nvPr/>
        </p:nvSpPr>
        <p:spPr>
          <a:xfrm>
            <a:off x="857224" y="1714488"/>
            <a:ext cx="4214842" cy="3929090"/>
          </a:xfrm>
          <a:prstGeom prst="verticalScroll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200000"/>
              </a:lnSpc>
            </a:pPr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Скромность</a:t>
            </a:r>
          </a:p>
          <a:p>
            <a:pPr algn="ctr">
              <a:lnSpc>
                <a:spcPct val="200000"/>
              </a:lnSpc>
            </a:pPr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Сдержанность</a:t>
            </a:r>
          </a:p>
          <a:p>
            <a:pPr algn="ctr">
              <a:lnSpc>
                <a:spcPct val="200000"/>
              </a:lnSpc>
            </a:pPr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Гостеприимство</a:t>
            </a:r>
          </a:p>
          <a:p>
            <a:pPr algn="ctr">
              <a:lnSpc>
                <a:spcPct val="200000"/>
              </a:lnSpc>
            </a:pPr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Пунктуальность</a:t>
            </a:r>
          </a:p>
          <a:p>
            <a:pPr algn="ctr">
              <a:lnSpc>
                <a:spcPct val="200000"/>
              </a:lnSpc>
            </a:pPr>
            <a:endParaRPr lang="ru-RU" sz="24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1026" name="Picture 2" descr="C:\Documents and Settings\Яна\Мои документы\MY PICTURES\WEISMAN_MUSEUM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8" y="1928802"/>
            <a:ext cx="2857520" cy="36433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477719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82"/>
            </a:gs>
            <a:gs pos="30000">
              <a:srgbClr val="66008F"/>
            </a:gs>
            <a:gs pos="64999">
              <a:srgbClr val="BA0066"/>
            </a:gs>
            <a:gs pos="89999">
              <a:srgbClr val="FF0000"/>
            </a:gs>
            <a:gs pos="100000">
              <a:srgbClr val="FF82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одержимое 9"/>
          <p:cNvSpPr>
            <a:spLocks noGrp="1"/>
          </p:cNvSpPr>
          <p:nvPr>
            <p:ph idx="1"/>
          </p:nvPr>
        </p:nvSpPr>
        <p:spPr>
          <a:xfrm>
            <a:off x="928662" y="928670"/>
            <a:ext cx="7215238" cy="514353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6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Легче представить Британию без Королевы, чем без </a:t>
            </a:r>
            <a:r>
              <a:rPr lang="ru-RU" sz="36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чая</a:t>
            </a:r>
          </a:p>
          <a:p>
            <a:pPr algn="ctr">
              <a:buNone/>
            </a:pPr>
            <a:endParaRPr lang="ru-RU" sz="2000" dirty="0" smtClean="0">
              <a:latin typeface="+mj-lt"/>
            </a:endParaRPr>
          </a:p>
          <a:p>
            <a:pPr lvl="0">
              <a:buFont typeface="Wingdings" pitchFamily="2" charset="2"/>
              <a:buChar char="Ø"/>
            </a:pPr>
            <a:r>
              <a:rPr lang="en-US" sz="2000" b="1" dirty="0" smtClean="0">
                <a:latin typeface="+mj-lt"/>
              </a:rPr>
              <a:t>Early morning </a:t>
            </a:r>
            <a:r>
              <a:rPr lang="en-US" sz="2000" b="1" dirty="0" smtClean="0">
                <a:latin typeface="+mj-lt"/>
              </a:rPr>
              <a:t>cup</a:t>
            </a:r>
            <a:endParaRPr lang="ru-RU" sz="2000" b="1" dirty="0" smtClean="0">
              <a:latin typeface="+mj-lt"/>
            </a:endParaRPr>
          </a:p>
          <a:p>
            <a:pPr lvl="0">
              <a:buFont typeface="Wingdings" pitchFamily="2" charset="2"/>
              <a:buChar char="Ø"/>
            </a:pPr>
            <a:r>
              <a:rPr lang="en-US" sz="2000" b="1" dirty="0" smtClean="0">
                <a:latin typeface="+mj-lt"/>
              </a:rPr>
              <a:t>A nice cup of </a:t>
            </a:r>
            <a:r>
              <a:rPr lang="en-US" sz="2000" b="1" dirty="0" smtClean="0">
                <a:latin typeface="+mj-lt"/>
              </a:rPr>
              <a:t>tea</a:t>
            </a:r>
            <a:endParaRPr lang="ru-RU" sz="2000" b="1" dirty="0" smtClean="0">
              <a:latin typeface="+mj-lt"/>
            </a:endParaRPr>
          </a:p>
          <a:p>
            <a:pPr lvl="0">
              <a:buFont typeface="Wingdings" pitchFamily="2" charset="2"/>
              <a:buChar char="Ø"/>
            </a:pPr>
            <a:r>
              <a:rPr lang="en-US" sz="2000" b="1" dirty="0" smtClean="0">
                <a:latin typeface="+mj-lt"/>
              </a:rPr>
              <a:t>Tea </a:t>
            </a:r>
            <a:r>
              <a:rPr lang="en-US" sz="2000" b="1" dirty="0" smtClean="0">
                <a:latin typeface="+mj-lt"/>
              </a:rPr>
              <a:t>break</a:t>
            </a:r>
            <a:endParaRPr lang="ru-RU" sz="2000" b="1" dirty="0" smtClean="0">
              <a:latin typeface="+mj-lt"/>
            </a:endParaRPr>
          </a:p>
          <a:p>
            <a:pPr lvl="0">
              <a:buFont typeface="Wingdings" pitchFamily="2" charset="2"/>
              <a:buChar char="Ø"/>
            </a:pPr>
            <a:r>
              <a:rPr lang="en-US" sz="2000" b="1" dirty="0" smtClean="0">
                <a:latin typeface="+mj-lt"/>
              </a:rPr>
              <a:t>Five o</a:t>
            </a:r>
            <a:r>
              <a:rPr lang="ru-RU" sz="2000" b="1" dirty="0" smtClean="0">
                <a:latin typeface="+mj-lt"/>
              </a:rPr>
              <a:t>’</a:t>
            </a:r>
            <a:endParaRPr lang="ru-RU" sz="2000" b="1" dirty="0" smtClean="0">
              <a:latin typeface="+mj-lt"/>
            </a:endParaRPr>
          </a:p>
          <a:p>
            <a:pPr lvl="0">
              <a:buFont typeface="Wingdings" pitchFamily="2" charset="2"/>
              <a:buChar char="Ø"/>
            </a:pPr>
            <a:r>
              <a:rPr lang="en-US" sz="2000" b="1" dirty="0" smtClean="0">
                <a:latin typeface="+mj-lt"/>
              </a:rPr>
              <a:t>High </a:t>
            </a:r>
            <a:r>
              <a:rPr lang="en-US" sz="2000" b="1" dirty="0" smtClean="0">
                <a:latin typeface="+mj-lt"/>
              </a:rPr>
              <a:t>tea</a:t>
            </a:r>
            <a:r>
              <a:rPr lang="ru-RU" sz="2000" b="1" dirty="0" smtClean="0">
                <a:latin typeface="+mj-lt"/>
              </a:rPr>
              <a:t>   </a:t>
            </a:r>
            <a:endParaRPr lang="ru-RU" sz="2000" b="1" dirty="0" smtClean="0">
              <a:latin typeface="+mj-lt"/>
            </a:endParaRPr>
          </a:p>
          <a:p>
            <a:pPr algn="just">
              <a:buNone/>
            </a:pPr>
            <a:endParaRPr lang="ru-RU" sz="2000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5" name="Picture 3" descr="C:\Documents and Settings\Яна\Мои документы\MY PICTURES\jMWZlNzM0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9058" y="2214554"/>
            <a:ext cx="2751006" cy="1835437"/>
          </a:xfrm>
          <a:prstGeom prst="rect">
            <a:avLst/>
          </a:prstGeom>
          <a:noFill/>
        </p:spPr>
      </p:pic>
      <p:pic>
        <p:nvPicPr>
          <p:cNvPr id="7" name="Picture 4" descr="C:\Documents and Settings\Яна\Мои документы\MY PICTURES\1336903047_izmenenie-razmera-izmenenie-razmera-izmenenie-razmera-chay-po-angliyski[1]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4357694"/>
            <a:ext cx="2500330" cy="1714512"/>
          </a:xfrm>
          <a:prstGeom prst="rect">
            <a:avLst/>
          </a:prstGeom>
          <a:noFill/>
        </p:spPr>
      </p:pic>
      <p:pic>
        <p:nvPicPr>
          <p:cNvPr id="9" name="Picture 5" descr="C:\Documents and Settings\Яна\Мои документы\MY PICTURES\Sascha-Lunyakov-Tiere-Land-Humor[1]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645405">
            <a:off x="6323489" y="3550455"/>
            <a:ext cx="2378363" cy="2500330"/>
          </a:xfrm>
          <a:prstGeom prst="rect">
            <a:avLst/>
          </a:prstGeom>
          <a:noFill/>
        </p:spPr>
      </p:pic>
      <p:pic>
        <p:nvPicPr>
          <p:cNvPr id="11" name="Picture 6" descr="C:\Documents and Settings\Яна\Мои документы\MY PICTURES\george-s-knowles-the-tea-party[1]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43240" y="4429132"/>
            <a:ext cx="3071834" cy="18573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649174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http://fashionstime.ru/wp-content/uploads/2013/05/Poirot.jp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298031" y="2557462"/>
            <a:ext cx="2416977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Овальная выноска 7"/>
          <p:cNvSpPr/>
          <p:nvPr/>
        </p:nvSpPr>
        <p:spPr>
          <a:xfrm>
            <a:off x="5357818" y="714356"/>
            <a:ext cx="2857520" cy="2000264"/>
          </a:xfrm>
          <a:prstGeom prst="wedgeEllipseCallout">
            <a:avLst/>
          </a:prstGeom>
          <a:gradFill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Great! Excellent! Perfect! Gorgeous!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9" name="Овальная выноска 8"/>
          <p:cNvSpPr/>
          <p:nvPr/>
        </p:nvSpPr>
        <p:spPr>
          <a:xfrm rot="20436994">
            <a:off x="907738" y="3761183"/>
            <a:ext cx="2786082" cy="2071702"/>
          </a:xfrm>
          <a:prstGeom prst="wedgeEllipseCallout">
            <a:avLst/>
          </a:prstGeom>
          <a:gradFill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Wonderful! Fantastic! Fabulous!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0" name="Выноска-облако 9"/>
          <p:cNvSpPr/>
          <p:nvPr/>
        </p:nvSpPr>
        <p:spPr>
          <a:xfrm>
            <a:off x="785786" y="928670"/>
            <a:ext cx="3786214" cy="2214578"/>
          </a:xfrm>
          <a:prstGeom prst="cloudCallout">
            <a:avLst/>
          </a:prstGeom>
          <a:gradFill flip="none" rotWithShape="1"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  <a:tileRect r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+mj-lt"/>
              </a:rPr>
              <a:t>How absolutely marvelous! </a:t>
            </a:r>
            <a:endParaRPr lang="ru-RU" sz="2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Выноска-облако 10"/>
          <p:cNvSpPr/>
          <p:nvPr/>
        </p:nvSpPr>
        <p:spPr>
          <a:xfrm>
            <a:off x="4429124" y="3500438"/>
            <a:ext cx="3857652" cy="2428892"/>
          </a:xfrm>
          <a:prstGeom prst="cloudCallout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+mj-lt"/>
              </a:rPr>
              <a:t>I've been desperately worried about you </a:t>
            </a:r>
            <a:r>
              <a:rPr lang="en-US" sz="2000" b="1" dirty="0" smtClean="0">
                <a:solidFill>
                  <a:schemeClr val="tx1"/>
                </a:solidFill>
                <a:latin typeface="+mj-lt"/>
              </a:rPr>
              <a:t>!</a:t>
            </a:r>
            <a:endParaRPr lang="ru-RU" sz="20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08600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7" descr="http://knigge.ru/images/deti_etiket-04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14415" y="857232"/>
            <a:ext cx="2286016" cy="16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ятно 2 8"/>
          <p:cNvSpPr/>
          <p:nvPr/>
        </p:nvSpPr>
        <p:spPr>
          <a:xfrm>
            <a:off x="3857620" y="0"/>
            <a:ext cx="4643470" cy="3357562"/>
          </a:xfrm>
          <a:prstGeom prst="irregularSeal2">
            <a:avLst/>
          </a:prstGeom>
          <a:gradFill>
            <a:gsLst>
              <a:gs pos="0">
                <a:srgbClr val="FC9FCB"/>
              </a:gs>
              <a:gs pos="13000">
                <a:srgbClr val="F8B049"/>
              </a:gs>
              <a:gs pos="21001">
                <a:srgbClr val="F8B049"/>
              </a:gs>
              <a:gs pos="63000">
                <a:srgbClr val="FEE7F2"/>
              </a:gs>
              <a:gs pos="67000">
                <a:srgbClr val="F952A0"/>
              </a:gs>
              <a:gs pos="69000">
                <a:srgbClr val="C50849"/>
              </a:gs>
              <a:gs pos="82001">
                <a:srgbClr val="B43E85"/>
              </a:gs>
              <a:gs pos="100000">
                <a:srgbClr val="F8B049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-How are you?                                                 </a:t>
            </a:r>
            <a:endParaRPr lang="ru-RU" sz="11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-I</a:t>
            </a:r>
            <a:r>
              <a:rPr lang="ru-RU" b="1" i="1" dirty="0" smtClean="0">
                <a:solidFill>
                  <a:schemeClr val="tx1"/>
                </a:solidFill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lang="ru-RU" b="1" i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 fine ,thanks</a:t>
            </a:r>
            <a:r>
              <a:rPr lang="ru-RU" i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lang="ru-RU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dirty="0"/>
          </a:p>
        </p:txBody>
      </p:sp>
      <p:sp>
        <p:nvSpPr>
          <p:cNvPr id="10" name="Пятно 2 9"/>
          <p:cNvSpPr/>
          <p:nvPr/>
        </p:nvSpPr>
        <p:spPr>
          <a:xfrm>
            <a:off x="0" y="2000240"/>
            <a:ext cx="5214942" cy="2857520"/>
          </a:xfrm>
          <a:prstGeom prst="irregularSeal2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en-US" b="1" i="1" dirty="0" smtClean="0">
              <a:solidFill>
                <a:schemeClr val="tx1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en-US" b="1" i="1" dirty="0" smtClean="0">
              <a:solidFill>
                <a:schemeClr val="tx1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What 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time is it, Tom</a:t>
            </a: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?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en-US" b="1" i="1" dirty="0" smtClean="0">
              <a:solidFill>
                <a:schemeClr val="tx1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Excuse me, could you tell me the time, please?</a:t>
            </a:r>
            <a:endParaRPr lang="ru-RU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en-US" b="1" i="1" dirty="0" smtClean="0">
              <a:solidFill>
                <a:schemeClr val="tx1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en-US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ятно 2 12"/>
          <p:cNvSpPr/>
          <p:nvPr/>
        </p:nvSpPr>
        <p:spPr>
          <a:xfrm>
            <a:off x="4357686" y="2500306"/>
            <a:ext cx="4572000" cy="3500462"/>
          </a:xfrm>
          <a:prstGeom prst="irregularSeal2">
            <a:avLst/>
          </a:prstGeom>
          <a:gradFill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Hey</a:t>
            </a:r>
            <a:r>
              <a:rPr lang="ru-RU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</a:t>
            </a:r>
            <a:r>
              <a:rPr lang="en-US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there</a:t>
            </a:r>
            <a:r>
              <a:rPr lang="ru-RU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! (Эй, ты!), </a:t>
            </a:r>
            <a:r>
              <a:rPr lang="en-US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Hey</a:t>
            </a:r>
            <a:r>
              <a:rPr lang="ru-RU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</a:t>
            </a:r>
            <a:r>
              <a:rPr lang="en-US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you</a:t>
            </a:r>
            <a:r>
              <a:rPr lang="ru-RU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</a:t>
            </a:r>
            <a:r>
              <a:rPr lang="en-US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there</a:t>
            </a:r>
            <a:r>
              <a:rPr lang="ru-RU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! (Эй парень!), </a:t>
            </a:r>
            <a:r>
              <a:rPr lang="en-US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Pal</a:t>
            </a:r>
            <a:r>
              <a:rPr lang="ru-RU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</a:t>
            </a:r>
            <a:r>
              <a:rPr lang="en-US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Buddy</a:t>
            </a:r>
            <a:r>
              <a:rPr lang="ru-RU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</a:t>
            </a:r>
            <a:r>
              <a:rPr lang="en-US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Mate</a:t>
            </a:r>
            <a:r>
              <a:rPr lang="ru-RU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</a:t>
            </a:r>
            <a:r>
              <a:rPr lang="en-US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Chum</a:t>
            </a:r>
            <a:r>
              <a:rPr lang="ru-RU" sz="1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– браток, приятель, друг, малый!</a:t>
            </a:r>
          </a:p>
          <a:p>
            <a:pPr algn="ctr"/>
            <a:endParaRPr lang="ru-RU" dirty="0"/>
          </a:p>
        </p:txBody>
      </p:sp>
      <p:sp>
        <p:nvSpPr>
          <p:cNvPr id="15" name="Пятно 2 14"/>
          <p:cNvSpPr/>
          <p:nvPr/>
        </p:nvSpPr>
        <p:spPr>
          <a:xfrm>
            <a:off x="500034" y="3786190"/>
            <a:ext cx="4643470" cy="2857520"/>
          </a:xfrm>
          <a:prstGeom prst="irregularSeal2">
            <a:avLst/>
          </a:prstGeom>
          <a:gradFill>
            <a:gsLst>
              <a:gs pos="0">
                <a:srgbClr val="000000"/>
              </a:gs>
              <a:gs pos="20000">
                <a:srgbClr val="000040"/>
              </a:gs>
              <a:gs pos="50000">
                <a:srgbClr val="400040"/>
              </a:gs>
              <a:gs pos="75000">
                <a:srgbClr val="8F0040"/>
              </a:gs>
              <a:gs pos="89999">
                <a:srgbClr val="F27300"/>
              </a:gs>
              <a:gs pos="100000">
                <a:srgbClr val="FFBF00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latin typeface="+mj-lt"/>
              </a:rPr>
              <a:t>Please!</a:t>
            </a:r>
            <a:endParaRPr lang="ru-RU" sz="40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96898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1071538" y="928670"/>
            <a:ext cx="7072362" cy="500066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«Безукоризненно одетый человек одет по моде вчерашнего дня» </a:t>
            </a:r>
            <a:endParaRPr lang="ru-RU" sz="2800" b="1" u="sng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Консервативность, </a:t>
            </a:r>
          </a:p>
          <a:p>
            <a:pPr algn="just"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Постоянство, </a:t>
            </a:r>
          </a:p>
          <a:p>
            <a:pPr algn="just"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Простота,                    </a:t>
            </a:r>
          </a:p>
          <a:p>
            <a:pPr algn="just">
              <a:buNone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Практичность. </a:t>
            </a:r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just">
              <a:buNone/>
            </a:pPr>
            <a:endParaRPr lang="ru-RU" sz="2800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8" name="Рисунок 7" descr="Английский мужской костюм - стиль, проверенный временем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48" y="2071678"/>
            <a:ext cx="3190885" cy="3538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873158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Классический английский стиль</a:t>
            </a:r>
            <a:endParaRPr lang="ru-RU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" name="Содержимое 13" descr="http://wiki.wildberries.ru/img/2011/10/02.jp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 rot="610845">
            <a:off x="4794217" y="2321977"/>
            <a:ext cx="3153172" cy="360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 descr="http://fashionstime.ru/wp-content/uploads/2013/05/Hat0.jpg">
            <a:hlinkClick r:id="rId4"/>
          </p:cNvPr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 rot="20739460">
            <a:off x="1460935" y="2101743"/>
            <a:ext cx="2332990" cy="286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206234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1095023" y="642919"/>
            <a:ext cx="6965245" cy="928694"/>
          </a:xfrm>
        </p:spPr>
        <p:txBody>
          <a:bodyPr/>
          <a:lstStyle/>
          <a:p>
            <a:r>
              <a:rPr lang="ru-RU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Котелок</a:t>
            </a:r>
            <a:endParaRPr lang="ru-RU" b="1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Рисунок 11" descr="http://fashionstime.ru/wp-content/uploads/2013/05/котелок1-300x212.jpg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 rot="1135423">
            <a:off x="5963981" y="759263"/>
            <a:ext cx="2360609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Содержимое 12" descr="http://fashionstime.ru/wp-content/uploads/2013/05/hat-bowler-300x236.jpg">
            <a:hlinkClick r:id="rId4"/>
          </p:cNvPr>
          <p:cNvPicPr>
            <a:picLocks noGrp="1"/>
          </p:cNvPicPr>
          <p:nvPr>
            <p:ph idx="1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1142976" y="1785926"/>
            <a:ext cx="3357586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http://fashionstime.ru/wp-content/uploads/2013/05/ирландцы.jpg">
            <a:hlinkClick r:id="rId6"/>
          </p:cNvPr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072066" y="2643182"/>
            <a:ext cx="3357586" cy="253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 descr="http://fashionstime.ru/wp-content/uploads/2013/05/Umbrella-Bowler-300x177.jpg">
            <a:hlinkClick r:id="rId8"/>
          </p:cNvPr>
          <p:cNvPicPr/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785918" y="4500570"/>
            <a:ext cx="2860675" cy="1687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96915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1095023" y="642919"/>
            <a:ext cx="6965245" cy="857256"/>
          </a:xfrm>
        </p:spPr>
        <p:txBody>
          <a:bodyPr>
            <a:normAutofit/>
          </a:bodyPr>
          <a:lstStyle/>
          <a:p>
            <a:r>
              <a:rPr lang="ru-RU" sz="36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Особая мода</a:t>
            </a:r>
            <a:endParaRPr lang="ru-RU" sz="3600" b="1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" name="Содержимое 13" descr="http://1.bp.blogspot.com/-NmheX7fcOws/T0d20gB4WPI/AAAAAAAAFLM/PDy2YebC9oU/s640/32267653_helena_bonham_carterpregnant.jp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142976" y="1428736"/>
            <a:ext cx="2816647" cy="442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 descr="http://3.bp.blogspot.com/-uDDmNZfI_ik/T0d23DUS3NI/AAAAAAAAFLU/TcYvqK3JFMA/s640/helena-bonham-carter-2.jpg">
            <a:hlinkClick r:id="rId4"/>
          </p:cNvPr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43438" y="1428736"/>
            <a:ext cx="3214710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213284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82"/>
            </a:gs>
            <a:gs pos="30000">
              <a:srgbClr val="66008F"/>
            </a:gs>
            <a:gs pos="64999">
              <a:srgbClr val="BA0066"/>
            </a:gs>
            <a:gs pos="89999">
              <a:srgbClr val="FF0000"/>
            </a:gs>
            <a:gs pos="100000">
              <a:srgbClr val="FF8200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095023" y="642919"/>
            <a:ext cx="6965245" cy="1000132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В анкетировании принимали участие ученики 7, 9 класса и взрослые 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7" name="Выноска со стрелкой вверх 6"/>
          <p:cNvSpPr/>
          <p:nvPr/>
        </p:nvSpPr>
        <p:spPr>
          <a:xfrm>
            <a:off x="1500166" y="1643050"/>
            <a:ext cx="6572296" cy="4286280"/>
          </a:xfrm>
          <a:prstGeom prst="upArrowCallout">
            <a:avLst>
              <a:gd name="adj1" fmla="val 32005"/>
              <a:gd name="adj2" fmla="val 25000"/>
              <a:gd name="adj3" fmla="val 25000"/>
              <a:gd name="adj4" fmla="val 6497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1.Как вежливо приветствовать англичанина?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2.Самая популярная тема в разговоре у англичан?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    3.Сколько раз англичане пьют чай?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    4.Самая любимая английская еда?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    5.Самые знаменитые англичане (мужчина, женщина)?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    6.Каким Вы себе представляете настоящего англичанина? 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014303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>
                <a:lumMod val="33000"/>
                <a:lumOff val="67000"/>
              </a:srgbClr>
            </a:gs>
            <a:gs pos="17999">
              <a:srgbClr val="99CCFF">
                <a:lumMod val="46000"/>
                <a:lumOff val="54000"/>
              </a:srgbClr>
            </a:gs>
            <a:gs pos="36000">
              <a:srgbClr val="9966FF">
                <a:lumMod val="36000"/>
                <a:lumOff val="64000"/>
              </a:srgbClr>
            </a:gs>
            <a:gs pos="61000">
              <a:srgbClr val="CC99FF">
                <a:lumMod val="48000"/>
                <a:lumOff val="52000"/>
              </a:srgbClr>
            </a:gs>
            <a:gs pos="82001">
              <a:srgbClr val="99CCFF">
                <a:lumMod val="51000"/>
                <a:lumOff val="49000"/>
              </a:srgbClr>
            </a:gs>
            <a:gs pos="100000">
              <a:srgbClr val="CCCCFF">
                <a:lumMod val="73000"/>
                <a:lumOff val="27000"/>
              </a:srgb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Диаграмма 9"/>
          <p:cNvGraphicFramePr/>
          <p:nvPr/>
        </p:nvGraphicFramePr>
        <p:xfrm>
          <a:off x="857224" y="642918"/>
          <a:ext cx="3643338" cy="25003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Диаграмма 10"/>
          <p:cNvGraphicFramePr/>
          <p:nvPr/>
        </p:nvGraphicFramePr>
        <p:xfrm>
          <a:off x="4572000" y="714356"/>
          <a:ext cx="3714776" cy="25003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Диаграмма 11"/>
          <p:cNvGraphicFramePr/>
          <p:nvPr/>
        </p:nvGraphicFramePr>
        <p:xfrm>
          <a:off x="1071538" y="3571876"/>
          <a:ext cx="3500462" cy="23574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Диаграмма 12"/>
          <p:cNvGraphicFramePr/>
          <p:nvPr/>
        </p:nvGraphicFramePr>
        <p:xfrm>
          <a:off x="4786314" y="3714752"/>
          <a:ext cx="3571900" cy="23526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465882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Диаграмма 9"/>
          <p:cNvGraphicFramePr/>
          <p:nvPr/>
        </p:nvGraphicFramePr>
        <p:xfrm>
          <a:off x="857225" y="714356"/>
          <a:ext cx="3571900" cy="25003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Диаграмма 10"/>
          <p:cNvGraphicFramePr/>
          <p:nvPr/>
        </p:nvGraphicFramePr>
        <p:xfrm>
          <a:off x="4500563" y="714356"/>
          <a:ext cx="3643338" cy="25717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Диаграмма 11"/>
          <p:cNvGraphicFramePr/>
          <p:nvPr/>
        </p:nvGraphicFramePr>
        <p:xfrm>
          <a:off x="2357422" y="3286124"/>
          <a:ext cx="4410075" cy="2857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xmlns="" val="3122739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2996952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7,9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класс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61900" y="2996952"/>
            <a:ext cx="35825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7,9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класс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27584" y="5770294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7,9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класс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61900" y="5781654"/>
            <a:ext cx="35825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7,9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класс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Диаграмма 10"/>
          <p:cNvGraphicFramePr/>
          <p:nvPr/>
        </p:nvGraphicFramePr>
        <p:xfrm>
          <a:off x="1000100" y="642919"/>
          <a:ext cx="3552825" cy="23574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Диаграмма 11"/>
          <p:cNvGraphicFramePr/>
          <p:nvPr/>
        </p:nvGraphicFramePr>
        <p:xfrm>
          <a:off x="4572000" y="642918"/>
          <a:ext cx="3609975" cy="2314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Диаграмма 12"/>
          <p:cNvGraphicFramePr/>
          <p:nvPr/>
        </p:nvGraphicFramePr>
        <p:xfrm>
          <a:off x="857224" y="3357562"/>
          <a:ext cx="3643338" cy="23574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Диаграмма 13"/>
          <p:cNvGraphicFramePr/>
          <p:nvPr/>
        </p:nvGraphicFramePr>
        <p:xfrm>
          <a:off x="4714876" y="3357562"/>
          <a:ext cx="3643338" cy="24288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xmlns="" val="2571619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CCCFF">
                <a:lumMod val="33000"/>
                <a:lumOff val="67000"/>
              </a:srgbClr>
            </a:gs>
            <a:gs pos="17999">
              <a:srgbClr val="99CCFF">
                <a:lumMod val="46000"/>
                <a:lumOff val="54000"/>
              </a:srgbClr>
            </a:gs>
            <a:gs pos="36000">
              <a:srgbClr val="9966FF">
                <a:lumMod val="36000"/>
                <a:lumOff val="64000"/>
              </a:srgbClr>
            </a:gs>
            <a:gs pos="61000">
              <a:srgbClr val="CC99FF">
                <a:lumMod val="48000"/>
                <a:lumOff val="52000"/>
              </a:srgbClr>
            </a:gs>
            <a:gs pos="82001">
              <a:srgbClr val="99CCFF">
                <a:lumMod val="51000"/>
                <a:lumOff val="49000"/>
              </a:srgbClr>
            </a:gs>
            <a:gs pos="100000">
              <a:srgbClr val="CCCCFF">
                <a:lumMod val="73000"/>
                <a:lumOff val="27000"/>
              </a:srgb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2880919"/>
            <a:ext cx="3888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7,9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класс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16016" y="2884127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7,9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класс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Диаграмма 9"/>
          <p:cNvGraphicFramePr/>
          <p:nvPr/>
        </p:nvGraphicFramePr>
        <p:xfrm>
          <a:off x="714348" y="785794"/>
          <a:ext cx="3929090" cy="22145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Диаграмма 10"/>
          <p:cNvGraphicFramePr/>
          <p:nvPr/>
        </p:nvGraphicFramePr>
        <p:xfrm>
          <a:off x="4857752" y="571480"/>
          <a:ext cx="3571900" cy="2276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Диаграмма 11"/>
          <p:cNvGraphicFramePr/>
          <p:nvPr/>
        </p:nvGraphicFramePr>
        <p:xfrm>
          <a:off x="2214546" y="3500438"/>
          <a:ext cx="4910139" cy="25717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xmlns="" val="1259452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1071538" y="785794"/>
            <a:ext cx="6965245" cy="1000132"/>
          </a:xfrm>
        </p:spPr>
        <p:txBody>
          <a:bodyPr>
            <a:normAutofit fontScale="90000"/>
          </a:bodyPr>
          <a:lstStyle/>
          <a:p>
            <a:r>
              <a:rPr lang="ru-RU" sz="3600" b="1" i="1" u="sng" dirty="0" smtClean="0">
                <a:solidFill>
                  <a:srgbClr val="C00000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« Как быть англичанином ? »</a:t>
            </a:r>
            <a:r>
              <a:rPr lang="ru-RU" sz="3600" u="sng" dirty="0" smtClean="0">
                <a:solidFill>
                  <a:srgbClr val="C00000"/>
                </a:solidFill>
              </a:rPr>
              <a:t/>
            </a:r>
            <a:br>
              <a:rPr lang="ru-RU" sz="3600" u="sng" dirty="0" smtClean="0">
                <a:solidFill>
                  <a:srgbClr val="C00000"/>
                </a:solidFill>
              </a:rPr>
            </a:br>
            <a:endParaRPr lang="ru-RU" sz="3600" u="sng" dirty="0">
              <a:solidFill>
                <a:srgbClr val="C00000"/>
              </a:solidFill>
            </a:endParaRPr>
          </a:p>
        </p:txBody>
      </p:sp>
      <p:sp>
        <p:nvSpPr>
          <p:cNvPr id="11" name="Содержимое 10"/>
          <p:cNvSpPr>
            <a:spLocks noGrp="1"/>
          </p:cNvSpPr>
          <p:nvPr>
            <p:ph idx="1"/>
          </p:nvPr>
        </p:nvSpPr>
        <p:spPr>
          <a:xfrm>
            <a:off x="1142976" y="1785926"/>
            <a:ext cx="6929486" cy="4286280"/>
          </a:xfrm>
        </p:spPr>
        <p:txBody>
          <a:bodyPr>
            <a:normAutofit fontScale="85000" lnSpcReduction="20000"/>
          </a:bodyPr>
          <a:lstStyle/>
          <a:p>
            <a:pPr lvl="0">
              <a:buFont typeface="Wingdings" pitchFamily="2" charset="2"/>
              <a:buChar char="Ø"/>
            </a:pPr>
            <a:r>
              <a:rPr lang="ru-RU" b="1" i="1" dirty="0" smtClean="0">
                <a:latin typeface="+mj-lt"/>
              </a:rPr>
              <a:t>Будь сдержан.</a:t>
            </a:r>
            <a:endParaRPr lang="ru-RU" dirty="0" smtClean="0">
              <a:latin typeface="+mj-lt"/>
            </a:endParaRPr>
          </a:p>
          <a:p>
            <a:pPr lvl="0">
              <a:buFont typeface="Wingdings" pitchFamily="2" charset="2"/>
              <a:buChar char="Ø"/>
            </a:pPr>
            <a:r>
              <a:rPr lang="ru-RU" b="1" i="1" dirty="0" smtClean="0">
                <a:latin typeface="+mj-lt"/>
              </a:rPr>
              <a:t>Не разговаривай на повышенных тонах.</a:t>
            </a:r>
            <a:endParaRPr lang="ru-RU" dirty="0" smtClean="0">
              <a:latin typeface="+mj-lt"/>
            </a:endParaRPr>
          </a:p>
          <a:p>
            <a:pPr lvl="0">
              <a:buFont typeface="Wingdings" pitchFamily="2" charset="2"/>
              <a:buChar char="Ø"/>
            </a:pPr>
            <a:r>
              <a:rPr lang="ru-RU" b="1" i="1" dirty="0" smtClean="0">
                <a:latin typeface="+mj-lt"/>
              </a:rPr>
              <a:t>Будь патриотом Англии.</a:t>
            </a:r>
            <a:endParaRPr lang="ru-RU" dirty="0" smtClean="0">
              <a:latin typeface="+mj-lt"/>
            </a:endParaRPr>
          </a:p>
          <a:p>
            <a:pPr lvl="0">
              <a:buFont typeface="Wingdings" pitchFamily="2" charset="2"/>
              <a:buChar char="Ø"/>
            </a:pPr>
            <a:r>
              <a:rPr lang="ru-RU" b="1" i="1" dirty="0" smtClean="0">
                <a:latin typeface="+mj-lt"/>
              </a:rPr>
              <a:t>Глубоко уважай себя, но не подчёркивай этого.</a:t>
            </a:r>
            <a:endParaRPr lang="ru-RU" dirty="0" smtClean="0">
              <a:latin typeface="+mj-lt"/>
            </a:endParaRPr>
          </a:p>
          <a:p>
            <a:pPr lvl="0">
              <a:buFont typeface="Wingdings" pitchFamily="2" charset="2"/>
              <a:buChar char="Ø"/>
            </a:pPr>
            <a:r>
              <a:rPr lang="ru-RU" b="1" i="1" dirty="0" smtClean="0">
                <a:latin typeface="+mj-lt"/>
              </a:rPr>
              <a:t>Люби тишину и не вмешивайся в чужие дела.</a:t>
            </a:r>
            <a:endParaRPr lang="ru-RU" dirty="0" smtClean="0">
              <a:latin typeface="+mj-lt"/>
            </a:endParaRPr>
          </a:p>
          <a:p>
            <a:pPr lvl="0">
              <a:buFont typeface="Wingdings" pitchFamily="2" charset="2"/>
              <a:buChar char="Ø"/>
            </a:pPr>
            <a:r>
              <a:rPr lang="ru-RU" b="1" i="1" dirty="0" smtClean="0">
                <a:latin typeface="+mj-lt"/>
              </a:rPr>
              <a:t>Не хвастайся своими достижениями.</a:t>
            </a:r>
            <a:endParaRPr lang="ru-RU" dirty="0" smtClean="0">
              <a:latin typeface="+mj-lt"/>
            </a:endParaRPr>
          </a:p>
          <a:p>
            <a:pPr lvl="0">
              <a:buFont typeface="Wingdings" pitchFamily="2" charset="2"/>
              <a:buChar char="Ø"/>
            </a:pPr>
            <a:r>
              <a:rPr lang="ru-RU" b="1" i="1" dirty="0" smtClean="0">
                <a:latin typeface="+mj-lt"/>
              </a:rPr>
              <a:t>Не рассказывай о собственных проблемах.</a:t>
            </a:r>
            <a:endParaRPr lang="ru-RU" dirty="0" smtClean="0">
              <a:latin typeface="+mj-lt"/>
            </a:endParaRPr>
          </a:p>
          <a:p>
            <a:pPr lvl="0">
              <a:buFont typeface="Wingdings" pitchFamily="2" charset="2"/>
              <a:buChar char="Ø"/>
            </a:pPr>
            <a:r>
              <a:rPr lang="ru-RU" b="1" i="1" dirty="0" smtClean="0">
                <a:latin typeface="+mj-lt"/>
              </a:rPr>
              <a:t>Приходи в гости вовремя.</a:t>
            </a:r>
            <a:endParaRPr lang="ru-RU" dirty="0" smtClean="0">
              <a:latin typeface="+mj-lt"/>
            </a:endParaRPr>
          </a:p>
          <a:p>
            <a:pPr lvl="0">
              <a:buFont typeface="Wingdings" pitchFamily="2" charset="2"/>
              <a:buChar char="Ø"/>
            </a:pPr>
            <a:r>
              <a:rPr lang="ru-RU" b="1" i="1" dirty="0" smtClean="0">
                <a:latin typeface="+mj-lt"/>
              </a:rPr>
              <a:t>Не слишком часто используй рукопожатия.</a:t>
            </a:r>
            <a:endParaRPr lang="ru-RU" dirty="0" smtClean="0">
              <a:latin typeface="+mj-lt"/>
            </a:endParaRPr>
          </a:p>
          <a:p>
            <a:pPr lvl="0">
              <a:buFont typeface="Wingdings" pitchFamily="2" charset="2"/>
              <a:buChar char="Ø"/>
            </a:pPr>
            <a:r>
              <a:rPr lang="ru-RU" b="1" i="1" dirty="0" smtClean="0">
                <a:latin typeface="+mj-lt"/>
              </a:rPr>
              <a:t>Пей чай 5-6 раз в день.</a:t>
            </a:r>
            <a:endParaRPr lang="ru-RU" dirty="0" smtClean="0">
              <a:latin typeface="+mj-lt"/>
            </a:endParaRPr>
          </a:p>
          <a:p>
            <a:pPr lvl="0">
              <a:buFont typeface="Wingdings" pitchFamily="2" charset="2"/>
              <a:buChar char="Ø"/>
            </a:pPr>
            <a:r>
              <a:rPr lang="ru-RU" b="1" i="1" dirty="0" smtClean="0">
                <a:latin typeface="+mj-lt"/>
              </a:rPr>
              <a:t>Чаще говори «спасибо» и «пожалуйста».</a:t>
            </a:r>
            <a:endParaRPr lang="ru-RU" dirty="0" smtClean="0">
              <a:latin typeface="+mj-lt"/>
            </a:endParaRPr>
          </a:p>
          <a:p>
            <a:pPr lvl="0">
              <a:buFont typeface="Wingdings" pitchFamily="2" charset="2"/>
              <a:buChar char="Ø"/>
            </a:pPr>
            <a:r>
              <a:rPr lang="ru-RU" b="1" i="1" dirty="0" smtClean="0">
                <a:latin typeface="+mj-lt"/>
              </a:rPr>
              <a:t>Одевайся консервативно и просто</a:t>
            </a:r>
            <a:r>
              <a:rPr lang="ru-RU" b="1" i="1" dirty="0" smtClean="0">
                <a:latin typeface="+mj-lt"/>
              </a:rPr>
              <a:t>.</a:t>
            </a:r>
          </a:p>
          <a:p>
            <a:pPr lvl="0">
              <a:buFont typeface="Wingdings" pitchFamily="2" charset="2"/>
              <a:buChar char="Ø"/>
            </a:pPr>
            <a:r>
              <a:rPr lang="ru-RU" sz="3800" b="1" i="1" dirty="0" smtClean="0">
                <a:latin typeface="+mj-lt"/>
              </a:rPr>
              <a:t>Люби английский язык!!!!!!!!!!!</a:t>
            </a:r>
            <a:endParaRPr lang="ru-RU" sz="3800" dirty="0" smtClean="0">
              <a:latin typeface="+mj-lt"/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12" name="Рисунок 11" descr="http://1.bp.blogspot.com/-1yv2-XS6urc/T0d1pAIlUjI/AAAAAAAAFLE/MJRGjjTHFaM/s640/tumblr_lcflcaj7rr1qf0huho1_500.jpg">
            <a:hlinkClick r:id="rId3"/>
          </p:cNvPr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 rot="1555791">
            <a:off x="6846970" y="1266440"/>
            <a:ext cx="1857388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354893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как быть вежливым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57290" y="1142984"/>
            <a:ext cx="6143668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934082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551</TotalTime>
  <Words>563</Words>
  <Application>Microsoft Office PowerPoint</Application>
  <PresentationFormat>Экран (4:3)</PresentationFormat>
  <Paragraphs>126</Paragraphs>
  <Slides>21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Кнопка</vt:lpstr>
      <vt:lpstr>Могу ли я стать англичанином?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Классический английский стиль</vt:lpstr>
      <vt:lpstr>Котелок</vt:lpstr>
      <vt:lpstr>Особая мода</vt:lpstr>
      <vt:lpstr>В анкетировании принимали участие ученики 7, 9 класса и взрослые </vt:lpstr>
      <vt:lpstr>Слайд 16</vt:lpstr>
      <vt:lpstr>Слайд 17</vt:lpstr>
      <vt:lpstr>Слайд 18</vt:lpstr>
      <vt:lpstr>Слайд 19</vt:lpstr>
      <vt:lpstr>« Как быть англичанином ? » 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Pronunciation, или один из важнейших факторов языка</dc:title>
  <dc:creator>victor</dc:creator>
  <cp:lastModifiedBy>Valued Acer Customer</cp:lastModifiedBy>
  <cp:revision>52</cp:revision>
  <dcterms:created xsi:type="dcterms:W3CDTF">2012-12-09T09:30:39Z</dcterms:created>
  <dcterms:modified xsi:type="dcterms:W3CDTF">2014-03-26T13:27:03Z</dcterms:modified>
</cp:coreProperties>
</file>