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33" r:id="rId4"/>
  </p:sldMasterIdLst>
  <p:sldIdLst>
    <p:sldId id="256" r:id="rId5"/>
    <p:sldId id="281" r:id="rId6"/>
    <p:sldId id="274" r:id="rId7"/>
    <p:sldId id="275" r:id="rId8"/>
    <p:sldId id="276" r:id="rId9"/>
    <p:sldId id="282" r:id="rId10"/>
    <p:sldId id="283" r:id="rId11"/>
    <p:sldId id="277" r:id="rId12"/>
    <p:sldId id="278" r:id="rId13"/>
    <p:sldId id="279" r:id="rId14"/>
    <p:sldId id="280" r:id="rId15"/>
    <p:sldId id="284" r:id="rId16"/>
    <p:sldId id="285" r:id="rId17"/>
    <p:sldId id="286" r:id="rId18"/>
    <p:sldId id="267" r:id="rId19"/>
    <p:sldId id="287" r:id="rId20"/>
    <p:sldId id="290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3581400"/>
            <a:ext cx="4419600" cy="10890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4648200"/>
            <a:ext cx="6400800" cy="381000"/>
          </a:xfrm>
        </p:spPr>
        <p:txBody>
          <a:bodyPr/>
          <a:lstStyle>
            <a:lvl1pPr marL="0" indent="0" algn="r">
              <a:buFontTx/>
              <a:buNone/>
              <a:defRPr sz="1600" b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B73DA04-C2DD-4C68-897E-45A637C767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F4483-7659-442E-926B-3110F694AB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DEE69-1AF3-47B0-A7F3-950A6F4D12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657600" y="2667000"/>
            <a:ext cx="24384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48400" y="2667000"/>
            <a:ext cx="24384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8403C-EC1C-41DC-9B77-C3118592F2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A14F5-49D8-413D-BB40-9D08BA63DB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A2F0C-991C-4FD9-A35A-742AB0D5AD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53A3C-DD27-459F-9449-A599BD2545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827F4-06E3-498E-97C4-3C4BA22EF1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E34AC-6C6F-47E6-8A63-2CFE13B28D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D0C1E-084A-4F91-85C2-8CB93533ED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67600" y="1905000"/>
            <a:ext cx="1447800" cy="4221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124200" y="1905000"/>
            <a:ext cx="4191000" cy="4221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976CDE-6F27-4863-A291-5545ED1384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343400"/>
            <a:ext cx="7772400" cy="990600"/>
          </a:xfrm>
        </p:spPr>
        <p:txBody>
          <a:bodyPr/>
          <a:lstStyle>
            <a:lvl1pPr>
              <a:defRPr>
                <a:solidFill>
                  <a:srgbClr val="3A564B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257800"/>
            <a:ext cx="70866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629280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4594BBC-E88D-4B62-B56D-7F895D18E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C2162-E651-48E0-9B1B-82D797F938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98856-AFA7-4F36-BD39-3142664F72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066800"/>
            <a:ext cx="3581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5800" y="1066800"/>
            <a:ext cx="3581400" cy="5059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D2BDD-3B47-4813-BAA0-3E6A4B202D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CCD52-CBFE-4B95-8373-1ECBB2BA27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F4C12-F642-4CFB-99E1-01924D301A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15BE-A719-4EB8-B83F-2A580EBE68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1E727-BA80-4516-BA7D-C9E294A034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B841EB-7C76-4F34-AD7A-6157CDB904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67257-83E1-4A7B-8AD1-5C36558D2F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48400" y="0"/>
            <a:ext cx="18288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0"/>
            <a:ext cx="5334000" cy="6126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1D13D-9E22-467E-B8BD-2BC915B3A8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657600"/>
            <a:ext cx="7772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4958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019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048000" y="6019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019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30FE40-9F90-4A42-A6E2-758EB61342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D9D3F-C41B-4F45-A571-359C00B742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E1188-7595-4AD8-BCDB-4776A2103F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459DB5-84B3-4E42-B41D-FB1072C675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EE4F4-A796-45E4-8291-BC06CB4EA6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39A6B-C174-435C-8B2E-1565790342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31735-514E-44B1-8CC2-3C4FB20F72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52982-A8F1-4E85-9240-268FB69C06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7058A-3ED7-4208-94F5-0AA7D67073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7AEE9D-1BD0-4A89-BD0E-F52A25AEC3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07645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7695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2F771-FD3A-47A5-817C-463AB1AD42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DE0FB6CF-D394-4829-B9B4-2DFF1916A7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24200" y="19050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57600" y="2667000"/>
            <a:ext cx="50292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B3910D-51C5-43DD-ACB4-DF3294CC7A4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i="1">
          <a:solidFill>
            <a:srgbClr val="006666"/>
          </a:solidFill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0"/>
            <a:ext cx="731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066800"/>
            <a:ext cx="7315200" cy="505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FAC126-FC5F-4B85-B33C-D3FC8660F9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629280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3A564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A564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3A564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A564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A564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A564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A564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A564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A564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30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30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62484D-76A7-4452-8782-8AB851D046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6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0" y="1905000"/>
            <a:ext cx="5791200" cy="457200"/>
          </a:xfrm>
        </p:spPr>
        <p:txBody>
          <a:bodyPr/>
          <a:lstStyle/>
          <a:p>
            <a:r>
              <a:rPr lang="ru-RU" sz="4000" dirty="0" smtClean="0">
                <a:solidFill>
                  <a:schemeClr val="accent6"/>
                </a:solidFill>
              </a:rPr>
              <a:t>Педсовет</a:t>
            </a:r>
            <a:r>
              <a:rPr lang="ru-RU" dirty="0" smtClean="0">
                <a:solidFill>
                  <a:schemeClr val="accent6"/>
                </a:solidFill>
              </a:rPr>
              <a:t/>
            </a:r>
            <a:br>
              <a:rPr lang="ru-RU" dirty="0" smtClean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590800"/>
            <a:ext cx="7772400" cy="3459163"/>
          </a:xfrm>
        </p:spPr>
        <p:txBody>
          <a:bodyPr/>
          <a:lstStyle/>
          <a:p>
            <a:pPr algn="ctr">
              <a:buNone/>
            </a:pPr>
            <a:endParaRPr lang="ru-RU" sz="2000" i="1" dirty="0" smtClean="0">
              <a:solidFill>
                <a:schemeClr val="accent2"/>
              </a:solidFill>
              <a:latin typeface="+mj-lt"/>
            </a:endParaRPr>
          </a:p>
          <a:p>
            <a:pPr algn="ctr">
              <a:buNone/>
            </a:pPr>
            <a:r>
              <a:rPr lang="ru-RU" sz="3600" i="1" dirty="0" smtClean="0">
                <a:solidFill>
                  <a:schemeClr val="accent2"/>
                </a:solidFill>
                <a:latin typeface="+mj-lt"/>
              </a:rPr>
              <a:t>«Система коррекционной работы с детьми с умственной отсталостью»</a:t>
            </a:r>
            <a:endParaRPr lang="en-US" sz="3600" i="1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315200" cy="2667000"/>
          </a:xfrm>
        </p:spPr>
        <p:txBody>
          <a:bodyPr/>
          <a:lstStyle/>
          <a:p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0" y="457200"/>
            <a:ext cx="7391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«</a:t>
            </a:r>
            <a:r>
              <a:rPr lang="ru-RU" sz="3600" i="1" dirty="0" smtClean="0"/>
              <a:t>Нет случайно родившихся детей. Ни один путник вечности случайно не рождается. Каждый ребёнок есть явление в земной жизни. Он родился потому, что должен был родиться. Родился, потому, что именно его не хватало миру </a:t>
            </a:r>
            <a:r>
              <a:rPr lang="ru-RU" sz="2800" dirty="0" smtClean="0"/>
              <a:t>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detki.co.il/images/upbringing/vigods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0"/>
            <a:ext cx="7315199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uslide.ru/images/3/9256/960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1" y="0"/>
            <a:ext cx="7391399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315200" cy="9906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Коррекционная работа -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219200"/>
            <a:ext cx="7315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система </a:t>
            </a:r>
            <a:r>
              <a:rPr lang="ru-RU" sz="2800" dirty="0" err="1" smtClean="0"/>
              <a:t>психолого</a:t>
            </a:r>
            <a:r>
              <a:rPr lang="ru-RU" sz="2800" dirty="0" smtClean="0"/>
              <a:t> - педагогических и медицинских средств, направленных на преодоление или ослабление недостатков в психическом и физическом развитии умственно отсталых 	школьников.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38200" y="0"/>
            <a:ext cx="71628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Задачи коррекционной работы: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000000"/>
              </a:solidFill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Выявление особых образовательных потребностей обучающихся с умственной отсталостью;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Осуществление индивидуально ориентированной помощи детям с ограниченными возможностями здоровья;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Разработка и реализация индивидуальных учебных планов, организация индивидуальных и групповых занятий для детей с учетом индивидуальных и типологических особенностей;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Реализация системы мероприятий по социальной адаптации умственно отсталых детей;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Оказание родителям (законным представителям) умственно отсталых детей консультативной и методической помощи по медицинским, социальным, правовым и другим вопросам.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315200" cy="41910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Принципы коррекционной работы:</a:t>
            </a: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</a:rPr>
              <a:t>Принцип </a:t>
            </a:r>
            <a:r>
              <a:rPr lang="ru-RU" sz="2400" i="1" dirty="0" smtClean="0">
                <a:solidFill>
                  <a:schemeClr val="tx1"/>
                </a:solidFill>
              </a:rPr>
              <a:t>приоритетности.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i="1" dirty="0" smtClean="0">
                <a:solidFill>
                  <a:schemeClr val="tx1"/>
                </a:solidFill>
              </a:rPr>
              <a:t>- Принцип системности .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Принцип </a:t>
            </a:r>
            <a:r>
              <a:rPr lang="ru-RU" sz="2400" i="1" dirty="0" smtClean="0">
                <a:solidFill>
                  <a:schemeClr val="tx1"/>
                </a:solidFill>
              </a:rPr>
              <a:t>непрерывности</a:t>
            </a:r>
            <a:r>
              <a:rPr lang="ru-RU" sz="2400" dirty="0" smtClean="0">
                <a:solidFill>
                  <a:schemeClr val="tx1"/>
                </a:solidFill>
              </a:rPr>
              <a:t> 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Принцип </a:t>
            </a:r>
            <a:r>
              <a:rPr lang="ru-RU" sz="2400" i="1" dirty="0" smtClean="0">
                <a:solidFill>
                  <a:schemeClr val="tx1"/>
                </a:solidFill>
              </a:rPr>
              <a:t>вариативности .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Принцип </a:t>
            </a:r>
            <a:r>
              <a:rPr lang="ru-RU" sz="2400" i="1" dirty="0" smtClean="0">
                <a:solidFill>
                  <a:schemeClr val="tx1"/>
                </a:solidFill>
              </a:rPr>
              <a:t>единства психолого-педагогических и медицинских средств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Принцип </a:t>
            </a:r>
            <a:r>
              <a:rPr lang="ru-RU" sz="2400" i="1" dirty="0" smtClean="0">
                <a:solidFill>
                  <a:schemeClr val="tx1"/>
                </a:solidFill>
              </a:rPr>
              <a:t>сотрудничества с семьей.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315200" cy="1219200"/>
          </a:xfrm>
        </p:spPr>
        <p:txBody>
          <a:bodyPr/>
          <a:lstStyle/>
          <a:p>
            <a:pPr lvl="0" algn="ctr"/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 работы с  умственно отсталыми детьми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1997839"/>
            <a:ext cx="7239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smtClean="0"/>
              <a:t>Цель:</a:t>
            </a:r>
            <a:r>
              <a:rPr lang="ru-RU" sz="2400" dirty="0" smtClean="0"/>
              <a:t> научно-обоснованная организация коррекционно-педагогического процесса с едиными требованиями к ребенку с целью своевременной коррекции речевых, сенсорных, умственных, моторных нарушений, профилактики школьной неуспеваемости, социальной   адаптации в условиях школы – интернат 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</a:rPr>
              <a:t>Диагностический блок</a:t>
            </a:r>
            <a:endParaRPr lang="ru-RU" sz="3600" u="sng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1828801"/>
            <a:ext cx="7315200" cy="27432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Организация комплексного </a:t>
            </a:r>
            <a:r>
              <a:rPr lang="ru-RU" sz="2800" dirty="0" err="1" smtClean="0">
                <a:solidFill>
                  <a:schemeClr val="tx1"/>
                </a:solidFill>
              </a:rPr>
              <a:t>медико-психолого-педагогического</a:t>
            </a:r>
            <a:r>
              <a:rPr lang="ru-RU" sz="2800" dirty="0" smtClean="0">
                <a:solidFill>
                  <a:schemeClr val="tx1"/>
                </a:solidFill>
              </a:rPr>
              <a:t> изучения ребенка с целью его реабилитации.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0"/>
            <a:ext cx="7315200" cy="1447800"/>
          </a:xfrm>
        </p:spPr>
        <p:txBody>
          <a:bodyPr/>
          <a:lstStyle/>
          <a:p>
            <a:pPr algn="ctr"/>
            <a:r>
              <a:rPr lang="ru-RU" sz="3600" u="sng" dirty="0" smtClean="0">
                <a:solidFill>
                  <a:schemeClr val="tx1"/>
                </a:solidFill>
              </a:rPr>
              <a:t>Коррекционно-развивающий блок </a:t>
            </a:r>
            <a:endParaRPr lang="ru-RU" sz="3600" u="sng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676400"/>
            <a:ext cx="7239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Развитие компенсаторных механизмов становления деятельности ребенка, преодоление и предупреждение 	вторичных 	отклонений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/>
            </a:r>
            <a:br>
              <a:rPr lang="ru-RU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3600" u="sng" dirty="0" err="1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Здоровьесберегающий</a:t>
            </a:r>
            <a:r>
              <a:rPr lang="ru-RU" sz="3600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 блок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9200" y="2670731"/>
            <a:ext cx="6313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Arial" pitchFamily="34" charset="0"/>
              </a:rPr>
              <a:t>Совершенствование функций формирующего организм  ребенка</a:t>
            </a:r>
            <a:endParaRPr lang="ru-RU" sz="3600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u="sng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Воспитательно-образовательный 	блок</a:t>
            </a:r>
            <a:endParaRPr lang="ru-RU" sz="3200" u="sng" dirty="0"/>
          </a:p>
        </p:txBody>
      </p:sp>
      <p:sp>
        <p:nvSpPr>
          <p:cNvPr id="98305" name="Rectangle 1"/>
          <p:cNvSpPr>
            <a:spLocks noChangeArrowheads="1"/>
          </p:cNvSpPr>
          <p:nvPr/>
        </p:nvSpPr>
        <p:spPr bwMode="auto">
          <a:xfrm>
            <a:off x="685800" y="1066800"/>
            <a:ext cx="7467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Становление нравственных основ личности, социально- приемлемого поведения в обществе. Развитие ориентировочной и познавательной деятельности, укрепление взаимосвязи между основными компонентами мыслительной деятельности.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371600"/>
            <a:ext cx="7315200" cy="4343400"/>
          </a:xfrm>
        </p:spPr>
        <p:txBody>
          <a:bodyPr/>
          <a:lstStyle/>
          <a:p>
            <a:r>
              <a:rPr lang="ru-RU" sz="2000" dirty="0" smtClean="0"/>
              <a:t>-</a:t>
            </a:r>
            <a:r>
              <a:rPr lang="ru-RU" sz="2000" dirty="0" smtClean="0">
                <a:solidFill>
                  <a:schemeClr val="tx1"/>
                </a:solidFill>
              </a:rPr>
              <a:t>коллективные формы взаимодействия  с семьей;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-индивидуальные формы работы с семьей;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-формы наглядного информационного обеспечения;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-решение организационных вопросов;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-информирование родителей по вопросам взаимодействия ДОУ с другими организациями и соц. службами.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224006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u="sng" kern="0" dirty="0" smtClean="0">
                <a:ea typeface="+mj-ea"/>
                <a:cs typeface="+mj-cs"/>
              </a:rPr>
              <a:t>Социально - педагогический блок</a:t>
            </a:r>
            <a:endParaRPr lang="ru-RU" sz="3600" u="sn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838200" y="0"/>
            <a:ext cx="7315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Психолого-медико-педагогическое</a:t>
            </a:r>
            <a:r>
              <a:rPr kumimoji="0" lang="ru-RU" sz="320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сопровождение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0" dirty="0" smtClean="0">
              <a:solidFill>
                <a:srgbClr val="000000"/>
              </a:solidFill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 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медицинское воздействие;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 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коррекционно-педагогическое воздействие;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 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психолого-педагогическое и психофизическое воздействие.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763000" cy="11430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2"/>
                </a:solidFill>
                <a:latin typeface="Arial Black" pitchFamily="34" charset="0"/>
              </a:rPr>
              <a:t>  Взаимосвязь участников   коррекционного процесса</a:t>
            </a:r>
            <a:endParaRPr lang="ru-RU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graphicFrame>
        <p:nvGraphicFramePr>
          <p:cNvPr id="63543" name="Group 55"/>
          <p:cNvGraphicFramePr>
            <a:graphicFrameLocks noGrp="1"/>
          </p:cNvGraphicFramePr>
          <p:nvPr>
            <p:ph idx="1"/>
          </p:nvPr>
        </p:nvGraphicFramePr>
        <p:xfrm>
          <a:off x="228600" y="1524000"/>
          <a:ext cx="8604250" cy="4292601"/>
        </p:xfrm>
        <a:graphic>
          <a:graphicData uri="http://schemas.openxmlformats.org/drawingml/2006/table">
            <a:tbl>
              <a:tblPr/>
              <a:tblGrid>
                <a:gridCol w="3382963"/>
                <a:gridCol w="2576512"/>
                <a:gridCol w="2644775"/>
              </a:tblGrid>
              <a:tr h="1423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Дефектолог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Учитель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    Психолог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Администрация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школы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 Black" pitchFamily="34" charset="0"/>
                        </a:rPr>
                        <a:t>Ученик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 Black" pitchFamily="34" charset="0"/>
                        </a:rPr>
                        <a:t> с ОВЗ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      Родители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3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Логопед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Воспитатель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Социальный педагог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3512" name="Line 24"/>
          <p:cNvSpPr>
            <a:spLocks noChangeShapeType="1"/>
          </p:cNvSpPr>
          <p:nvPr/>
        </p:nvSpPr>
        <p:spPr bwMode="auto">
          <a:xfrm flipH="1" flipV="1">
            <a:off x="3352800" y="2667000"/>
            <a:ext cx="4318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13" name="Line 25"/>
          <p:cNvSpPr>
            <a:spLocks noChangeShapeType="1"/>
          </p:cNvSpPr>
          <p:nvPr/>
        </p:nvSpPr>
        <p:spPr bwMode="auto">
          <a:xfrm flipV="1">
            <a:off x="5791201" y="2590799"/>
            <a:ext cx="685800" cy="441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14" name="Line 26"/>
          <p:cNvSpPr>
            <a:spLocks noChangeShapeType="1"/>
          </p:cNvSpPr>
          <p:nvPr/>
        </p:nvSpPr>
        <p:spPr bwMode="auto">
          <a:xfrm flipV="1">
            <a:off x="4876800" y="2667000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15" name="Line 27"/>
          <p:cNvSpPr>
            <a:spLocks noChangeShapeType="1"/>
          </p:cNvSpPr>
          <p:nvPr/>
        </p:nvSpPr>
        <p:spPr bwMode="auto">
          <a:xfrm flipH="1">
            <a:off x="3276600" y="4191000"/>
            <a:ext cx="43180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b="1" dirty="0"/>
          </a:p>
        </p:txBody>
      </p:sp>
      <p:sp>
        <p:nvSpPr>
          <p:cNvPr id="63516" name="Line 28"/>
          <p:cNvSpPr>
            <a:spLocks noChangeShapeType="1"/>
          </p:cNvSpPr>
          <p:nvPr/>
        </p:nvSpPr>
        <p:spPr bwMode="auto">
          <a:xfrm>
            <a:off x="5943600" y="4343400"/>
            <a:ext cx="3603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17" name="Line 29"/>
          <p:cNvSpPr>
            <a:spLocks noChangeShapeType="1"/>
          </p:cNvSpPr>
          <p:nvPr/>
        </p:nvSpPr>
        <p:spPr bwMode="auto">
          <a:xfrm>
            <a:off x="4876800" y="42672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41" name="Line 53"/>
          <p:cNvSpPr>
            <a:spLocks noChangeShapeType="1"/>
          </p:cNvSpPr>
          <p:nvPr/>
        </p:nvSpPr>
        <p:spPr bwMode="auto">
          <a:xfrm flipH="1">
            <a:off x="3276600" y="388620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3542" name="Line 54"/>
          <p:cNvSpPr>
            <a:spLocks noChangeShapeType="1"/>
          </p:cNvSpPr>
          <p:nvPr/>
        </p:nvSpPr>
        <p:spPr bwMode="auto">
          <a:xfrm>
            <a:off x="5867400" y="365760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62001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«</a:t>
            </a:r>
            <a:r>
              <a:rPr lang="ru-RU" sz="4800" dirty="0" smtClean="0"/>
              <a:t>Ребенок- это сосуд, данный нам, взрослым, на хранение»</a:t>
            </a:r>
            <a:endParaRPr lang="ru-RU" sz="4800" dirty="0"/>
          </a:p>
        </p:txBody>
      </p:sp>
      <p:pic>
        <p:nvPicPr>
          <p:cNvPr id="4098" name="Picture 2" descr="C:\Users\ANDREY\Desktop\нг\53104264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895600"/>
            <a:ext cx="3744468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DREY\Desktop\нг\1981587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0"/>
            <a:ext cx="7696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ol_kid">
  <a:themeElements>
    <a:clrScheme name="cool_ki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_kid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ol_ki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_ki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_ki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_ki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_ki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_ki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_ki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essy_diagrams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PP_SFUSI_TXT_AlienHead">
  <a:themeElements>
    <a:clrScheme name="">
      <a:dk1>
        <a:srgbClr val="000000"/>
      </a:dk1>
      <a:lt1>
        <a:srgbClr val="B2B2B2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5D5D5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267</Words>
  <Application>Microsoft Office PowerPoint</Application>
  <PresentationFormat>Экран (4:3)</PresentationFormat>
  <Paragraphs>55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Office Theme</vt:lpstr>
      <vt:lpstr>cool_kid</vt:lpstr>
      <vt:lpstr>messy_diagrams</vt:lpstr>
      <vt:lpstr>PPP_SFUSI_TXT_AlienHead</vt:lpstr>
      <vt:lpstr>Педсовет </vt:lpstr>
      <vt:lpstr>Презентация PowerPoint</vt:lpstr>
      <vt:lpstr>Презентация PowerPoint</vt:lpstr>
      <vt:lpstr>Презентация PowerPoint</vt:lpstr>
      <vt:lpstr>Коррекционная работа -</vt:lpstr>
      <vt:lpstr>Презентация PowerPoint</vt:lpstr>
      <vt:lpstr> Принципы коррекционной работы: - Принцип приоритетности.  - Принцип системности . - Принцип непрерывности . - Принцип вариативности . - Принцип единства психолого-педагогических и медицинских средств. - Принцип сотрудничества с семьей. </vt:lpstr>
      <vt:lpstr>Система работы с  умственно отсталыми детьми </vt:lpstr>
      <vt:lpstr>Диагностический блок</vt:lpstr>
      <vt:lpstr>Коррекционно-развивающий блок </vt:lpstr>
      <vt:lpstr> Здоровьесберегающий блок</vt:lpstr>
      <vt:lpstr>Воспитательно-образовательный  блок</vt:lpstr>
      <vt:lpstr>-коллективные формы взаимодействия  с семьей;  -индивидуальные формы работы с семьей;  -формы наглядного информационного обеспечения;  -решение организационных вопросов;  -информирование родителей по вопросам взаимодействия ДОУ с другими организациями и соц. службами. </vt:lpstr>
      <vt:lpstr>Презентация PowerPoint</vt:lpstr>
      <vt:lpstr>  Взаимосвязь участников   коррекционного процесса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Учреждение образования </dc:title>
  <cp:lastModifiedBy>1</cp:lastModifiedBy>
  <cp:revision>34</cp:revision>
  <dcterms:modified xsi:type="dcterms:W3CDTF">2017-03-02T02:18:23Z</dcterms:modified>
</cp:coreProperties>
</file>