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6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  <p:sldMasterId id="2147483674" r:id="rId3"/>
    <p:sldMasterId id="2147483687" r:id="rId4"/>
    <p:sldMasterId id="2147483700" r:id="rId5"/>
    <p:sldMasterId id="2147483713" r:id="rId6"/>
    <p:sldMasterId id="2147483726" r:id="rId7"/>
  </p:sldMasterIdLst>
  <p:sldIdLst>
    <p:sldId id="257" r:id="rId8"/>
    <p:sldId id="276" r:id="rId9"/>
    <p:sldId id="277" r:id="rId10"/>
    <p:sldId id="258" r:id="rId11"/>
    <p:sldId id="259" r:id="rId12"/>
    <p:sldId id="260" r:id="rId13"/>
    <p:sldId id="263" r:id="rId14"/>
    <p:sldId id="261" r:id="rId15"/>
    <p:sldId id="262" r:id="rId16"/>
    <p:sldId id="265" r:id="rId17"/>
    <p:sldId id="267" r:id="rId18"/>
    <p:sldId id="268" r:id="rId19"/>
    <p:sldId id="269" r:id="rId20"/>
    <p:sldId id="270" r:id="rId21"/>
    <p:sldId id="271" r:id="rId22"/>
    <p:sldId id="266" r:id="rId23"/>
    <p:sldId id="264" r:id="rId24"/>
    <p:sldId id="274" r:id="rId25"/>
    <p:sldId id="285" r:id="rId26"/>
    <p:sldId id="286" r:id="rId27"/>
    <p:sldId id="287" r:id="rId28"/>
    <p:sldId id="288" r:id="rId29"/>
    <p:sldId id="284" r:id="rId30"/>
    <p:sldId id="281" r:id="rId31"/>
    <p:sldId id="278" r:id="rId32"/>
    <p:sldId id="280" r:id="rId33"/>
    <p:sldId id="275" r:id="rId3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FFFF"/>
    <a:srgbClr val="4D4D4D"/>
    <a:srgbClr val="FFCCFF"/>
    <a:srgbClr val="FF0000"/>
    <a:srgbClr val="47CFFF"/>
    <a:srgbClr val="33CCFF"/>
    <a:srgbClr val="00FFFF"/>
    <a:srgbClr val="66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876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viewProps" Target="view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 userDrawn="1"/>
        </p:nvSpPr>
        <p:spPr bwMode="auto">
          <a:xfrm>
            <a:off x="0" y="0"/>
            <a:ext cx="9144000" cy="15240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123" name="Rectangle 3"/>
          <p:cNvSpPr>
            <a:spLocks noChangeArrowheads="1"/>
          </p:cNvSpPr>
          <p:nvPr userDrawn="1"/>
        </p:nvSpPr>
        <p:spPr bwMode="auto">
          <a:xfrm>
            <a:off x="0" y="5562600"/>
            <a:ext cx="9144000" cy="12954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" name="Полилиния 12"/>
          <p:cNvSpPr>
            <a:spLocks/>
          </p:cNvSpPr>
          <p:nvPr userDrawn="1"/>
        </p:nvSpPr>
        <p:spPr bwMode="auto">
          <a:xfrm flipH="1">
            <a:off x="0" y="0"/>
            <a:ext cx="2438400" cy="6858000"/>
          </a:xfrm>
          <a:custGeom>
            <a:avLst/>
            <a:gdLst>
              <a:gd name="T0" fmla="*/ 3038475 w 1914"/>
              <a:gd name="T1" fmla="*/ 14258 h 4329"/>
              <a:gd name="T2" fmla="*/ 3038475 w 1914"/>
              <a:gd name="T3" fmla="*/ 6858000 h 4329"/>
              <a:gd name="T4" fmla="*/ 323850 w 1914"/>
              <a:gd name="T5" fmla="*/ 6854832 h 4329"/>
              <a:gd name="T6" fmla="*/ 0 w 1914"/>
              <a:gd name="T7" fmla="*/ 0 h 4329"/>
              <a:gd name="T8" fmla="*/ 3038475 w 1914"/>
              <a:gd name="T9" fmla="*/ 14258 h 432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14"/>
              <a:gd name="T16" fmla="*/ 0 h 4329"/>
              <a:gd name="T17" fmla="*/ 1914 w 1914"/>
              <a:gd name="T18" fmla="*/ 4329 h 432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rgbClr val="5DAEFF"/>
          </a:solidFill>
          <a:ln w="9525" algn="ctr">
            <a:noFill/>
            <a:round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pic>
        <p:nvPicPr>
          <p:cNvPr id="5125" name="Picture 5" descr="j0438737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24000"/>
            <a:ext cx="3028950" cy="4038600"/>
          </a:xfrm>
          <a:prstGeom prst="rect">
            <a:avLst/>
          </a:prstGeom>
          <a:noFill/>
          <a:ln w="9525">
            <a:solidFill>
              <a:srgbClr val="003366"/>
            </a:solidFill>
            <a:miter lim="800000"/>
            <a:headEnd/>
            <a:tailEnd/>
          </a:ln>
        </p:spPr>
      </p:pic>
      <p:sp>
        <p:nvSpPr>
          <p:cNvPr id="5126" name="Rectangle 6"/>
          <p:cNvSpPr>
            <a:spLocks noChangeArrowheads="1"/>
          </p:cNvSpPr>
          <p:nvPr userDrawn="1"/>
        </p:nvSpPr>
        <p:spPr bwMode="gray">
          <a:xfrm rot="5400000">
            <a:off x="4395787" y="1166813"/>
            <a:ext cx="352425" cy="9144000"/>
          </a:xfrm>
          <a:prstGeom prst="rect">
            <a:avLst/>
          </a:prstGeom>
          <a:gradFill rotWithShape="1">
            <a:gsLst>
              <a:gs pos="0">
                <a:srgbClr val="003366">
                  <a:gamma/>
                  <a:shade val="46275"/>
                  <a:invGamma/>
                </a:srgbClr>
              </a:gs>
              <a:gs pos="50000">
                <a:srgbClr val="003366"/>
              </a:gs>
              <a:gs pos="100000">
                <a:srgbClr val="00336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  <a:scene3d>
            <a:camera prst="legacyObliqueTop"/>
            <a:lightRig rig="legacyFlat2" dir="t"/>
          </a:scene3d>
          <a:sp3d extrusionH="49200" prstMaterial="legacyMetal">
            <a:bevelT w="13500" h="13500" prst="angle"/>
            <a:bevelB w="13500" h="13500" prst="angle"/>
            <a:extrusionClr>
              <a:srgbClr val="0051A2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5127" name="Rectangle 7"/>
          <p:cNvSpPr>
            <a:spLocks noChangeArrowheads="1"/>
          </p:cNvSpPr>
          <p:nvPr userDrawn="1"/>
        </p:nvSpPr>
        <p:spPr bwMode="gray">
          <a:xfrm rot="5400000">
            <a:off x="4510087" y="-3138487"/>
            <a:ext cx="123825" cy="9144000"/>
          </a:xfrm>
          <a:prstGeom prst="rect">
            <a:avLst/>
          </a:prstGeom>
          <a:gradFill rotWithShape="1">
            <a:gsLst>
              <a:gs pos="0">
                <a:srgbClr val="003366">
                  <a:gamma/>
                  <a:shade val="46275"/>
                  <a:invGamma/>
                </a:srgbClr>
              </a:gs>
              <a:gs pos="50000">
                <a:srgbClr val="003366"/>
              </a:gs>
              <a:gs pos="100000">
                <a:srgbClr val="00336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  <a:scene3d>
            <a:camera prst="legacyObliqueBottom"/>
            <a:lightRig rig="legacyFlat2" dir="b"/>
          </a:scene3d>
          <a:sp3d extrusionH="49200" prstMaterial="legacyMetal">
            <a:bevelT w="13500" h="13500" prst="angle"/>
            <a:bevelB w="13500" h="13500" prst="angle"/>
            <a:extrusionClr>
              <a:srgbClr val="0051A2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pic>
        <p:nvPicPr>
          <p:cNvPr id="5128" name="Picture 8" descr="65R1"/>
          <p:cNvPicPr>
            <a:picLocks noChangeAspect="1" noChangeArrowheads="1" noCrop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05800" y="0"/>
            <a:ext cx="539750" cy="1362075"/>
          </a:xfrm>
          <a:prstGeom prst="rect">
            <a:avLst/>
          </a:prstGeom>
          <a:noFill/>
        </p:spPr>
      </p:pic>
      <p:sp>
        <p:nvSpPr>
          <p:cNvPr id="5129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3124200" y="1752600"/>
            <a:ext cx="6019800" cy="990600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495800" y="3048000"/>
            <a:ext cx="4648200" cy="6858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132" name="Rectangle 12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8B7DE68-4396-41C7-A4D9-8BDAE66777D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815C54-FD88-4C30-B0BF-197F57D35FB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E4DCBA-987D-4B34-B428-6384BF70A6A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5371BE-1D4B-4D7D-97B6-C8288463A1F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40EE29-687D-4B61-BB4C-089B68E46BF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C921C1-9EC9-4E08-B72B-8D53A819B41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BDDD14-3320-471A-BA8F-6AD6A4131F1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61F5A9-74BD-4A42-B472-9F50DB62285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54979B-F804-4CD9-9354-1AFE92B18E1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74AE77-D3B5-4BDC-8DE5-59E05FD15E9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979DC9-2D33-41AC-8ADB-D4887A348F6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D079E-2481-4380-B7D7-A68945792D9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9AFAD-AE80-4303-AB45-0F505A6A471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2654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07437-902F-4862-8177-D7D6CFD3014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807F8-7BF6-4941-AD49-4948F3B7D86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3307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7341C-6FBE-4E74-A418-88908FA87F9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ED28A-9634-480C-88FD-CE42C05791E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6710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3CDEA-91D2-47DB-86A5-85697F251CB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3675A2-4A55-4BE6-ABBD-589BE18942E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1597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963BD-5855-4062-8EAC-312EAE3A449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89E81-3386-4BC9-A710-9F6340E2EBD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7012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94323E-3489-4278-9240-7CD4F2A4836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8988F-2F6F-4D65-8ADD-5C394AEF1AB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8725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D3E5C-FEE4-4812-87A4-CCD1F100519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E9F9A-46EA-4B1D-AB8F-38DC0F02945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4017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3796F-8A44-4FF0-89EC-8FF3976AAA0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4B009-07AD-4807-99BA-4BF19FBEDF4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6435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F95BE-B788-4EA4-A44D-E640DC9FB98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E5553-93BA-4BB4-B6A3-F272C5A7BF4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5350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B004D-33E7-4BC5-AF89-2222B51B370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27FE7-B217-4975-9198-B86FFDFAF41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055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11D25-C670-4071-814B-93B91CA5015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2D8DB-B230-42D8-A833-B771AF3E564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12453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8B089-FF14-4712-8AC7-711ED62621D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14A36-09C4-486E-B65A-B4A2493A5CF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52973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D079E-2481-4380-B7D7-A68945792D9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9AFAD-AE80-4303-AB45-0F505A6A471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79814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07437-902F-4862-8177-D7D6CFD3014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807F8-7BF6-4941-AD49-4948F3B7D86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7896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7341C-6FBE-4E74-A418-88908FA87F9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ED28A-9634-480C-88FD-CE42C05791E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12857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3CDEA-91D2-47DB-86A5-85697F251CB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3675A2-4A55-4BE6-ABBD-589BE18942E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604957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963BD-5855-4062-8EAC-312EAE3A449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89E81-3386-4BC9-A710-9F6340E2EBD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72232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94323E-3489-4278-9240-7CD4F2A4836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8988F-2F6F-4D65-8ADD-5C394AEF1AB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326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D3E5C-FEE4-4812-87A4-CCD1F100519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E9F9A-46EA-4B1D-AB8F-38DC0F02945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2599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3796F-8A44-4FF0-89EC-8FF3976AAA0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4B009-07AD-4807-99BA-4BF19FBEDF4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13572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F95BE-B788-4EA4-A44D-E640DC9FB98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E5553-93BA-4BB4-B6A3-F272C5A7BF4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81524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B004D-33E7-4BC5-AF89-2222B51B370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27FE7-B217-4975-9198-B86FFDFAF41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65563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11D25-C670-4071-814B-93B91CA5015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2D8DB-B230-42D8-A833-B771AF3E564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02434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8B089-FF14-4712-8AC7-711ED62621D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14A36-09C4-486E-B65A-B4A2493A5CF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95519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D079E-2481-4380-B7D7-A68945792D9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9AFAD-AE80-4303-AB45-0F505A6A471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49577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07437-902F-4862-8177-D7D6CFD3014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807F8-7BF6-4941-AD49-4948F3B7D86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3478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7341C-6FBE-4E74-A418-88908FA87F9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ED28A-9634-480C-88FD-CE42C05791E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44357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3CDEA-91D2-47DB-86A5-85697F251CB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3675A2-4A55-4BE6-ABBD-589BE18942E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69791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963BD-5855-4062-8EAC-312EAE3A449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89E81-3386-4BC9-A710-9F6340E2EBD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84889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94323E-3489-4278-9240-7CD4F2A4836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8988F-2F6F-4D65-8ADD-5C394AEF1AB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36422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D3E5C-FEE4-4812-87A4-CCD1F100519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E9F9A-46EA-4B1D-AB8F-38DC0F02945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46254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3796F-8A44-4FF0-89EC-8FF3976AAA0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4B009-07AD-4807-99BA-4BF19FBEDF4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86468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F95BE-B788-4EA4-A44D-E640DC9FB98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E5553-93BA-4BB4-B6A3-F272C5A7BF4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50994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B004D-33E7-4BC5-AF89-2222B51B370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27FE7-B217-4975-9198-B86FFDFAF41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19139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11D25-C670-4071-814B-93B91CA5015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2D8DB-B230-42D8-A833-B771AF3E564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90717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8B089-FF14-4712-8AC7-711ED62621D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14A36-09C4-486E-B65A-B4A2493A5CF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80469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D079E-2481-4380-B7D7-A68945792D9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9AFAD-AE80-4303-AB45-0F505A6A471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05290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07437-902F-4862-8177-D7D6CFD3014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807F8-7BF6-4941-AD49-4948F3B7D86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27212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7341C-6FBE-4E74-A418-88908FA87F9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ED28A-9634-480C-88FD-CE42C05791E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27402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3CDEA-91D2-47DB-86A5-85697F251CB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3675A2-4A55-4BE6-ABBD-589BE18942E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87925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963BD-5855-4062-8EAC-312EAE3A449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89E81-3386-4BC9-A710-9F6340E2EBD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6256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94323E-3489-4278-9240-7CD4F2A4836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8988F-2F6F-4D65-8ADD-5C394AEF1AB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73481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D3E5C-FEE4-4812-87A4-CCD1F100519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E9F9A-46EA-4B1D-AB8F-38DC0F02945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11494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3796F-8A44-4FF0-89EC-8FF3976AAA0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4B009-07AD-4807-99BA-4BF19FBEDF4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99761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F95BE-B788-4EA4-A44D-E640DC9FB98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E5553-93BA-4BB4-B6A3-F272C5A7BF4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98087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B004D-33E7-4BC5-AF89-2222B51B370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27FE7-B217-4975-9198-B86FFDFAF41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40721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11D25-C670-4071-814B-93B91CA5015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2D8DB-B230-42D8-A833-B771AF3E564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25376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8B089-FF14-4712-8AC7-711ED62621D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14A36-09C4-486E-B65A-B4A2493A5CF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532923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D079E-2481-4380-B7D7-A68945792D9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9AFAD-AE80-4303-AB45-0F505A6A471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263968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07437-902F-4862-8177-D7D6CFD3014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807F8-7BF6-4941-AD49-4948F3B7D86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75057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7341C-6FBE-4E74-A418-88908FA87F9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ED28A-9634-480C-88FD-CE42C05791E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091948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3CDEA-91D2-47DB-86A5-85697F251CB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3675A2-4A55-4BE6-ABBD-589BE18942E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53893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963BD-5855-4062-8EAC-312EAE3A449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89E81-3386-4BC9-A710-9F6340E2EBD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27929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94323E-3489-4278-9240-7CD4F2A4836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8988F-2F6F-4D65-8ADD-5C394AEF1AB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36766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D3E5C-FEE4-4812-87A4-CCD1F100519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E9F9A-46EA-4B1D-AB8F-38DC0F02945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3271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3796F-8A44-4FF0-89EC-8FF3976AAA0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4B009-07AD-4807-99BA-4BF19FBEDF4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24189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F95BE-B788-4EA4-A44D-E640DC9FB98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E5553-93BA-4BB4-B6A3-F272C5A7BF4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34523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B004D-33E7-4BC5-AF89-2222B51B370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27FE7-B217-4975-9198-B86FFDFAF41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73197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11D25-C670-4071-814B-93B91CA5015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2D8DB-B230-42D8-A833-B771AF3E564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993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8B089-FF14-4712-8AC7-711ED62621D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14A36-09C4-486E-B65A-B4A2493A5CF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52179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D079E-2481-4380-B7D7-A68945792D9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9AFAD-AE80-4303-AB45-0F505A6A471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2185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07437-902F-4862-8177-D7D6CFD3014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807F8-7BF6-4941-AD49-4948F3B7D86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10388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7341C-6FBE-4E74-A418-88908FA87F9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ED28A-9634-480C-88FD-CE42C05791E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75987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3CDEA-91D2-47DB-86A5-85697F251CB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3675A2-4A55-4BE6-ABBD-589BE18942E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5454040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963BD-5855-4062-8EAC-312EAE3A449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89E81-3386-4BC9-A710-9F6340E2EBD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49934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94323E-3489-4278-9240-7CD4F2A4836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8988F-2F6F-4D65-8ADD-5C394AEF1AB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4558095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D3E5C-FEE4-4812-87A4-CCD1F100519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E9F9A-46EA-4B1D-AB8F-38DC0F02945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34837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3796F-8A44-4FF0-89EC-8FF3976AAA0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4B009-07AD-4807-99BA-4BF19FBEDF4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184492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F95BE-B788-4EA4-A44D-E640DC9FB98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E5553-93BA-4BB4-B6A3-F272C5A7BF4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93321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B004D-33E7-4BC5-AF89-2222B51B370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27FE7-B217-4975-9198-B86FFDFAF41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90120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11D25-C670-4071-814B-93B91CA5015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2D8DB-B230-42D8-A833-B771AF3E564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28495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8B089-FF14-4712-8AC7-711ED62621D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14A36-09C4-486E-B65A-B4A2493A5CF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639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71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slideLayout" Target="../slideLayouts/slideLayout83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 userDrawn="1"/>
        </p:nvSpPr>
        <p:spPr bwMode="auto">
          <a:xfrm flipH="1">
            <a:off x="0" y="0"/>
            <a:ext cx="838200" cy="6858000"/>
          </a:xfrm>
          <a:custGeom>
            <a:avLst/>
            <a:gdLst>
              <a:gd name="T0" fmla="*/ 3038475 w 1914"/>
              <a:gd name="T1" fmla="*/ 14258 h 4329"/>
              <a:gd name="T2" fmla="*/ 3038475 w 1914"/>
              <a:gd name="T3" fmla="*/ 6858000 h 4329"/>
              <a:gd name="T4" fmla="*/ 323850 w 1914"/>
              <a:gd name="T5" fmla="*/ 6854832 h 4329"/>
              <a:gd name="T6" fmla="*/ 0 w 1914"/>
              <a:gd name="T7" fmla="*/ 0 h 4329"/>
              <a:gd name="T8" fmla="*/ 3038475 w 1914"/>
              <a:gd name="T9" fmla="*/ 14258 h 432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14"/>
              <a:gd name="T16" fmla="*/ 0 h 4329"/>
              <a:gd name="T17" fmla="*/ 1914 w 1914"/>
              <a:gd name="T18" fmla="*/ 4329 h 432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rgbClr val="5DAEFF"/>
          </a:solidFill>
          <a:ln w="9525" algn="ctr">
            <a:noFill/>
            <a:round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latin typeface="+mn-lt"/>
            </a:endParaRPr>
          </a:p>
        </p:txBody>
      </p:sp>
      <p:sp>
        <p:nvSpPr>
          <p:cNvPr id="4099" name="Rectangle 3"/>
          <p:cNvSpPr>
            <a:spLocks noChangeArrowheads="1"/>
          </p:cNvSpPr>
          <p:nvPr userDrawn="1"/>
        </p:nvSpPr>
        <p:spPr bwMode="gray">
          <a:xfrm rot="5400000">
            <a:off x="4495800" y="2209800"/>
            <a:ext cx="152400" cy="9144000"/>
          </a:xfrm>
          <a:prstGeom prst="rect">
            <a:avLst/>
          </a:prstGeom>
          <a:gradFill rotWithShape="1">
            <a:gsLst>
              <a:gs pos="0">
                <a:srgbClr val="003366">
                  <a:gamma/>
                  <a:shade val="46275"/>
                  <a:invGamma/>
                </a:srgbClr>
              </a:gs>
              <a:gs pos="50000">
                <a:srgbClr val="003366"/>
              </a:gs>
              <a:gs pos="100000">
                <a:srgbClr val="00336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  <a:scene3d>
            <a:camera prst="legacyObliqueTop"/>
            <a:lightRig rig="legacyFlat2" dir="t"/>
          </a:scene3d>
          <a:sp3d extrusionH="49200" prstMaterial="legacyMetal">
            <a:bevelT w="13500" h="13500" prst="angle"/>
            <a:bevelB w="13500" h="13500" prst="angle"/>
            <a:extrusionClr>
              <a:srgbClr val="0051A2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4100" name="Rectangle 4"/>
          <p:cNvSpPr>
            <a:spLocks noChangeArrowheads="1"/>
          </p:cNvSpPr>
          <p:nvPr userDrawn="1"/>
        </p:nvSpPr>
        <p:spPr bwMode="gray">
          <a:xfrm rot="5400000">
            <a:off x="4534694" y="-3190081"/>
            <a:ext cx="74612" cy="9144000"/>
          </a:xfrm>
          <a:prstGeom prst="rect">
            <a:avLst/>
          </a:prstGeom>
          <a:gradFill rotWithShape="1">
            <a:gsLst>
              <a:gs pos="0">
                <a:srgbClr val="003366">
                  <a:gamma/>
                  <a:shade val="46275"/>
                  <a:invGamma/>
                </a:srgbClr>
              </a:gs>
              <a:gs pos="50000">
                <a:srgbClr val="003366"/>
              </a:gs>
              <a:gs pos="100000">
                <a:srgbClr val="00336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  <a:scene3d>
            <a:camera prst="legacyObliqueBottom"/>
            <a:lightRig rig="legacyFlat2" dir="b"/>
          </a:scene3d>
          <a:sp3d extrusionH="49200" prstMaterial="legacyMetal">
            <a:bevelT w="13500" h="13500" prst="angle"/>
            <a:bevelB w="13500" h="13500" prst="angle"/>
            <a:extrusionClr>
              <a:srgbClr val="0051A2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647B3093-51DE-45E0-BD55-ECB510F8043D}" type="slidenum">
              <a:rPr lang="ru-RU"/>
              <a:pPr/>
              <a:t>‹#›</a:t>
            </a:fld>
            <a:endParaRPr lang="ru-RU"/>
          </a:p>
        </p:txBody>
      </p:sp>
      <p:pic>
        <p:nvPicPr>
          <p:cNvPr id="4106" name="Picture 10" descr="j04369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52400" y="152400"/>
            <a:ext cx="1143000" cy="11430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0F3698-41AC-431B-9F9D-1A04D1A5E36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B5FF3A-C932-4D43-9C05-CEDF6638236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83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0F3698-41AC-431B-9F9D-1A04D1A5E36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B5FF3A-C932-4D43-9C05-CEDF6638236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739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0F3698-41AC-431B-9F9D-1A04D1A5E36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B5FF3A-C932-4D43-9C05-CEDF6638236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708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0F3698-41AC-431B-9F9D-1A04D1A5E36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B5FF3A-C932-4D43-9C05-CEDF6638236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6716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0F3698-41AC-431B-9F9D-1A04D1A5E36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B5FF3A-C932-4D43-9C05-CEDF6638236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122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0F3698-41AC-431B-9F9D-1A04D1A5E36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B5FF3A-C932-4D43-9C05-CEDF6638236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170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slide" Target="slide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5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66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slide" Target="slide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7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124200" y="1916113"/>
            <a:ext cx="6019800" cy="1441450"/>
          </a:xfrm>
        </p:spPr>
        <p:txBody>
          <a:bodyPr/>
          <a:lstStyle/>
          <a:p>
            <a:r>
              <a:rPr lang="ru-RU" sz="4000" dirty="0" smtClean="0">
                <a:solidFill>
                  <a:srgbClr val="000099"/>
                </a:solidFill>
                <a:latin typeface="Comic Sans MS" pitchFamily="66" charset="0"/>
              </a:rPr>
              <a:t>ПО СЕБЯ САМОГО.</a:t>
            </a:r>
            <a:endParaRPr lang="ru-RU" sz="4000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635375" y="4256088"/>
            <a:ext cx="4648200" cy="685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800" dirty="0">
                <a:solidFill>
                  <a:schemeClr val="accent2"/>
                </a:solidFill>
              </a:rPr>
              <a:t>Окружающий мир</a:t>
            </a:r>
          </a:p>
          <a:p>
            <a:pPr>
              <a:lnSpc>
                <a:spcPct val="80000"/>
              </a:lnSpc>
            </a:pPr>
            <a:r>
              <a:rPr lang="ru-RU" sz="2800" dirty="0" smtClean="0">
                <a:solidFill>
                  <a:schemeClr val="accent2"/>
                </a:solidFill>
              </a:rPr>
              <a:t>3 класс</a:t>
            </a:r>
            <a:endParaRPr lang="ru-RU" sz="28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5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981075"/>
            <a:ext cx="5543550" cy="476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Рисунок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908050"/>
            <a:ext cx="5472113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Рисунок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908050"/>
            <a:ext cx="5545137" cy="468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Рисунок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908050"/>
            <a:ext cx="4248150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Рисунок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908050"/>
            <a:ext cx="5400675" cy="469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484313"/>
            <a:ext cx="4824412" cy="420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Рисунок 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268413"/>
            <a:ext cx="4752975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Рисунок 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628775"/>
            <a:ext cx="4681538" cy="396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Рисунок 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0"/>
            <a:ext cx="3889375" cy="666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8608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5" name="Picture 7" descr="img06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71775" y="190500"/>
            <a:ext cx="5903913" cy="3094038"/>
          </a:xfrm>
        </p:spPr>
      </p:pic>
      <p:pic>
        <p:nvPicPr>
          <p:cNvPr id="16390" name="Picture 6" descr="E:\Мои фотографии\Юбилей школы. Картинки\vaz-2101-intro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55776" y="1484784"/>
            <a:ext cx="5040312" cy="3414712"/>
          </a:xfrm>
          <a:noFill/>
        </p:spPr>
      </p:pic>
    </p:spTree>
    <p:extLst>
      <p:ext uri="{BB962C8B-B14F-4D97-AF65-F5344CB8AC3E}">
        <p14:creationId xmlns:p14="http://schemas.microsoft.com/office/powerpoint/2010/main" val="1890628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E-6 4.33858E-6 L -0.20469 0.2234 " pathEditMode="relative" rAng="0" ptsTypes="AA">
                                      <p:cBhvr>
                                        <p:cTn id="13" dur="1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3" y="111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rgbClr val="000099"/>
                </a:solidFill>
                <a:latin typeface="Comic Sans MS" pitchFamily="66" charset="0"/>
              </a:rPr>
              <a:t>   Строение тела человека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6450" y="5373688"/>
            <a:ext cx="7869238" cy="136842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dirty="0">
                <a:latin typeface="Comic Sans MS" pitchFamily="66" charset="0"/>
              </a:rPr>
              <a:t>	</a:t>
            </a:r>
            <a:endParaRPr lang="ru-RU" dirty="0">
              <a:solidFill>
                <a:srgbClr val="333333"/>
              </a:solidFill>
              <a:latin typeface="Comic Sans MS" pitchFamily="66" charset="0"/>
            </a:endParaRPr>
          </a:p>
        </p:txBody>
      </p:sp>
      <p:sp>
        <p:nvSpPr>
          <p:cNvPr id="7174" name="Line 6"/>
          <p:cNvSpPr>
            <a:spLocks noChangeShapeType="1"/>
          </p:cNvSpPr>
          <p:nvPr/>
        </p:nvSpPr>
        <p:spPr bwMode="auto">
          <a:xfrm flipH="1">
            <a:off x="3203575" y="1484313"/>
            <a:ext cx="936625" cy="576262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175" name="Line 7"/>
          <p:cNvSpPr>
            <a:spLocks noChangeShapeType="1"/>
          </p:cNvSpPr>
          <p:nvPr/>
        </p:nvSpPr>
        <p:spPr bwMode="auto">
          <a:xfrm>
            <a:off x="5003800" y="1484313"/>
            <a:ext cx="936625" cy="649287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7176" name="AutoShape 8"/>
          <p:cNvSpPr>
            <a:spLocks noChangeArrowheads="1"/>
          </p:cNvSpPr>
          <p:nvPr/>
        </p:nvSpPr>
        <p:spPr bwMode="auto">
          <a:xfrm>
            <a:off x="611188" y="2276475"/>
            <a:ext cx="3240087" cy="720725"/>
          </a:xfrm>
          <a:prstGeom prst="roundRect">
            <a:avLst>
              <a:gd name="adj" fmla="val 16667"/>
            </a:avLst>
          </a:prstGeom>
          <a:solidFill>
            <a:srgbClr val="6DFFC4"/>
          </a:solidFill>
          <a:ln w="38100">
            <a:solidFill>
              <a:srgbClr val="00C475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1042988" y="2349500"/>
            <a:ext cx="22320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3200"/>
              <a:t>  Внешнее</a:t>
            </a:r>
          </a:p>
        </p:txBody>
      </p:sp>
      <p:sp>
        <p:nvSpPr>
          <p:cNvPr id="7177" name="AutoShape 9"/>
          <p:cNvSpPr>
            <a:spLocks noChangeArrowheads="1"/>
          </p:cNvSpPr>
          <p:nvPr/>
        </p:nvSpPr>
        <p:spPr bwMode="auto">
          <a:xfrm>
            <a:off x="5724525" y="2349500"/>
            <a:ext cx="2952750" cy="649288"/>
          </a:xfrm>
          <a:prstGeom prst="roundRect">
            <a:avLst>
              <a:gd name="adj" fmla="val 16667"/>
            </a:avLst>
          </a:prstGeom>
          <a:solidFill>
            <a:srgbClr val="CCCCFF"/>
          </a:solidFill>
          <a:ln w="38100">
            <a:solidFill>
              <a:srgbClr val="9999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180" name="Text Box 12"/>
          <p:cNvSpPr txBox="1">
            <a:spLocks noChangeArrowheads="1"/>
          </p:cNvSpPr>
          <p:nvPr/>
        </p:nvSpPr>
        <p:spPr bwMode="auto">
          <a:xfrm>
            <a:off x="6084888" y="2349500"/>
            <a:ext cx="24082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/>
              <a:t>Внутреннее</a:t>
            </a:r>
          </a:p>
        </p:txBody>
      </p:sp>
      <p:pic>
        <p:nvPicPr>
          <p:cNvPr id="7184" name="Picture 16" descr="Копия Рисунок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5238" y="1557338"/>
            <a:ext cx="1990725" cy="3609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Копия Рисунок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2060575"/>
            <a:ext cx="4535487" cy="4556125"/>
          </a:xfrm>
          <a:prstGeom prst="rect">
            <a:avLst/>
          </a:prstGeom>
          <a:noFill/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rgbClr val="000099"/>
                </a:solidFill>
                <a:latin typeface="Comic Sans MS" pitchFamily="66" charset="0"/>
              </a:rPr>
              <a:t>Внешнее строение -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1108075"/>
          </a:xfrm>
        </p:spPr>
        <p:txBody>
          <a:bodyPr/>
          <a:lstStyle/>
          <a:p>
            <a:pPr>
              <a:buFontTx/>
              <a:buNone/>
            </a:pPr>
            <a:r>
              <a:rPr lang="ru-RU">
                <a:solidFill>
                  <a:srgbClr val="333333"/>
                </a:solidFill>
                <a:latin typeface="Comic Sans MS" pitchFamily="66" charset="0"/>
              </a:rPr>
              <a:t>	</a:t>
            </a:r>
            <a:r>
              <a:rPr lang="ru-RU">
                <a:solidFill>
                  <a:srgbClr val="FF0000"/>
                </a:solidFill>
                <a:latin typeface="Comic Sans MS" pitchFamily="66" charset="0"/>
              </a:rPr>
              <a:t>это устройство тела человека снаружи</a:t>
            </a:r>
            <a:r>
              <a:rPr lang="ru-RU">
                <a:solidFill>
                  <a:srgbClr val="333333"/>
                </a:solidFill>
                <a:latin typeface="Comic Sans MS" pitchFamily="66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15888"/>
            <a:ext cx="8229600" cy="1143000"/>
          </a:xfrm>
        </p:spPr>
        <p:txBody>
          <a:bodyPr/>
          <a:lstStyle/>
          <a:p>
            <a:r>
              <a:rPr lang="ru-RU" sz="3600">
                <a:solidFill>
                  <a:srgbClr val="333333"/>
                </a:solidFill>
                <a:latin typeface="Comic Sans MS" pitchFamily="66" charset="0"/>
              </a:rPr>
              <a:t>К внешнему строению человека относятся следующие</a:t>
            </a:r>
            <a:r>
              <a:rPr lang="ru-RU" sz="3600">
                <a:latin typeface="Comic Sans MS" pitchFamily="66" charset="0"/>
              </a:rPr>
              <a:t> </a:t>
            </a:r>
            <a:r>
              <a:rPr lang="ru-RU" sz="3600">
                <a:solidFill>
                  <a:srgbClr val="FF0000"/>
                </a:solidFill>
                <a:latin typeface="Comic Sans MS" pitchFamily="66" charset="0"/>
              </a:rPr>
              <a:t>части тела</a:t>
            </a:r>
            <a:r>
              <a:rPr lang="ru-RU" sz="3600">
                <a:latin typeface="Comic Sans MS" pitchFamily="66" charset="0"/>
              </a:rPr>
              <a:t>:</a:t>
            </a:r>
          </a:p>
        </p:txBody>
      </p:sp>
      <p:pic>
        <p:nvPicPr>
          <p:cNvPr id="9220" name="Picture 4" descr="Копия Рисунок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374" y="1355725"/>
            <a:ext cx="5160962" cy="5184775"/>
          </a:xfrm>
          <a:prstGeom prst="rect">
            <a:avLst/>
          </a:prstGeom>
          <a:noFill/>
        </p:spPr>
      </p:pic>
      <p:sp>
        <p:nvSpPr>
          <p:cNvPr id="9221" name="Line 5"/>
          <p:cNvSpPr>
            <a:spLocks noChangeShapeType="1"/>
          </p:cNvSpPr>
          <p:nvPr/>
        </p:nvSpPr>
        <p:spPr bwMode="auto">
          <a:xfrm>
            <a:off x="2051050" y="1916113"/>
            <a:ext cx="7921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611188" y="1628775"/>
            <a:ext cx="14144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>
                <a:solidFill>
                  <a:srgbClr val="FF0000"/>
                </a:solidFill>
              </a:rPr>
              <a:t>Голова</a:t>
            </a: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7019925" y="4724400"/>
            <a:ext cx="19351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>
                <a:solidFill>
                  <a:srgbClr val="FF0000"/>
                </a:solidFill>
              </a:rPr>
              <a:t>Туловище</a:t>
            </a:r>
          </a:p>
        </p:txBody>
      </p:sp>
      <p:sp>
        <p:nvSpPr>
          <p:cNvPr id="9230" name="Line 14"/>
          <p:cNvSpPr>
            <a:spLocks noChangeShapeType="1"/>
          </p:cNvSpPr>
          <p:nvPr/>
        </p:nvSpPr>
        <p:spPr bwMode="auto">
          <a:xfrm flipH="1">
            <a:off x="6011863" y="2924175"/>
            <a:ext cx="9366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231" name="Text Box 15"/>
          <p:cNvSpPr txBox="1">
            <a:spLocks noChangeArrowheads="1"/>
          </p:cNvSpPr>
          <p:nvPr/>
        </p:nvSpPr>
        <p:spPr bwMode="auto">
          <a:xfrm>
            <a:off x="7092950" y="2565400"/>
            <a:ext cx="8810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>
                <a:solidFill>
                  <a:srgbClr val="FF0000"/>
                </a:solidFill>
              </a:rPr>
              <a:t>Шея</a:t>
            </a:r>
          </a:p>
        </p:txBody>
      </p:sp>
      <p:sp>
        <p:nvSpPr>
          <p:cNvPr id="9232" name="Line 16"/>
          <p:cNvSpPr>
            <a:spLocks noChangeShapeType="1"/>
          </p:cNvSpPr>
          <p:nvPr/>
        </p:nvSpPr>
        <p:spPr bwMode="auto">
          <a:xfrm flipH="1" flipV="1">
            <a:off x="3131839" y="3357563"/>
            <a:ext cx="3785199" cy="1765116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233" name="Line 17"/>
          <p:cNvSpPr>
            <a:spLocks noChangeShapeType="1"/>
          </p:cNvSpPr>
          <p:nvPr/>
        </p:nvSpPr>
        <p:spPr bwMode="auto">
          <a:xfrm flipH="1" flipV="1">
            <a:off x="5683737" y="3357563"/>
            <a:ext cx="1233301" cy="1765116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234" name="Line 18"/>
          <p:cNvSpPr>
            <a:spLocks noChangeShapeType="1"/>
          </p:cNvSpPr>
          <p:nvPr/>
        </p:nvSpPr>
        <p:spPr bwMode="auto">
          <a:xfrm flipH="1">
            <a:off x="4140200" y="1989138"/>
            <a:ext cx="1223963" cy="5762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235" name="Line 19"/>
          <p:cNvSpPr>
            <a:spLocks noChangeShapeType="1"/>
          </p:cNvSpPr>
          <p:nvPr/>
        </p:nvSpPr>
        <p:spPr bwMode="auto">
          <a:xfrm flipH="1">
            <a:off x="4859338" y="1989138"/>
            <a:ext cx="504825" cy="16557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236" name="Text Box 20"/>
          <p:cNvSpPr txBox="1">
            <a:spLocks noChangeArrowheads="1"/>
          </p:cNvSpPr>
          <p:nvPr/>
        </p:nvSpPr>
        <p:spPr bwMode="auto">
          <a:xfrm>
            <a:off x="5292725" y="1484313"/>
            <a:ext cx="96532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Руки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237" name="Text Box 21"/>
          <p:cNvSpPr txBox="1">
            <a:spLocks noChangeArrowheads="1"/>
          </p:cNvSpPr>
          <p:nvPr/>
        </p:nvSpPr>
        <p:spPr bwMode="auto">
          <a:xfrm>
            <a:off x="1979612" y="6092825"/>
            <a:ext cx="33131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                   Ноги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238" name="Line 22"/>
          <p:cNvSpPr>
            <a:spLocks noChangeShapeType="1"/>
          </p:cNvSpPr>
          <p:nvPr/>
        </p:nvSpPr>
        <p:spPr bwMode="auto">
          <a:xfrm flipV="1">
            <a:off x="4859338" y="5589588"/>
            <a:ext cx="1008062" cy="431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239" name="Line 23"/>
          <p:cNvSpPr>
            <a:spLocks noChangeShapeType="1"/>
          </p:cNvSpPr>
          <p:nvPr/>
        </p:nvSpPr>
        <p:spPr bwMode="auto">
          <a:xfrm flipH="1" flipV="1">
            <a:off x="3635375" y="5300663"/>
            <a:ext cx="1223963" cy="7207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240" name="Line 24"/>
          <p:cNvSpPr>
            <a:spLocks noChangeShapeType="1"/>
          </p:cNvSpPr>
          <p:nvPr/>
        </p:nvSpPr>
        <p:spPr bwMode="auto">
          <a:xfrm>
            <a:off x="1763713" y="2852738"/>
            <a:ext cx="1295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241" name="Text Box 25"/>
          <p:cNvSpPr txBox="1">
            <a:spLocks noChangeArrowheads="1"/>
          </p:cNvSpPr>
          <p:nvPr/>
        </p:nvSpPr>
        <p:spPr bwMode="auto">
          <a:xfrm>
            <a:off x="539750" y="2565400"/>
            <a:ext cx="11652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>
                <a:solidFill>
                  <a:srgbClr val="FF0000"/>
                </a:solidFill>
              </a:rPr>
              <a:t>Грудь</a:t>
            </a:r>
          </a:p>
        </p:txBody>
      </p:sp>
      <p:sp>
        <p:nvSpPr>
          <p:cNvPr id="9242" name="Line 26"/>
          <p:cNvSpPr>
            <a:spLocks noChangeShapeType="1"/>
          </p:cNvSpPr>
          <p:nvPr/>
        </p:nvSpPr>
        <p:spPr bwMode="auto">
          <a:xfrm>
            <a:off x="1692275" y="3644900"/>
            <a:ext cx="15843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243" name="Text Box 27"/>
          <p:cNvSpPr txBox="1">
            <a:spLocks noChangeArrowheads="1"/>
          </p:cNvSpPr>
          <p:nvPr/>
        </p:nvSpPr>
        <p:spPr bwMode="auto">
          <a:xfrm>
            <a:off x="323850" y="3357563"/>
            <a:ext cx="12747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>
                <a:solidFill>
                  <a:srgbClr val="FF0000"/>
                </a:solidFill>
              </a:rPr>
              <a:t>Живот</a:t>
            </a:r>
          </a:p>
        </p:txBody>
      </p:sp>
      <p:sp>
        <p:nvSpPr>
          <p:cNvPr id="9244" name="Line 28"/>
          <p:cNvSpPr>
            <a:spLocks noChangeShapeType="1"/>
          </p:cNvSpPr>
          <p:nvPr/>
        </p:nvSpPr>
        <p:spPr bwMode="auto">
          <a:xfrm flipH="1">
            <a:off x="6011863" y="3789363"/>
            <a:ext cx="11525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9245" name="Text Box 29"/>
          <p:cNvSpPr txBox="1">
            <a:spLocks noChangeArrowheads="1"/>
          </p:cNvSpPr>
          <p:nvPr/>
        </p:nvSpPr>
        <p:spPr bwMode="auto">
          <a:xfrm>
            <a:off x="7208838" y="3429000"/>
            <a:ext cx="12366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>
                <a:solidFill>
                  <a:srgbClr val="FF0000"/>
                </a:solidFill>
              </a:rPr>
              <a:t>Спина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9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9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9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9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animBg="1"/>
      <p:bldP spid="9222" grpId="0"/>
      <p:bldP spid="9227" grpId="0"/>
      <p:bldP spid="9230" grpId="0" animBg="1"/>
      <p:bldP spid="9231" grpId="0"/>
      <p:bldP spid="9232" grpId="0" animBg="1"/>
      <p:bldP spid="9233" grpId="0" animBg="1"/>
      <p:bldP spid="9234" grpId="0" animBg="1"/>
      <p:bldP spid="9235" grpId="0" animBg="1"/>
      <p:bldP spid="9236" grpId="0"/>
      <p:bldP spid="9237" grpId="0"/>
      <p:bldP spid="9238" grpId="0" animBg="1"/>
      <p:bldP spid="9239" grpId="0" animBg="1"/>
      <p:bldP spid="9240" grpId="0" animBg="1"/>
      <p:bldP spid="9241" grpId="0"/>
      <p:bldP spid="9242" grpId="0" animBg="1"/>
      <p:bldP spid="9243" grpId="0"/>
      <p:bldP spid="9244" grpId="0" animBg="1"/>
      <p:bldP spid="92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0099"/>
                </a:solidFill>
                <a:latin typeface="Comic Sans MS" pitchFamily="66" charset="0"/>
              </a:rPr>
              <a:t>Конечность:</a:t>
            </a:r>
            <a:endParaRPr lang="ru-RU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601" y="1600200"/>
            <a:ext cx="7715200" cy="4525963"/>
          </a:xfrm>
        </p:spPr>
        <p:txBody>
          <a:bodyPr/>
          <a:lstStyle/>
          <a:p>
            <a:pPr marL="0" lvl="0" indent="0">
              <a:spcBef>
                <a:spcPct val="0"/>
              </a:spcBef>
              <a:buNone/>
              <a:defRPr/>
            </a:pPr>
            <a:r>
              <a:rPr lang="ru-RU" sz="3600" kern="1200" dirty="0">
                <a:solidFill>
                  <a:prstClr val="black"/>
                </a:solidFill>
                <a:latin typeface="Arial" charset="0"/>
                <a:cs typeface="Arial" charset="0"/>
              </a:rPr>
              <a:t>1.  конечный. 2. Рука, нога, а также, у животных, отдельный орган движения. Верхние, нижние конечности (у человека). Передние, задние конечности (у животных).</a:t>
            </a:r>
          </a:p>
          <a:p>
            <a:pPr>
              <a:buFontTx/>
              <a:buNone/>
            </a:pPr>
            <a:endParaRPr lang="ru-RU" dirty="0">
              <a:solidFill>
                <a:srgbClr val="333333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4" name="Picture 10" descr="Копия Рисунок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05238" y="1557338"/>
            <a:ext cx="1990725" cy="3609975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ru-RU">
                <a:solidFill>
                  <a:srgbClr val="000099"/>
                </a:solidFill>
                <a:latin typeface="Comic Sans MS" pitchFamily="66" charset="0"/>
              </a:rPr>
              <a:t>   Строение тела человека</a:t>
            </a:r>
          </a:p>
        </p:txBody>
      </p:sp>
      <p:sp>
        <p:nvSpPr>
          <p:cNvPr id="11268" name="Line 4"/>
          <p:cNvSpPr>
            <a:spLocks noChangeShapeType="1"/>
          </p:cNvSpPr>
          <p:nvPr/>
        </p:nvSpPr>
        <p:spPr bwMode="auto">
          <a:xfrm flipH="1">
            <a:off x="3635375" y="1484313"/>
            <a:ext cx="792163" cy="431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269" name="Line 5"/>
          <p:cNvSpPr>
            <a:spLocks noChangeShapeType="1"/>
          </p:cNvSpPr>
          <p:nvPr/>
        </p:nvSpPr>
        <p:spPr bwMode="auto">
          <a:xfrm>
            <a:off x="4932363" y="1484313"/>
            <a:ext cx="719137" cy="5048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270" name="AutoShape 6"/>
          <p:cNvSpPr>
            <a:spLocks noChangeArrowheads="1"/>
          </p:cNvSpPr>
          <p:nvPr/>
        </p:nvSpPr>
        <p:spPr bwMode="auto">
          <a:xfrm>
            <a:off x="1258888" y="1557338"/>
            <a:ext cx="2305050" cy="647700"/>
          </a:xfrm>
          <a:prstGeom prst="roundRect">
            <a:avLst>
              <a:gd name="adj" fmla="val 16667"/>
            </a:avLst>
          </a:prstGeom>
          <a:solidFill>
            <a:srgbClr val="6DFFC4"/>
          </a:solidFill>
          <a:ln w="38100">
            <a:solidFill>
              <a:srgbClr val="00C475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1187450" y="1557338"/>
            <a:ext cx="2232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3200"/>
              <a:t>  Внешнее</a:t>
            </a:r>
          </a:p>
        </p:txBody>
      </p:sp>
      <p:sp>
        <p:nvSpPr>
          <p:cNvPr id="11272" name="AutoShape 8"/>
          <p:cNvSpPr>
            <a:spLocks noChangeArrowheads="1"/>
          </p:cNvSpPr>
          <p:nvPr/>
        </p:nvSpPr>
        <p:spPr bwMode="auto">
          <a:xfrm>
            <a:off x="5724525" y="1557338"/>
            <a:ext cx="2519363" cy="647700"/>
          </a:xfrm>
          <a:prstGeom prst="roundRect">
            <a:avLst>
              <a:gd name="adj" fmla="val 16667"/>
            </a:avLst>
          </a:prstGeom>
          <a:solidFill>
            <a:srgbClr val="CCCCFF"/>
          </a:solidFill>
          <a:ln w="38100">
            <a:solidFill>
              <a:srgbClr val="9999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5724525" y="1557338"/>
            <a:ext cx="24082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3200"/>
              <a:t>Внутреннее</a:t>
            </a:r>
          </a:p>
        </p:txBody>
      </p:sp>
      <p:sp>
        <p:nvSpPr>
          <p:cNvPr id="11275" name="Rectangle 11"/>
          <p:cNvSpPr>
            <a:spLocks noGrp="1" noChangeArrowheads="1"/>
          </p:cNvSpPr>
          <p:nvPr>
            <p:ph type="body" idx="1"/>
          </p:nvPr>
        </p:nvSpPr>
        <p:spPr>
          <a:xfrm>
            <a:off x="1042988" y="3573463"/>
            <a:ext cx="4392612" cy="288131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Голова</a:t>
            </a:r>
          </a:p>
          <a:p>
            <a:pPr>
              <a:lnSpc>
                <a:spcPct val="90000"/>
              </a:lnSpc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Шея</a:t>
            </a:r>
          </a:p>
          <a:p>
            <a:pPr>
              <a:lnSpc>
                <a:spcPct val="90000"/>
              </a:lnSpc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Туловище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>
                <a:solidFill>
                  <a:srgbClr val="333333"/>
                </a:solidFill>
                <a:latin typeface="Comic Sans MS" pitchFamily="66" charset="0"/>
              </a:rPr>
              <a:t>(грудь, живот, спина)</a:t>
            </a:r>
          </a:p>
          <a:p>
            <a:pPr>
              <a:lnSpc>
                <a:spcPct val="90000"/>
              </a:lnSpc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Руки</a:t>
            </a:r>
          </a:p>
          <a:p>
            <a:pPr>
              <a:lnSpc>
                <a:spcPct val="90000"/>
              </a:lnSpc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Ноги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sz="2400">
              <a:solidFill>
                <a:srgbClr val="333333"/>
              </a:solidFill>
              <a:latin typeface="Comic Sans MS" pitchFamily="66" charset="0"/>
            </a:endParaRPr>
          </a:p>
        </p:txBody>
      </p:sp>
      <p:sp>
        <p:nvSpPr>
          <p:cNvPr id="11276" name="AutoShape 12"/>
          <p:cNvSpPr>
            <a:spLocks noChangeArrowheads="1"/>
          </p:cNvSpPr>
          <p:nvPr/>
        </p:nvSpPr>
        <p:spPr bwMode="auto">
          <a:xfrm>
            <a:off x="1258888" y="2708275"/>
            <a:ext cx="2376487" cy="576263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38100">
            <a:solidFill>
              <a:srgbClr val="FF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277" name="Text Box 13"/>
          <p:cNvSpPr txBox="1">
            <a:spLocks noChangeArrowheads="1"/>
          </p:cNvSpPr>
          <p:nvPr/>
        </p:nvSpPr>
        <p:spPr bwMode="auto">
          <a:xfrm>
            <a:off x="1258888" y="2705100"/>
            <a:ext cx="2311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/>
              <a:t>Части тела</a:t>
            </a:r>
          </a:p>
        </p:txBody>
      </p:sp>
      <p:sp>
        <p:nvSpPr>
          <p:cNvPr id="11278" name="Line 14"/>
          <p:cNvSpPr>
            <a:spLocks noChangeShapeType="1"/>
          </p:cNvSpPr>
          <p:nvPr/>
        </p:nvSpPr>
        <p:spPr bwMode="auto">
          <a:xfrm>
            <a:off x="2339975" y="2205038"/>
            <a:ext cx="0" cy="503237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rgbClr val="000099"/>
                </a:solidFill>
                <a:latin typeface="Comic Sans MS" pitchFamily="66" charset="0"/>
              </a:rPr>
              <a:t>  Внутреннее строение.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6021388"/>
            <a:ext cx="8604250" cy="792162"/>
          </a:xfrm>
        </p:spPr>
        <p:txBody>
          <a:bodyPr/>
          <a:lstStyle/>
          <a:p>
            <a:pPr>
              <a:buFontTx/>
              <a:buNone/>
            </a:pPr>
            <a:r>
              <a:rPr lang="ru-RU">
                <a:solidFill>
                  <a:srgbClr val="333333"/>
                </a:solidFill>
                <a:latin typeface="Comic Sans MS" pitchFamily="66" charset="0"/>
              </a:rPr>
              <a:t>Тело человека внутри состоит из </a:t>
            </a:r>
            <a:r>
              <a:rPr lang="ru-RU">
                <a:solidFill>
                  <a:srgbClr val="FF0000"/>
                </a:solidFill>
                <a:latin typeface="Comic Sans MS" pitchFamily="66" charset="0"/>
              </a:rPr>
              <a:t>органов</a:t>
            </a:r>
            <a:r>
              <a:rPr lang="ru-RU">
                <a:solidFill>
                  <a:srgbClr val="333333"/>
                </a:solidFill>
                <a:latin typeface="Comic Sans MS" pitchFamily="66" charset="0"/>
              </a:rPr>
              <a:t>.</a:t>
            </a:r>
          </a:p>
        </p:txBody>
      </p:sp>
      <p:pic>
        <p:nvPicPr>
          <p:cNvPr id="12292" name="Picture 4" descr=",kjghjkg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1484313"/>
            <a:ext cx="3671887" cy="44656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>
                <a:solidFill>
                  <a:srgbClr val="000099"/>
                </a:solidFill>
                <a:latin typeface="Comic Sans MS" pitchFamily="66" charset="0"/>
              </a:rPr>
              <a:t>            </a:t>
            </a:r>
            <a:r>
              <a:rPr lang="ru-RU">
                <a:solidFill>
                  <a:srgbClr val="000099"/>
                </a:solidFill>
                <a:latin typeface="Comic Sans MS" pitchFamily="66" charset="0"/>
              </a:rPr>
              <a:t>Головной мозг.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95738" y="2173288"/>
            <a:ext cx="5219700" cy="4568825"/>
          </a:xfrm>
        </p:spPr>
        <p:txBody>
          <a:bodyPr/>
          <a:lstStyle/>
          <a:p>
            <a:pPr>
              <a:buFontTx/>
              <a:buNone/>
            </a:pPr>
            <a:r>
              <a:rPr lang="ru-RU">
                <a:solidFill>
                  <a:srgbClr val="333333"/>
                </a:solidFill>
                <a:latin typeface="Comic Sans MS" pitchFamily="66" charset="0"/>
              </a:rPr>
              <a:t>Головной мозг – это </a:t>
            </a:r>
          </a:p>
          <a:p>
            <a:pPr>
              <a:buFontTx/>
              <a:buNone/>
            </a:pPr>
            <a:r>
              <a:rPr lang="ru-RU">
                <a:solidFill>
                  <a:srgbClr val="333333"/>
                </a:solidFill>
                <a:latin typeface="Comic Sans MS" pitchFamily="66" charset="0"/>
              </a:rPr>
              <a:t>главный командный </a:t>
            </a:r>
          </a:p>
          <a:p>
            <a:pPr>
              <a:buFontTx/>
              <a:buNone/>
            </a:pPr>
            <a:r>
              <a:rPr lang="ru-RU">
                <a:solidFill>
                  <a:srgbClr val="333333"/>
                </a:solidFill>
                <a:latin typeface="Comic Sans MS" pitchFamily="66" charset="0"/>
              </a:rPr>
              <a:t>пункт организма.  </a:t>
            </a:r>
          </a:p>
          <a:p>
            <a:pPr>
              <a:buFontTx/>
              <a:buNone/>
            </a:pPr>
            <a:r>
              <a:rPr lang="ru-RU">
                <a:solidFill>
                  <a:srgbClr val="333333"/>
                </a:solidFill>
                <a:latin typeface="Comic Sans MS" pitchFamily="66" charset="0"/>
              </a:rPr>
              <a:t>Всеми вашими мыслями, </a:t>
            </a:r>
          </a:p>
          <a:p>
            <a:pPr>
              <a:buFontTx/>
              <a:buNone/>
            </a:pPr>
            <a:r>
              <a:rPr lang="ru-RU">
                <a:solidFill>
                  <a:srgbClr val="333333"/>
                </a:solidFill>
                <a:latin typeface="Comic Sans MS" pitchFamily="66" charset="0"/>
              </a:rPr>
              <a:t>чувствами, движениями </a:t>
            </a:r>
          </a:p>
          <a:p>
            <a:pPr>
              <a:buFontTx/>
              <a:buNone/>
            </a:pPr>
            <a:r>
              <a:rPr lang="ru-RU">
                <a:solidFill>
                  <a:srgbClr val="333333"/>
                </a:solidFill>
                <a:latin typeface="Comic Sans MS" pitchFamily="66" charset="0"/>
              </a:rPr>
              <a:t>управляет мозг.</a:t>
            </a:r>
          </a:p>
        </p:txBody>
      </p:sp>
      <p:pic>
        <p:nvPicPr>
          <p:cNvPr id="15366" name="Picture 6" descr="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628775"/>
            <a:ext cx="3762375" cy="409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rgbClr val="000099"/>
                </a:solidFill>
                <a:latin typeface="Comic Sans MS" pitchFamily="66" charset="0"/>
              </a:rPr>
              <a:t>Лёгкие.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79838" y="1600200"/>
            <a:ext cx="5256212" cy="5068888"/>
          </a:xfrm>
        </p:spPr>
        <p:txBody>
          <a:bodyPr/>
          <a:lstStyle/>
          <a:p>
            <a:pPr>
              <a:buFontTx/>
              <a:buNone/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Дыхание человека происхо-</a:t>
            </a:r>
          </a:p>
          <a:p>
            <a:pPr>
              <a:buFontTx/>
              <a:buNone/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дит при помощи лёгких, </a:t>
            </a:r>
          </a:p>
          <a:p>
            <a:pPr>
              <a:buFontTx/>
              <a:buNone/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которые находятся в груди. </a:t>
            </a:r>
          </a:p>
          <a:p>
            <a:pPr>
              <a:buFontTx/>
              <a:buNone/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Лёгкие похожи на губку. </a:t>
            </a:r>
          </a:p>
          <a:p>
            <a:pPr>
              <a:buFontTx/>
              <a:buNone/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При выдохе они выпускают </a:t>
            </a:r>
          </a:p>
          <a:p>
            <a:pPr>
              <a:buFontTx/>
              <a:buNone/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из себя воздух и уменьшают-</a:t>
            </a:r>
          </a:p>
          <a:p>
            <a:pPr>
              <a:buFontTx/>
              <a:buNone/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ся в размере. Когда мы дела-</a:t>
            </a:r>
          </a:p>
          <a:p>
            <a:pPr>
              <a:buFontTx/>
              <a:buNone/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ем вдох, лёгкие наполняют-</a:t>
            </a:r>
          </a:p>
          <a:p>
            <a:pPr>
              <a:buFontTx/>
              <a:buNone/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ся воздухом и расширяются.</a:t>
            </a:r>
          </a:p>
        </p:txBody>
      </p:sp>
      <p:pic>
        <p:nvPicPr>
          <p:cNvPr id="17413" name="Picture 5" descr="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0213"/>
            <a:ext cx="4248150" cy="4248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rgbClr val="000099"/>
                </a:solidFill>
                <a:latin typeface="Comic Sans MS" pitchFamily="66" charset="0"/>
              </a:rPr>
              <a:t>Сердце.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70313" y="1600200"/>
            <a:ext cx="5122862" cy="499745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>
                <a:latin typeface="Comic Sans MS" pitchFamily="66" charset="0"/>
              </a:rPr>
              <a:t>	Сердце находится в груди человека. Размером оно всего с кулак.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>
                <a:latin typeface="Comic Sans MS" pitchFamily="66" charset="0"/>
              </a:rPr>
              <a:t>	Сердце – неутомимый мотор, который непрерывно гонит в сосуды кровь и заставляет её обегать всё тело.</a:t>
            </a:r>
          </a:p>
        </p:txBody>
      </p:sp>
      <p:pic>
        <p:nvPicPr>
          <p:cNvPr id="18436" name="Picture 4" descr="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484313"/>
            <a:ext cx="3594100" cy="5184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06450" y="188913"/>
            <a:ext cx="8229600" cy="1143000"/>
          </a:xfrm>
        </p:spPr>
        <p:txBody>
          <a:bodyPr/>
          <a:lstStyle/>
          <a:p>
            <a:r>
              <a:rPr lang="ru-RU">
                <a:solidFill>
                  <a:srgbClr val="000099"/>
                </a:solidFill>
                <a:latin typeface="Comic Sans MS" pitchFamily="66" charset="0"/>
              </a:rPr>
              <a:t>Желудок</a:t>
            </a:r>
            <a:r>
              <a:rPr lang="ru-RU" sz="4000">
                <a:solidFill>
                  <a:srgbClr val="000099"/>
                </a:solidFill>
                <a:latin typeface="Comic Sans MS" pitchFamily="66" charset="0"/>
              </a:rPr>
              <a:t> – </a:t>
            </a:r>
            <a:r>
              <a:rPr lang="ru-RU" sz="4000">
                <a:solidFill>
                  <a:srgbClr val="FF0000"/>
                </a:solidFill>
                <a:latin typeface="Comic Sans MS" pitchFamily="66" charset="0"/>
              </a:rPr>
              <a:t>главное отделение «внутренней кухни».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79838" y="1484313"/>
            <a:ext cx="5364162" cy="5373687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2800">
                <a:latin typeface="Comic Sans MS" pitchFamily="66" charset="0"/>
              </a:rPr>
              <a:t>	</a:t>
            </a: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Желудок находится в верх-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ней части живота (под рёбра-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ми) с левой стороны. Когда в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него попадает пища, он рас-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тягивается.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	Чем больше пищи мы съе-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даем, тем сильнее растягива-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ется желудок.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	В желудке пища перераба-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тывается, но  лишь наполо-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вину.</a:t>
            </a:r>
          </a:p>
        </p:txBody>
      </p:sp>
      <p:pic>
        <p:nvPicPr>
          <p:cNvPr id="19460" name="Picture 4" descr="1281001644_fourth_stomach_000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0213"/>
            <a:ext cx="3802063" cy="4537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rgbClr val="000099"/>
                </a:solidFill>
                <a:latin typeface="Comic Sans MS" pitchFamily="66" charset="0"/>
              </a:rPr>
              <a:t>Кишечник.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48038" y="1600200"/>
            <a:ext cx="5795962" cy="499745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2800">
                <a:latin typeface="Comic Sans MS" pitchFamily="66" charset="0"/>
              </a:rPr>
              <a:t>	Из желудка пища отправляет-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>
                <a:latin typeface="Comic Sans MS" pitchFamily="66" charset="0"/>
              </a:rPr>
              <a:t>ся в длинное путешествие по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>
                <a:latin typeface="Comic Sans MS" pitchFamily="66" charset="0"/>
              </a:rPr>
              <a:t>извилистому кишечнику. Он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>
                <a:latin typeface="Comic Sans MS" pitchFamily="66" charset="0"/>
              </a:rPr>
              <a:t>тянется почти на 8 метров. Только после того как пища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>
                <a:latin typeface="Comic Sans MS" pitchFamily="66" charset="0"/>
              </a:rPr>
              <a:t>пройдёт этот путь, она превра-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>
                <a:latin typeface="Comic Sans MS" pitchFamily="66" charset="0"/>
              </a:rPr>
              <a:t>тится в прозрачные растворы,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>
                <a:latin typeface="Comic Sans MS" pitchFamily="66" charset="0"/>
              </a:rPr>
              <a:t>которые может впитать в себя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>
                <a:latin typeface="Comic Sans MS" pitchFamily="66" charset="0"/>
              </a:rPr>
              <a:t>кровь и разнести по всему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>
                <a:latin typeface="Comic Sans MS" pitchFamily="66" charset="0"/>
              </a:rPr>
              <a:t>организму. </a:t>
            </a:r>
          </a:p>
        </p:txBody>
      </p:sp>
      <p:pic>
        <p:nvPicPr>
          <p:cNvPr id="20484" name="Picture 4" descr="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08050"/>
            <a:ext cx="3586163" cy="5727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rgbClr val="000099"/>
                </a:solidFill>
                <a:latin typeface="Comic Sans MS" pitchFamily="66" charset="0"/>
              </a:rPr>
              <a:t>Печень.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24300" y="1628775"/>
            <a:ext cx="5219700" cy="4997450"/>
          </a:xfrm>
        </p:spPr>
        <p:txBody>
          <a:bodyPr/>
          <a:lstStyle/>
          <a:p>
            <a:pPr>
              <a:buFontTx/>
              <a:buNone/>
            </a:pPr>
            <a:r>
              <a:rPr lang="ru-RU">
                <a:latin typeface="Comic Sans MS" pitchFamily="66" charset="0"/>
              </a:rPr>
              <a:t>	</a:t>
            </a:r>
            <a:r>
              <a:rPr lang="ru-RU">
                <a:solidFill>
                  <a:srgbClr val="333333"/>
                </a:solidFill>
                <a:latin typeface="Comic Sans MS" pitchFamily="66" charset="0"/>
              </a:rPr>
              <a:t>Печень живёт с пра-</a:t>
            </a:r>
          </a:p>
          <a:p>
            <a:pPr>
              <a:buFontTx/>
              <a:buNone/>
            </a:pPr>
            <a:r>
              <a:rPr lang="ru-RU">
                <a:solidFill>
                  <a:srgbClr val="333333"/>
                </a:solidFill>
                <a:latin typeface="Comic Sans MS" pitchFamily="66" charset="0"/>
              </a:rPr>
              <a:t>вой стороны от желуд-</a:t>
            </a:r>
          </a:p>
          <a:p>
            <a:pPr>
              <a:buFontTx/>
              <a:buNone/>
            </a:pPr>
            <a:r>
              <a:rPr lang="ru-RU">
                <a:solidFill>
                  <a:srgbClr val="333333"/>
                </a:solidFill>
                <a:latin typeface="Comic Sans MS" pitchFamily="66" charset="0"/>
              </a:rPr>
              <a:t>ка в верхней части </a:t>
            </a:r>
          </a:p>
          <a:p>
            <a:pPr>
              <a:buFontTx/>
              <a:buNone/>
            </a:pPr>
            <a:r>
              <a:rPr lang="ru-RU">
                <a:solidFill>
                  <a:srgbClr val="333333"/>
                </a:solidFill>
                <a:latin typeface="Comic Sans MS" pitchFamily="66" charset="0"/>
              </a:rPr>
              <a:t>живота. </a:t>
            </a:r>
          </a:p>
          <a:p>
            <a:pPr>
              <a:buFontTx/>
              <a:buNone/>
            </a:pPr>
            <a:r>
              <a:rPr lang="ru-RU">
                <a:solidFill>
                  <a:srgbClr val="333333"/>
                </a:solidFill>
                <a:latin typeface="Comic Sans MS" pitchFamily="66" charset="0"/>
              </a:rPr>
              <a:t>	Она вырабатывает </a:t>
            </a:r>
          </a:p>
          <a:p>
            <a:pPr>
              <a:buFontTx/>
              <a:buNone/>
            </a:pPr>
            <a:r>
              <a:rPr lang="ru-RU">
                <a:solidFill>
                  <a:srgbClr val="333333"/>
                </a:solidFill>
                <a:latin typeface="Comic Sans MS" pitchFamily="66" charset="0"/>
              </a:rPr>
              <a:t>желчь, которая поступа-</a:t>
            </a:r>
          </a:p>
          <a:p>
            <a:pPr>
              <a:buFontTx/>
              <a:buNone/>
            </a:pPr>
            <a:r>
              <a:rPr lang="ru-RU">
                <a:solidFill>
                  <a:srgbClr val="333333"/>
                </a:solidFill>
                <a:latin typeface="Comic Sans MS" pitchFamily="66" charset="0"/>
              </a:rPr>
              <a:t>ет в кишечник и помога-</a:t>
            </a:r>
          </a:p>
          <a:p>
            <a:pPr>
              <a:buFontTx/>
              <a:buNone/>
            </a:pPr>
            <a:r>
              <a:rPr lang="ru-RU">
                <a:solidFill>
                  <a:srgbClr val="333333"/>
                </a:solidFill>
                <a:latin typeface="Comic Sans MS" pitchFamily="66" charset="0"/>
              </a:rPr>
              <a:t>ет переваривать пищу</a:t>
            </a:r>
            <a:r>
              <a:rPr lang="ru-RU">
                <a:latin typeface="Comic Sans MS" pitchFamily="66" charset="0"/>
              </a:rPr>
              <a:t>.</a:t>
            </a:r>
          </a:p>
        </p:txBody>
      </p:sp>
      <p:pic>
        <p:nvPicPr>
          <p:cNvPr id="21508" name="Picture 4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9138"/>
            <a:ext cx="3910013" cy="3959225"/>
          </a:xfrm>
          <a:prstGeom prst="rect">
            <a:avLst/>
          </a:prstGeom>
          <a:noFill/>
        </p:spPr>
      </p:pic>
      <p:sp>
        <p:nvSpPr>
          <p:cNvPr id="21509" name="Line 5"/>
          <p:cNvSpPr>
            <a:spLocks noChangeShapeType="1"/>
          </p:cNvSpPr>
          <p:nvPr/>
        </p:nvSpPr>
        <p:spPr bwMode="auto">
          <a:xfrm flipH="1">
            <a:off x="1835150" y="1125538"/>
            <a:ext cx="2449513" cy="1871662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Копия Рисунок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275" y="1773238"/>
            <a:ext cx="1944688" cy="3527425"/>
          </a:xfrm>
          <a:prstGeom prst="rect">
            <a:avLst/>
          </a:prstGeom>
          <a:noFill/>
        </p:spPr>
      </p:pic>
      <p:sp>
        <p:nvSpPr>
          <p:cNvPr id="16387" name="Rectangle 3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ru-RU">
                <a:solidFill>
                  <a:srgbClr val="000099"/>
                </a:solidFill>
                <a:latin typeface="Comic Sans MS" pitchFamily="66" charset="0"/>
              </a:rPr>
              <a:t>   Строение тела человека</a:t>
            </a:r>
          </a:p>
        </p:txBody>
      </p:sp>
      <p:sp>
        <p:nvSpPr>
          <p:cNvPr id="16388" name="Line 4"/>
          <p:cNvSpPr>
            <a:spLocks noChangeShapeType="1"/>
          </p:cNvSpPr>
          <p:nvPr/>
        </p:nvSpPr>
        <p:spPr bwMode="auto">
          <a:xfrm flipH="1">
            <a:off x="3635375" y="1484313"/>
            <a:ext cx="792163" cy="431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6389" name="Line 5"/>
          <p:cNvSpPr>
            <a:spLocks noChangeShapeType="1"/>
          </p:cNvSpPr>
          <p:nvPr/>
        </p:nvSpPr>
        <p:spPr bwMode="auto">
          <a:xfrm>
            <a:off x="4932363" y="1484313"/>
            <a:ext cx="719137" cy="5048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6390" name="AutoShape 6"/>
          <p:cNvSpPr>
            <a:spLocks noChangeArrowheads="1"/>
          </p:cNvSpPr>
          <p:nvPr/>
        </p:nvSpPr>
        <p:spPr bwMode="auto">
          <a:xfrm>
            <a:off x="1258888" y="1557338"/>
            <a:ext cx="2305050" cy="647700"/>
          </a:xfrm>
          <a:prstGeom prst="roundRect">
            <a:avLst>
              <a:gd name="adj" fmla="val 16667"/>
            </a:avLst>
          </a:prstGeom>
          <a:solidFill>
            <a:srgbClr val="6DFFC4"/>
          </a:solidFill>
          <a:ln w="38100">
            <a:solidFill>
              <a:srgbClr val="00C475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1187450" y="1557338"/>
            <a:ext cx="22320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3200"/>
              <a:t>  Внешнее</a:t>
            </a:r>
          </a:p>
        </p:txBody>
      </p:sp>
      <p:sp>
        <p:nvSpPr>
          <p:cNvPr id="16392" name="AutoShape 8"/>
          <p:cNvSpPr>
            <a:spLocks noChangeArrowheads="1"/>
          </p:cNvSpPr>
          <p:nvPr/>
        </p:nvSpPr>
        <p:spPr bwMode="auto">
          <a:xfrm>
            <a:off x="5724525" y="1557338"/>
            <a:ext cx="2519363" cy="647700"/>
          </a:xfrm>
          <a:prstGeom prst="roundRect">
            <a:avLst>
              <a:gd name="adj" fmla="val 16667"/>
            </a:avLst>
          </a:prstGeom>
          <a:solidFill>
            <a:srgbClr val="CCCCFF"/>
          </a:solidFill>
          <a:ln w="38100">
            <a:solidFill>
              <a:srgbClr val="9999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5724525" y="1557338"/>
            <a:ext cx="24082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3200"/>
              <a:t>Внутреннее</a:t>
            </a:r>
          </a:p>
        </p:txBody>
      </p:sp>
      <p:sp>
        <p:nvSpPr>
          <p:cNvPr id="1639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1042988" y="3573463"/>
            <a:ext cx="4392612" cy="288131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Голова</a:t>
            </a:r>
          </a:p>
          <a:p>
            <a:pPr>
              <a:lnSpc>
                <a:spcPct val="90000"/>
              </a:lnSpc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Шея</a:t>
            </a:r>
          </a:p>
          <a:p>
            <a:pPr>
              <a:lnSpc>
                <a:spcPct val="90000"/>
              </a:lnSpc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Туловище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>
                <a:solidFill>
                  <a:srgbClr val="333333"/>
                </a:solidFill>
                <a:latin typeface="Comic Sans MS" pitchFamily="66" charset="0"/>
              </a:rPr>
              <a:t>(грудь, живот, спина)</a:t>
            </a:r>
          </a:p>
          <a:p>
            <a:pPr>
              <a:lnSpc>
                <a:spcPct val="90000"/>
              </a:lnSpc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Руки</a:t>
            </a:r>
          </a:p>
          <a:p>
            <a:pPr>
              <a:lnSpc>
                <a:spcPct val="90000"/>
              </a:lnSpc>
            </a:pPr>
            <a:r>
              <a:rPr lang="ru-RU" sz="2800">
                <a:solidFill>
                  <a:srgbClr val="333333"/>
                </a:solidFill>
                <a:latin typeface="Comic Sans MS" pitchFamily="66" charset="0"/>
              </a:rPr>
              <a:t>Ноги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sz="2400">
              <a:solidFill>
                <a:srgbClr val="333333"/>
              </a:solidFill>
              <a:latin typeface="Comic Sans MS" pitchFamily="66" charset="0"/>
            </a:endParaRPr>
          </a:p>
        </p:txBody>
      </p:sp>
      <p:sp>
        <p:nvSpPr>
          <p:cNvPr id="16395" name="AutoShape 11"/>
          <p:cNvSpPr>
            <a:spLocks noChangeArrowheads="1"/>
          </p:cNvSpPr>
          <p:nvPr/>
        </p:nvSpPr>
        <p:spPr bwMode="auto">
          <a:xfrm>
            <a:off x="1258888" y="2708275"/>
            <a:ext cx="2376487" cy="576263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38100">
            <a:solidFill>
              <a:srgbClr val="FF66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1258888" y="2708275"/>
            <a:ext cx="2311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/>
              <a:t>Части тела</a:t>
            </a:r>
          </a:p>
        </p:txBody>
      </p:sp>
      <p:sp>
        <p:nvSpPr>
          <p:cNvPr id="16397" name="Line 13"/>
          <p:cNvSpPr>
            <a:spLocks noChangeShapeType="1"/>
          </p:cNvSpPr>
          <p:nvPr/>
        </p:nvSpPr>
        <p:spPr bwMode="auto">
          <a:xfrm>
            <a:off x="2339975" y="2205038"/>
            <a:ext cx="0" cy="503237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6398" name="Line 14"/>
          <p:cNvSpPr>
            <a:spLocks noChangeShapeType="1"/>
          </p:cNvSpPr>
          <p:nvPr/>
        </p:nvSpPr>
        <p:spPr bwMode="auto">
          <a:xfrm>
            <a:off x="6948488" y="2205038"/>
            <a:ext cx="0" cy="503237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6400" name="AutoShape 16"/>
          <p:cNvSpPr>
            <a:spLocks noChangeArrowheads="1"/>
          </p:cNvSpPr>
          <p:nvPr/>
        </p:nvSpPr>
        <p:spPr bwMode="auto">
          <a:xfrm>
            <a:off x="5795963" y="2708275"/>
            <a:ext cx="2376487" cy="576263"/>
          </a:xfrm>
          <a:prstGeom prst="roundRect">
            <a:avLst>
              <a:gd name="adj" fmla="val 16667"/>
            </a:avLst>
          </a:prstGeom>
          <a:solidFill>
            <a:srgbClr val="75FFFF"/>
          </a:solidFill>
          <a:ln w="38100">
            <a:solidFill>
              <a:schemeClr val="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01" name="Text Box 17"/>
          <p:cNvSpPr txBox="1">
            <a:spLocks noChangeArrowheads="1"/>
          </p:cNvSpPr>
          <p:nvPr/>
        </p:nvSpPr>
        <p:spPr bwMode="auto">
          <a:xfrm>
            <a:off x="6140450" y="2708275"/>
            <a:ext cx="16716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/>
              <a:t>Органы</a:t>
            </a:r>
          </a:p>
        </p:txBody>
      </p:sp>
      <p:sp>
        <p:nvSpPr>
          <p:cNvPr id="16402" name="Rectangle 18"/>
          <p:cNvSpPr>
            <a:spLocks noChangeArrowheads="1"/>
          </p:cNvSpPr>
          <p:nvPr/>
        </p:nvSpPr>
        <p:spPr bwMode="auto">
          <a:xfrm>
            <a:off x="5651500" y="3573463"/>
            <a:ext cx="4392613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>
                <a:solidFill>
                  <a:srgbClr val="333333"/>
                </a:solidFill>
              </a:rPr>
              <a:t>Головной мозг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>
                <a:solidFill>
                  <a:srgbClr val="333333"/>
                </a:solidFill>
              </a:rPr>
              <a:t>Лёгкие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>
                <a:solidFill>
                  <a:srgbClr val="333333"/>
                </a:solidFill>
              </a:rPr>
              <a:t>Сердце</a:t>
            </a:r>
            <a:endParaRPr lang="ru-RU" sz="2400">
              <a:solidFill>
                <a:srgbClr val="333333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>
                <a:solidFill>
                  <a:srgbClr val="333333"/>
                </a:solidFill>
              </a:rPr>
              <a:t>Печень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>
                <a:solidFill>
                  <a:srgbClr val="333333"/>
                </a:solidFill>
              </a:rPr>
              <a:t>Желудок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>
                <a:solidFill>
                  <a:srgbClr val="333333"/>
                </a:solidFill>
              </a:rPr>
              <a:t>Кишечник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ru-RU" sz="2400">
              <a:solidFill>
                <a:srgbClr val="3333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rgbClr val="000099"/>
                </a:solidFill>
                <a:latin typeface="Comic Sans MS" pitchFamily="66" charset="0"/>
              </a:rPr>
              <a:t>    Проверь себя.</a:t>
            </a:r>
          </a:p>
        </p:txBody>
      </p:sp>
      <p:pic>
        <p:nvPicPr>
          <p:cNvPr id="14340" name="Picture 4" descr=",kjghjkg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1484313"/>
            <a:ext cx="3419475" cy="5184775"/>
          </a:xfrm>
          <a:prstGeom prst="rect">
            <a:avLst/>
          </a:prstGeom>
          <a:noFill/>
        </p:spPr>
      </p:pic>
      <p:sp>
        <p:nvSpPr>
          <p:cNvPr id="14342" name="Line 6"/>
          <p:cNvSpPr>
            <a:spLocks noChangeShapeType="1"/>
          </p:cNvSpPr>
          <p:nvPr/>
        </p:nvSpPr>
        <p:spPr bwMode="auto">
          <a:xfrm flipH="1">
            <a:off x="2627313" y="1916113"/>
            <a:ext cx="237648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5292725" y="1566863"/>
            <a:ext cx="31384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>
                <a:solidFill>
                  <a:srgbClr val="FF0000"/>
                </a:solidFill>
              </a:rPr>
              <a:t>Головной мозг</a:t>
            </a:r>
          </a:p>
        </p:txBody>
      </p:sp>
      <p:sp>
        <p:nvSpPr>
          <p:cNvPr id="14344" name="Line 8"/>
          <p:cNvSpPr>
            <a:spLocks noChangeShapeType="1"/>
          </p:cNvSpPr>
          <p:nvPr/>
        </p:nvSpPr>
        <p:spPr bwMode="auto">
          <a:xfrm flipH="1">
            <a:off x="2555875" y="3789363"/>
            <a:ext cx="18002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4345" name="Line 9"/>
          <p:cNvSpPr>
            <a:spLocks noChangeShapeType="1"/>
          </p:cNvSpPr>
          <p:nvPr/>
        </p:nvSpPr>
        <p:spPr bwMode="auto">
          <a:xfrm flipH="1">
            <a:off x="2339975" y="4292600"/>
            <a:ext cx="35274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4346" name="Line 10"/>
          <p:cNvSpPr>
            <a:spLocks noChangeShapeType="1"/>
          </p:cNvSpPr>
          <p:nvPr/>
        </p:nvSpPr>
        <p:spPr bwMode="auto">
          <a:xfrm flipH="1">
            <a:off x="2051050" y="4652963"/>
            <a:ext cx="23764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4347" name="Line 11"/>
          <p:cNvSpPr>
            <a:spLocks noChangeShapeType="1"/>
          </p:cNvSpPr>
          <p:nvPr/>
        </p:nvSpPr>
        <p:spPr bwMode="auto">
          <a:xfrm flipH="1">
            <a:off x="2700338" y="5013325"/>
            <a:ext cx="33115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4348" name="Line 12"/>
          <p:cNvSpPr>
            <a:spLocks noChangeShapeType="1"/>
          </p:cNvSpPr>
          <p:nvPr/>
        </p:nvSpPr>
        <p:spPr bwMode="auto">
          <a:xfrm flipH="1">
            <a:off x="2339975" y="5661025"/>
            <a:ext cx="20161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4462463" y="3452813"/>
            <a:ext cx="15779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>
                <a:solidFill>
                  <a:srgbClr val="FF0000"/>
                </a:solidFill>
              </a:rPr>
              <a:t>Лёгкие</a:t>
            </a:r>
          </a:p>
        </p:txBody>
      </p:sp>
      <p:sp>
        <p:nvSpPr>
          <p:cNvPr id="14350" name="Text Box 14"/>
          <p:cNvSpPr txBox="1">
            <a:spLocks noChangeArrowheads="1"/>
          </p:cNvSpPr>
          <p:nvPr/>
        </p:nvSpPr>
        <p:spPr bwMode="auto">
          <a:xfrm>
            <a:off x="6084888" y="4029075"/>
            <a:ext cx="15827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>
                <a:solidFill>
                  <a:srgbClr val="FF0000"/>
                </a:solidFill>
              </a:rPr>
              <a:t>Сердце</a:t>
            </a:r>
          </a:p>
        </p:txBody>
      </p:sp>
      <p:sp>
        <p:nvSpPr>
          <p:cNvPr id="14351" name="Text Box 15"/>
          <p:cNvSpPr txBox="1">
            <a:spLocks noChangeArrowheads="1"/>
          </p:cNvSpPr>
          <p:nvPr/>
        </p:nvSpPr>
        <p:spPr bwMode="auto">
          <a:xfrm>
            <a:off x="4500563" y="4318000"/>
            <a:ext cx="16430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>
                <a:solidFill>
                  <a:srgbClr val="FF0000"/>
                </a:solidFill>
              </a:rPr>
              <a:t>Печень</a:t>
            </a:r>
          </a:p>
        </p:txBody>
      </p:sp>
      <p:sp>
        <p:nvSpPr>
          <p:cNvPr id="14352" name="Text Box 16"/>
          <p:cNvSpPr txBox="1">
            <a:spLocks noChangeArrowheads="1"/>
          </p:cNvSpPr>
          <p:nvPr/>
        </p:nvSpPr>
        <p:spPr bwMode="auto">
          <a:xfrm>
            <a:off x="6084888" y="4749800"/>
            <a:ext cx="1911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>
                <a:solidFill>
                  <a:srgbClr val="FF0000"/>
                </a:solidFill>
              </a:rPr>
              <a:t>Желудок</a:t>
            </a:r>
          </a:p>
        </p:txBody>
      </p:sp>
      <p:sp>
        <p:nvSpPr>
          <p:cNvPr id="14353" name="Text Box 17"/>
          <p:cNvSpPr txBox="1">
            <a:spLocks noChangeArrowheads="1"/>
          </p:cNvSpPr>
          <p:nvPr/>
        </p:nvSpPr>
        <p:spPr bwMode="auto">
          <a:xfrm>
            <a:off x="4427538" y="5397500"/>
            <a:ext cx="21399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>
                <a:solidFill>
                  <a:srgbClr val="FF0000"/>
                </a:solidFill>
              </a:rPr>
              <a:t>Кишечник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 animBg="1"/>
      <p:bldP spid="14343" grpId="0"/>
      <p:bldP spid="14344" grpId="0" animBg="1"/>
      <p:bldP spid="14345" grpId="0" animBg="1"/>
      <p:bldP spid="14346" grpId="0" animBg="1"/>
      <p:bldP spid="14347" grpId="0" animBg="1"/>
      <p:bldP spid="14348" grpId="0" animBg="1"/>
      <p:bldP spid="14349" grpId="0"/>
      <p:bldP spid="14350" grpId="0"/>
      <p:bldP spid="14351" grpId="0"/>
      <p:bldP spid="14352" grpId="0"/>
      <p:bldP spid="1435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solidFill>
                  <a:srgbClr val="000099"/>
                </a:solidFill>
                <a:latin typeface="Comic Sans MS" pitchFamily="66" charset="0"/>
              </a:rPr>
              <a:t>Части тела.</a:t>
            </a:r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3203575" y="1989138"/>
            <a:ext cx="576263" cy="576262"/>
          </a:xfrm>
          <a:prstGeom prst="rect">
            <a:avLst/>
          </a:prstGeom>
          <a:solidFill>
            <a:schemeClr val="bg1"/>
          </a:solidFill>
          <a:ln w="38100">
            <a:solidFill>
              <a:srgbClr val="3333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4594" name="Group 18"/>
          <p:cNvGrpSpPr>
            <a:grpSpLocks/>
          </p:cNvGrpSpPr>
          <p:nvPr/>
        </p:nvGrpSpPr>
        <p:grpSpPr bwMode="auto">
          <a:xfrm>
            <a:off x="2051050" y="2565400"/>
            <a:ext cx="2881313" cy="576263"/>
            <a:chOff x="793" y="1162"/>
            <a:chExt cx="1815" cy="363"/>
          </a:xfrm>
        </p:grpSpPr>
        <p:sp>
          <p:nvSpPr>
            <p:cNvPr id="24587" name="Rectangle 11"/>
            <p:cNvSpPr>
              <a:spLocks noChangeArrowheads="1"/>
            </p:cNvSpPr>
            <p:nvPr/>
          </p:nvSpPr>
          <p:spPr bwMode="auto">
            <a:xfrm>
              <a:off x="1519" y="1162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588" name="Rectangle 12"/>
            <p:cNvSpPr>
              <a:spLocks noChangeArrowheads="1"/>
            </p:cNvSpPr>
            <p:nvPr/>
          </p:nvSpPr>
          <p:spPr bwMode="auto">
            <a:xfrm>
              <a:off x="2245" y="1162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589" name="Rectangle 13"/>
            <p:cNvSpPr>
              <a:spLocks noChangeArrowheads="1"/>
            </p:cNvSpPr>
            <p:nvPr/>
          </p:nvSpPr>
          <p:spPr bwMode="auto">
            <a:xfrm>
              <a:off x="1882" y="1162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590" name="Rectangle 14"/>
            <p:cNvSpPr>
              <a:spLocks noChangeArrowheads="1"/>
            </p:cNvSpPr>
            <p:nvPr/>
          </p:nvSpPr>
          <p:spPr bwMode="auto">
            <a:xfrm>
              <a:off x="793" y="1162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591" name="Rectangle 15"/>
            <p:cNvSpPr>
              <a:spLocks noChangeArrowheads="1"/>
            </p:cNvSpPr>
            <p:nvPr/>
          </p:nvSpPr>
          <p:spPr bwMode="auto">
            <a:xfrm>
              <a:off x="1156" y="1162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24609" name="Group 33"/>
          <p:cNvGrpSpPr>
            <a:grpSpLocks/>
          </p:cNvGrpSpPr>
          <p:nvPr/>
        </p:nvGrpSpPr>
        <p:grpSpPr bwMode="auto">
          <a:xfrm>
            <a:off x="2051050" y="3140075"/>
            <a:ext cx="3457575" cy="576263"/>
            <a:chOff x="1791" y="1706"/>
            <a:chExt cx="2178" cy="363"/>
          </a:xfrm>
        </p:grpSpPr>
        <p:sp>
          <p:nvSpPr>
            <p:cNvPr id="24580" name="Rectangle 4"/>
            <p:cNvSpPr>
              <a:spLocks noChangeArrowheads="1"/>
            </p:cNvSpPr>
            <p:nvPr/>
          </p:nvSpPr>
          <p:spPr bwMode="auto">
            <a:xfrm>
              <a:off x="1791" y="1706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592" name="Rectangle 16"/>
            <p:cNvSpPr>
              <a:spLocks noChangeArrowheads="1"/>
            </p:cNvSpPr>
            <p:nvPr/>
          </p:nvSpPr>
          <p:spPr bwMode="auto">
            <a:xfrm>
              <a:off x="2154" y="1706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595" name="Rectangle 19"/>
            <p:cNvSpPr>
              <a:spLocks noChangeArrowheads="1"/>
            </p:cNvSpPr>
            <p:nvPr/>
          </p:nvSpPr>
          <p:spPr bwMode="auto">
            <a:xfrm>
              <a:off x="3606" y="1706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596" name="Rectangle 20"/>
            <p:cNvSpPr>
              <a:spLocks noChangeArrowheads="1"/>
            </p:cNvSpPr>
            <p:nvPr/>
          </p:nvSpPr>
          <p:spPr bwMode="auto">
            <a:xfrm>
              <a:off x="3243" y="1706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597" name="Rectangle 21"/>
            <p:cNvSpPr>
              <a:spLocks noChangeArrowheads="1"/>
            </p:cNvSpPr>
            <p:nvPr/>
          </p:nvSpPr>
          <p:spPr bwMode="auto">
            <a:xfrm>
              <a:off x="2880" y="1706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598" name="Rectangle 22"/>
            <p:cNvSpPr>
              <a:spLocks noChangeArrowheads="1"/>
            </p:cNvSpPr>
            <p:nvPr/>
          </p:nvSpPr>
          <p:spPr bwMode="auto">
            <a:xfrm>
              <a:off x="2517" y="1706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24610" name="Group 34"/>
          <p:cNvGrpSpPr>
            <a:grpSpLocks/>
          </p:cNvGrpSpPr>
          <p:nvPr/>
        </p:nvGrpSpPr>
        <p:grpSpPr bwMode="auto">
          <a:xfrm>
            <a:off x="2627313" y="3716338"/>
            <a:ext cx="5761037" cy="576262"/>
            <a:chOff x="1791" y="2069"/>
            <a:chExt cx="3629" cy="363"/>
          </a:xfrm>
        </p:grpSpPr>
        <p:sp>
          <p:nvSpPr>
            <p:cNvPr id="24599" name="Rectangle 23"/>
            <p:cNvSpPr>
              <a:spLocks noChangeArrowheads="1"/>
            </p:cNvSpPr>
            <p:nvPr/>
          </p:nvSpPr>
          <p:spPr bwMode="auto">
            <a:xfrm>
              <a:off x="1791" y="2069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600" name="Rectangle 24"/>
            <p:cNvSpPr>
              <a:spLocks noChangeArrowheads="1"/>
            </p:cNvSpPr>
            <p:nvPr/>
          </p:nvSpPr>
          <p:spPr bwMode="auto">
            <a:xfrm>
              <a:off x="5057" y="2069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601" name="Rectangle 25"/>
            <p:cNvSpPr>
              <a:spLocks noChangeArrowheads="1"/>
            </p:cNvSpPr>
            <p:nvPr/>
          </p:nvSpPr>
          <p:spPr bwMode="auto">
            <a:xfrm>
              <a:off x="4694" y="2069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602" name="Rectangle 26"/>
            <p:cNvSpPr>
              <a:spLocks noChangeArrowheads="1"/>
            </p:cNvSpPr>
            <p:nvPr/>
          </p:nvSpPr>
          <p:spPr bwMode="auto">
            <a:xfrm>
              <a:off x="4332" y="2069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603" name="Rectangle 27"/>
            <p:cNvSpPr>
              <a:spLocks noChangeArrowheads="1"/>
            </p:cNvSpPr>
            <p:nvPr/>
          </p:nvSpPr>
          <p:spPr bwMode="auto">
            <a:xfrm>
              <a:off x="3969" y="2069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604" name="Rectangle 28"/>
            <p:cNvSpPr>
              <a:spLocks noChangeArrowheads="1"/>
            </p:cNvSpPr>
            <p:nvPr/>
          </p:nvSpPr>
          <p:spPr bwMode="auto">
            <a:xfrm>
              <a:off x="3606" y="2069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605" name="Rectangle 29"/>
            <p:cNvSpPr>
              <a:spLocks noChangeArrowheads="1"/>
            </p:cNvSpPr>
            <p:nvPr/>
          </p:nvSpPr>
          <p:spPr bwMode="auto">
            <a:xfrm>
              <a:off x="3243" y="2069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606" name="Rectangle 30"/>
            <p:cNvSpPr>
              <a:spLocks noChangeArrowheads="1"/>
            </p:cNvSpPr>
            <p:nvPr/>
          </p:nvSpPr>
          <p:spPr bwMode="auto">
            <a:xfrm>
              <a:off x="2880" y="2069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607" name="Rectangle 31"/>
            <p:cNvSpPr>
              <a:spLocks noChangeArrowheads="1"/>
            </p:cNvSpPr>
            <p:nvPr/>
          </p:nvSpPr>
          <p:spPr bwMode="auto">
            <a:xfrm>
              <a:off x="2517" y="2069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608" name="Rectangle 32"/>
            <p:cNvSpPr>
              <a:spLocks noChangeArrowheads="1"/>
            </p:cNvSpPr>
            <p:nvPr/>
          </p:nvSpPr>
          <p:spPr bwMode="auto">
            <a:xfrm>
              <a:off x="2154" y="2069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24616" name="Group 40"/>
          <p:cNvGrpSpPr>
            <a:grpSpLocks/>
          </p:cNvGrpSpPr>
          <p:nvPr/>
        </p:nvGrpSpPr>
        <p:grpSpPr bwMode="auto">
          <a:xfrm>
            <a:off x="2051050" y="4292600"/>
            <a:ext cx="2881313" cy="576263"/>
            <a:chOff x="1292" y="2432"/>
            <a:chExt cx="1815" cy="363"/>
          </a:xfrm>
        </p:grpSpPr>
        <p:sp>
          <p:nvSpPr>
            <p:cNvPr id="24611" name="Rectangle 35"/>
            <p:cNvSpPr>
              <a:spLocks noChangeArrowheads="1"/>
            </p:cNvSpPr>
            <p:nvPr/>
          </p:nvSpPr>
          <p:spPr bwMode="auto">
            <a:xfrm>
              <a:off x="1292" y="2432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612" name="Rectangle 36"/>
            <p:cNvSpPr>
              <a:spLocks noChangeArrowheads="1"/>
            </p:cNvSpPr>
            <p:nvPr/>
          </p:nvSpPr>
          <p:spPr bwMode="auto">
            <a:xfrm>
              <a:off x="2744" y="2432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613" name="Rectangle 37"/>
            <p:cNvSpPr>
              <a:spLocks noChangeArrowheads="1"/>
            </p:cNvSpPr>
            <p:nvPr/>
          </p:nvSpPr>
          <p:spPr bwMode="auto">
            <a:xfrm>
              <a:off x="2381" y="2432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614" name="Rectangle 38"/>
            <p:cNvSpPr>
              <a:spLocks noChangeArrowheads="1"/>
            </p:cNvSpPr>
            <p:nvPr/>
          </p:nvSpPr>
          <p:spPr bwMode="auto">
            <a:xfrm>
              <a:off x="2018" y="2432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615" name="Rectangle 39"/>
            <p:cNvSpPr>
              <a:spLocks noChangeArrowheads="1"/>
            </p:cNvSpPr>
            <p:nvPr/>
          </p:nvSpPr>
          <p:spPr bwMode="auto">
            <a:xfrm>
              <a:off x="1655" y="2432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24622" name="Group 46"/>
          <p:cNvGrpSpPr>
            <a:grpSpLocks/>
          </p:cNvGrpSpPr>
          <p:nvPr/>
        </p:nvGrpSpPr>
        <p:grpSpPr bwMode="auto">
          <a:xfrm>
            <a:off x="2051050" y="4868863"/>
            <a:ext cx="2881313" cy="576262"/>
            <a:chOff x="1292" y="2795"/>
            <a:chExt cx="1815" cy="363"/>
          </a:xfrm>
        </p:grpSpPr>
        <p:sp>
          <p:nvSpPr>
            <p:cNvPr id="24617" name="Rectangle 41"/>
            <p:cNvSpPr>
              <a:spLocks noChangeArrowheads="1"/>
            </p:cNvSpPr>
            <p:nvPr/>
          </p:nvSpPr>
          <p:spPr bwMode="auto">
            <a:xfrm>
              <a:off x="2744" y="2795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618" name="Rectangle 42"/>
            <p:cNvSpPr>
              <a:spLocks noChangeArrowheads="1"/>
            </p:cNvSpPr>
            <p:nvPr/>
          </p:nvSpPr>
          <p:spPr bwMode="auto">
            <a:xfrm>
              <a:off x="2381" y="2795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619" name="Rectangle 43"/>
            <p:cNvSpPr>
              <a:spLocks noChangeArrowheads="1"/>
            </p:cNvSpPr>
            <p:nvPr/>
          </p:nvSpPr>
          <p:spPr bwMode="auto">
            <a:xfrm>
              <a:off x="2018" y="2795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620" name="Rectangle 44"/>
            <p:cNvSpPr>
              <a:spLocks noChangeArrowheads="1"/>
            </p:cNvSpPr>
            <p:nvPr/>
          </p:nvSpPr>
          <p:spPr bwMode="auto">
            <a:xfrm>
              <a:off x="1655" y="2795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621" name="Rectangle 45"/>
            <p:cNvSpPr>
              <a:spLocks noChangeArrowheads="1"/>
            </p:cNvSpPr>
            <p:nvPr/>
          </p:nvSpPr>
          <p:spPr bwMode="auto">
            <a:xfrm>
              <a:off x="1292" y="2795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4623" name="Rectangle 47"/>
          <p:cNvSpPr>
            <a:spLocks noChangeArrowheads="1"/>
          </p:cNvSpPr>
          <p:nvPr/>
        </p:nvSpPr>
        <p:spPr bwMode="auto">
          <a:xfrm>
            <a:off x="3203575" y="5445125"/>
            <a:ext cx="576263" cy="576263"/>
          </a:xfrm>
          <a:prstGeom prst="rect">
            <a:avLst/>
          </a:prstGeom>
          <a:solidFill>
            <a:schemeClr val="bg1"/>
          </a:solidFill>
          <a:ln w="38100">
            <a:solidFill>
              <a:srgbClr val="3333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grpSp>
        <p:nvGrpSpPr>
          <p:cNvPr id="24627" name="Group 51"/>
          <p:cNvGrpSpPr>
            <a:grpSpLocks/>
          </p:cNvGrpSpPr>
          <p:nvPr/>
        </p:nvGrpSpPr>
        <p:grpSpPr bwMode="auto">
          <a:xfrm>
            <a:off x="2627313" y="6021388"/>
            <a:ext cx="1728787" cy="576262"/>
            <a:chOff x="1655" y="3521"/>
            <a:chExt cx="1089" cy="363"/>
          </a:xfrm>
        </p:grpSpPr>
        <p:sp>
          <p:nvSpPr>
            <p:cNvPr id="24624" name="Rectangle 48"/>
            <p:cNvSpPr>
              <a:spLocks noChangeArrowheads="1"/>
            </p:cNvSpPr>
            <p:nvPr/>
          </p:nvSpPr>
          <p:spPr bwMode="auto">
            <a:xfrm>
              <a:off x="2381" y="3521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625" name="Rectangle 49"/>
            <p:cNvSpPr>
              <a:spLocks noChangeArrowheads="1"/>
            </p:cNvSpPr>
            <p:nvPr/>
          </p:nvSpPr>
          <p:spPr bwMode="auto">
            <a:xfrm>
              <a:off x="1655" y="3521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626" name="Rectangle 50"/>
            <p:cNvSpPr>
              <a:spLocks noChangeArrowheads="1"/>
            </p:cNvSpPr>
            <p:nvPr/>
          </p:nvSpPr>
          <p:spPr bwMode="auto">
            <a:xfrm>
              <a:off x="2018" y="3521"/>
              <a:ext cx="363" cy="363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4628" name="Text Box 52"/>
          <p:cNvSpPr txBox="1">
            <a:spLocks noChangeArrowheads="1"/>
          </p:cNvSpPr>
          <p:nvPr/>
        </p:nvSpPr>
        <p:spPr bwMode="auto">
          <a:xfrm>
            <a:off x="2124075" y="2439988"/>
            <a:ext cx="422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4000">
                <a:solidFill>
                  <a:srgbClr val="FF0000"/>
                </a:solidFill>
              </a:rPr>
              <a:t>г</a:t>
            </a:r>
          </a:p>
        </p:txBody>
      </p:sp>
      <p:grpSp>
        <p:nvGrpSpPr>
          <p:cNvPr id="24642" name="Group 66"/>
          <p:cNvGrpSpPr>
            <a:grpSpLocks/>
          </p:cNvGrpSpPr>
          <p:nvPr/>
        </p:nvGrpSpPr>
        <p:grpSpPr bwMode="auto">
          <a:xfrm>
            <a:off x="2700338" y="2439988"/>
            <a:ext cx="2160587" cy="701675"/>
            <a:chOff x="1701" y="1283"/>
            <a:chExt cx="1361" cy="442"/>
          </a:xfrm>
        </p:grpSpPr>
        <p:sp>
          <p:nvSpPr>
            <p:cNvPr id="24629" name="Text Box 53"/>
            <p:cNvSpPr txBox="1">
              <a:spLocks noChangeArrowheads="1"/>
            </p:cNvSpPr>
            <p:nvPr/>
          </p:nvSpPr>
          <p:spPr bwMode="auto">
            <a:xfrm>
              <a:off x="1701" y="1283"/>
              <a:ext cx="287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 dirty="0"/>
                <a:t>р</a:t>
              </a:r>
            </a:p>
          </p:txBody>
        </p:sp>
        <p:sp>
          <p:nvSpPr>
            <p:cNvPr id="24630" name="Text Box 54"/>
            <p:cNvSpPr txBox="1">
              <a:spLocks noChangeArrowheads="1"/>
            </p:cNvSpPr>
            <p:nvPr/>
          </p:nvSpPr>
          <p:spPr bwMode="auto">
            <a:xfrm>
              <a:off x="2064" y="1283"/>
              <a:ext cx="283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 dirty="0"/>
                <a:t>у</a:t>
              </a:r>
            </a:p>
          </p:txBody>
        </p:sp>
        <p:sp>
          <p:nvSpPr>
            <p:cNvPr id="24631" name="Text Box 55"/>
            <p:cNvSpPr txBox="1">
              <a:spLocks noChangeArrowheads="1"/>
            </p:cNvSpPr>
            <p:nvPr/>
          </p:nvSpPr>
          <p:spPr bwMode="auto">
            <a:xfrm>
              <a:off x="2426" y="1283"/>
              <a:ext cx="306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д</a:t>
              </a:r>
            </a:p>
          </p:txBody>
        </p:sp>
        <p:sp>
          <p:nvSpPr>
            <p:cNvPr id="24632" name="Text Box 56"/>
            <p:cNvSpPr txBox="1">
              <a:spLocks noChangeArrowheads="1"/>
            </p:cNvSpPr>
            <p:nvPr/>
          </p:nvSpPr>
          <p:spPr bwMode="auto">
            <a:xfrm>
              <a:off x="2789" y="1283"/>
              <a:ext cx="273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ь</a:t>
              </a:r>
            </a:p>
          </p:txBody>
        </p:sp>
      </p:grpSp>
      <p:sp>
        <p:nvSpPr>
          <p:cNvPr id="24635" name="Oval 59"/>
          <p:cNvSpPr>
            <a:spLocks noChangeArrowheads="1"/>
          </p:cNvSpPr>
          <p:nvPr/>
        </p:nvSpPr>
        <p:spPr bwMode="auto">
          <a:xfrm>
            <a:off x="1331913" y="2565400"/>
            <a:ext cx="503237" cy="503238"/>
          </a:xfrm>
          <a:prstGeom prst="ellipse">
            <a:avLst/>
          </a:prstGeom>
          <a:solidFill>
            <a:schemeClr val="bg1"/>
          </a:solidFill>
          <a:ln w="38100">
            <a:solidFill>
              <a:srgbClr val="4D4D4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>
                <a:solidFill>
                  <a:srgbClr val="006600"/>
                </a:solidFill>
              </a:rPr>
              <a:t>1</a:t>
            </a:r>
          </a:p>
        </p:txBody>
      </p:sp>
      <p:sp>
        <p:nvSpPr>
          <p:cNvPr id="24637" name="Oval 61"/>
          <p:cNvSpPr>
            <a:spLocks noChangeArrowheads="1"/>
          </p:cNvSpPr>
          <p:nvPr/>
        </p:nvSpPr>
        <p:spPr bwMode="auto">
          <a:xfrm>
            <a:off x="1331913" y="3141663"/>
            <a:ext cx="503237" cy="503237"/>
          </a:xfrm>
          <a:prstGeom prst="ellipse">
            <a:avLst/>
          </a:prstGeom>
          <a:solidFill>
            <a:schemeClr val="bg1"/>
          </a:solidFill>
          <a:ln w="38100">
            <a:solidFill>
              <a:srgbClr val="4D4D4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>
                <a:solidFill>
                  <a:srgbClr val="006600"/>
                </a:solidFill>
              </a:rPr>
              <a:t>2</a:t>
            </a:r>
          </a:p>
        </p:txBody>
      </p:sp>
      <p:sp>
        <p:nvSpPr>
          <p:cNvPr id="24638" name="Oval 62"/>
          <p:cNvSpPr>
            <a:spLocks noChangeArrowheads="1"/>
          </p:cNvSpPr>
          <p:nvPr/>
        </p:nvSpPr>
        <p:spPr bwMode="auto">
          <a:xfrm>
            <a:off x="2124075" y="3789363"/>
            <a:ext cx="430213" cy="4318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4D4D4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>
                <a:solidFill>
                  <a:srgbClr val="006600"/>
                </a:solidFill>
              </a:rPr>
              <a:t>3</a:t>
            </a:r>
          </a:p>
        </p:txBody>
      </p:sp>
      <p:sp>
        <p:nvSpPr>
          <p:cNvPr id="24639" name="Oval 63"/>
          <p:cNvSpPr>
            <a:spLocks noChangeArrowheads="1"/>
          </p:cNvSpPr>
          <p:nvPr/>
        </p:nvSpPr>
        <p:spPr bwMode="auto">
          <a:xfrm>
            <a:off x="1331913" y="4292600"/>
            <a:ext cx="503237" cy="503238"/>
          </a:xfrm>
          <a:prstGeom prst="ellipse">
            <a:avLst/>
          </a:prstGeom>
          <a:solidFill>
            <a:schemeClr val="bg1"/>
          </a:solidFill>
          <a:ln w="38100">
            <a:solidFill>
              <a:srgbClr val="4D4D4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>
                <a:solidFill>
                  <a:srgbClr val="006600"/>
                </a:solidFill>
              </a:rPr>
              <a:t>4</a:t>
            </a:r>
          </a:p>
        </p:txBody>
      </p:sp>
      <p:sp>
        <p:nvSpPr>
          <p:cNvPr id="24640" name="Oval 64"/>
          <p:cNvSpPr>
            <a:spLocks noChangeArrowheads="1"/>
          </p:cNvSpPr>
          <p:nvPr/>
        </p:nvSpPr>
        <p:spPr bwMode="auto">
          <a:xfrm>
            <a:off x="1331913" y="4941888"/>
            <a:ext cx="503237" cy="503237"/>
          </a:xfrm>
          <a:prstGeom prst="ellipse">
            <a:avLst/>
          </a:prstGeom>
          <a:solidFill>
            <a:schemeClr val="bg1"/>
          </a:solidFill>
          <a:ln w="38100">
            <a:solidFill>
              <a:srgbClr val="4D4D4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>
                <a:solidFill>
                  <a:srgbClr val="006600"/>
                </a:solidFill>
              </a:rPr>
              <a:t>5</a:t>
            </a:r>
          </a:p>
        </p:txBody>
      </p:sp>
      <p:sp>
        <p:nvSpPr>
          <p:cNvPr id="24641" name="Oval 65"/>
          <p:cNvSpPr>
            <a:spLocks noChangeArrowheads="1"/>
          </p:cNvSpPr>
          <p:nvPr/>
        </p:nvSpPr>
        <p:spPr bwMode="auto">
          <a:xfrm>
            <a:off x="1979613" y="6021388"/>
            <a:ext cx="503237" cy="503237"/>
          </a:xfrm>
          <a:prstGeom prst="ellipse">
            <a:avLst/>
          </a:prstGeom>
          <a:solidFill>
            <a:schemeClr val="bg1"/>
          </a:solidFill>
          <a:ln w="38100">
            <a:solidFill>
              <a:srgbClr val="4D4D4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>
                <a:solidFill>
                  <a:srgbClr val="006600"/>
                </a:solidFill>
              </a:rPr>
              <a:t>6</a:t>
            </a:r>
          </a:p>
        </p:txBody>
      </p:sp>
      <p:sp>
        <p:nvSpPr>
          <p:cNvPr id="24643" name="Text Box 67"/>
          <p:cNvSpPr txBox="1">
            <a:spLocks noChangeArrowheads="1"/>
          </p:cNvSpPr>
          <p:nvPr/>
        </p:nvSpPr>
        <p:spPr bwMode="auto">
          <a:xfrm>
            <a:off x="2124075" y="3014663"/>
            <a:ext cx="422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4000">
                <a:solidFill>
                  <a:srgbClr val="FF0000"/>
                </a:solidFill>
              </a:rPr>
              <a:t>г</a:t>
            </a:r>
          </a:p>
        </p:txBody>
      </p:sp>
      <p:grpSp>
        <p:nvGrpSpPr>
          <p:cNvPr id="24650" name="Group 74"/>
          <p:cNvGrpSpPr>
            <a:grpSpLocks/>
          </p:cNvGrpSpPr>
          <p:nvPr/>
        </p:nvGrpSpPr>
        <p:grpSpPr bwMode="auto">
          <a:xfrm>
            <a:off x="2700338" y="3011488"/>
            <a:ext cx="2747962" cy="704850"/>
            <a:chOff x="1701" y="1643"/>
            <a:chExt cx="1731" cy="444"/>
          </a:xfrm>
        </p:grpSpPr>
        <p:sp>
          <p:nvSpPr>
            <p:cNvPr id="24644" name="Text Box 68"/>
            <p:cNvSpPr txBox="1">
              <a:spLocks noChangeArrowheads="1"/>
            </p:cNvSpPr>
            <p:nvPr/>
          </p:nvSpPr>
          <p:spPr bwMode="auto">
            <a:xfrm>
              <a:off x="1701" y="1645"/>
              <a:ext cx="305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о</a:t>
              </a:r>
            </a:p>
          </p:txBody>
        </p:sp>
        <p:sp>
          <p:nvSpPr>
            <p:cNvPr id="24645" name="Text Box 69"/>
            <p:cNvSpPr txBox="1">
              <a:spLocks noChangeArrowheads="1"/>
            </p:cNvSpPr>
            <p:nvPr/>
          </p:nvSpPr>
          <p:spPr bwMode="auto">
            <a:xfrm>
              <a:off x="2064" y="1643"/>
              <a:ext cx="323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л</a:t>
              </a:r>
            </a:p>
          </p:txBody>
        </p:sp>
        <p:sp>
          <p:nvSpPr>
            <p:cNvPr id="24646" name="Text Box 70"/>
            <p:cNvSpPr txBox="1">
              <a:spLocks noChangeArrowheads="1"/>
            </p:cNvSpPr>
            <p:nvPr/>
          </p:nvSpPr>
          <p:spPr bwMode="auto">
            <a:xfrm>
              <a:off x="2426" y="1645"/>
              <a:ext cx="305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о</a:t>
              </a:r>
            </a:p>
          </p:txBody>
        </p:sp>
        <p:sp>
          <p:nvSpPr>
            <p:cNvPr id="24647" name="Text Box 71"/>
            <p:cNvSpPr txBox="1">
              <a:spLocks noChangeArrowheads="1"/>
            </p:cNvSpPr>
            <p:nvPr/>
          </p:nvSpPr>
          <p:spPr bwMode="auto">
            <a:xfrm>
              <a:off x="2789" y="1645"/>
              <a:ext cx="277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в</a:t>
              </a:r>
            </a:p>
          </p:txBody>
        </p:sp>
        <p:sp>
          <p:nvSpPr>
            <p:cNvPr id="24648" name="Text Box 72"/>
            <p:cNvSpPr txBox="1">
              <a:spLocks noChangeArrowheads="1"/>
            </p:cNvSpPr>
            <p:nvPr/>
          </p:nvSpPr>
          <p:spPr bwMode="auto">
            <a:xfrm>
              <a:off x="3152" y="1645"/>
              <a:ext cx="28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а</a:t>
              </a:r>
            </a:p>
          </p:txBody>
        </p:sp>
      </p:grpSp>
      <p:sp>
        <p:nvSpPr>
          <p:cNvPr id="24651" name="Text Box 75"/>
          <p:cNvSpPr txBox="1">
            <a:spLocks noChangeArrowheads="1"/>
          </p:cNvSpPr>
          <p:nvPr/>
        </p:nvSpPr>
        <p:spPr bwMode="auto">
          <a:xfrm>
            <a:off x="2700338" y="3644900"/>
            <a:ext cx="4349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4000">
                <a:solidFill>
                  <a:srgbClr val="FF0000"/>
                </a:solidFill>
              </a:rPr>
              <a:t>к</a:t>
            </a:r>
          </a:p>
        </p:txBody>
      </p:sp>
      <p:grpSp>
        <p:nvGrpSpPr>
          <p:cNvPr id="24661" name="Group 85"/>
          <p:cNvGrpSpPr>
            <a:grpSpLocks/>
          </p:cNvGrpSpPr>
          <p:nvPr/>
        </p:nvGrpSpPr>
        <p:grpSpPr bwMode="auto">
          <a:xfrm>
            <a:off x="3276600" y="3590925"/>
            <a:ext cx="5116513" cy="701675"/>
            <a:chOff x="2064" y="2024"/>
            <a:chExt cx="3223" cy="442"/>
          </a:xfrm>
        </p:grpSpPr>
        <p:sp>
          <p:nvSpPr>
            <p:cNvPr id="24652" name="Text Box 76"/>
            <p:cNvSpPr txBox="1">
              <a:spLocks noChangeArrowheads="1"/>
            </p:cNvSpPr>
            <p:nvPr/>
          </p:nvSpPr>
          <p:spPr bwMode="auto">
            <a:xfrm>
              <a:off x="2064" y="2024"/>
              <a:ext cx="305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о</a:t>
              </a:r>
            </a:p>
          </p:txBody>
        </p:sp>
        <p:sp>
          <p:nvSpPr>
            <p:cNvPr id="24653" name="Text Box 77"/>
            <p:cNvSpPr txBox="1">
              <a:spLocks noChangeArrowheads="1"/>
            </p:cNvSpPr>
            <p:nvPr/>
          </p:nvSpPr>
          <p:spPr bwMode="auto">
            <a:xfrm>
              <a:off x="2426" y="2024"/>
              <a:ext cx="295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н</a:t>
              </a:r>
            </a:p>
          </p:txBody>
        </p:sp>
        <p:sp>
          <p:nvSpPr>
            <p:cNvPr id="24654" name="Text Box 78"/>
            <p:cNvSpPr txBox="1">
              <a:spLocks noChangeArrowheads="1"/>
            </p:cNvSpPr>
            <p:nvPr/>
          </p:nvSpPr>
          <p:spPr bwMode="auto">
            <a:xfrm>
              <a:off x="2795" y="2024"/>
              <a:ext cx="291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е</a:t>
              </a:r>
            </a:p>
          </p:txBody>
        </p:sp>
        <p:sp>
          <p:nvSpPr>
            <p:cNvPr id="24655" name="Text Box 79"/>
            <p:cNvSpPr txBox="1">
              <a:spLocks noChangeArrowheads="1"/>
            </p:cNvSpPr>
            <p:nvPr/>
          </p:nvSpPr>
          <p:spPr bwMode="auto">
            <a:xfrm>
              <a:off x="3152" y="2024"/>
              <a:ext cx="287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ч</a:t>
              </a:r>
            </a:p>
          </p:txBody>
        </p:sp>
        <p:sp>
          <p:nvSpPr>
            <p:cNvPr id="24656" name="Text Box 80"/>
            <p:cNvSpPr txBox="1">
              <a:spLocks noChangeArrowheads="1"/>
            </p:cNvSpPr>
            <p:nvPr/>
          </p:nvSpPr>
          <p:spPr bwMode="auto">
            <a:xfrm>
              <a:off x="3515" y="2024"/>
              <a:ext cx="295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н</a:t>
              </a:r>
            </a:p>
          </p:txBody>
        </p:sp>
        <p:sp>
          <p:nvSpPr>
            <p:cNvPr id="24657" name="Text Box 81"/>
            <p:cNvSpPr txBox="1">
              <a:spLocks noChangeArrowheads="1"/>
            </p:cNvSpPr>
            <p:nvPr/>
          </p:nvSpPr>
          <p:spPr bwMode="auto">
            <a:xfrm>
              <a:off x="3878" y="2024"/>
              <a:ext cx="305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о</a:t>
              </a:r>
            </a:p>
          </p:txBody>
        </p:sp>
        <p:sp>
          <p:nvSpPr>
            <p:cNvPr id="24658" name="Text Box 82"/>
            <p:cNvSpPr txBox="1">
              <a:spLocks noChangeArrowheads="1"/>
            </p:cNvSpPr>
            <p:nvPr/>
          </p:nvSpPr>
          <p:spPr bwMode="auto">
            <a:xfrm>
              <a:off x="4241" y="2024"/>
              <a:ext cx="28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с</a:t>
              </a:r>
            </a:p>
          </p:txBody>
        </p:sp>
        <p:sp>
          <p:nvSpPr>
            <p:cNvPr id="24659" name="Text Box 83"/>
            <p:cNvSpPr txBox="1">
              <a:spLocks noChangeArrowheads="1"/>
            </p:cNvSpPr>
            <p:nvPr/>
          </p:nvSpPr>
          <p:spPr bwMode="auto">
            <a:xfrm>
              <a:off x="4558" y="2024"/>
              <a:ext cx="266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т</a:t>
              </a:r>
            </a:p>
          </p:txBody>
        </p:sp>
        <p:sp>
          <p:nvSpPr>
            <p:cNvPr id="24660" name="Text Box 84"/>
            <p:cNvSpPr txBox="1">
              <a:spLocks noChangeArrowheads="1"/>
            </p:cNvSpPr>
            <p:nvPr/>
          </p:nvSpPr>
          <p:spPr bwMode="auto">
            <a:xfrm>
              <a:off x="4967" y="2024"/>
              <a:ext cx="32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и</a:t>
              </a:r>
            </a:p>
          </p:txBody>
        </p:sp>
      </p:grpSp>
      <p:sp>
        <p:nvSpPr>
          <p:cNvPr id="24662" name="Text Box 86"/>
          <p:cNvSpPr txBox="1">
            <a:spLocks noChangeArrowheads="1"/>
          </p:cNvSpPr>
          <p:nvPr/>
        </p:nvSpPr>
        <p:spPr bwMode="auto">
          <a:xfrm>
            <a:off x="2051050" y="4240213"/>
            <a:ext cx="5302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4000">
                <a:solidFill>
                  <a:srgbClr val="FF0000"/>
                </a:solidFill>
              </a:rPr>
              <a:t>ж</a:t>
            </a:r>
          </a:p>
        </p:txBody>
      </p:sp>
      <p:grpSp>
        <p:nvGrpSpPr>
          <p:cNvPr id="24667" name="Group 91"/>
          <p:cNvGrpSpPr>
            <a:grpSpLocks/>
          </p:cNvGrpSpPr>
          <p:nvPr/>
        </p:nvGrpSpPr>
        <p:grpSpPr bwMode="auto">
          <a:xfrm>
            <a:off x="2700338" y="4222750"/>
            <a:ext cx="2149475" cy="719138"/>
            <a:chOff x="1701" y="2387"/>
            <a:chExt cx="1354" cy="453"/>
          </a:xfrm>
        </p:grpSpPr>
        <p:sp>
          <p:nvSpPr>
            <p:cNvPr id="24663" name="Text Box 87"/>
            <p:cNvSpPr txBox="1">
              <a:spLocks noChangeArrowheads="1"/>
            </p:cNvSpPr>
            <p:nvPr/>
          </p:nvSpPr>
          <p:spPr bwMode="auto">
            <a:xfrm>
              <a:off x="1701" y="2398"/>
              <a:ext cx="32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и</a:t>
              </a:r>
            </a:p>
          </p:txBody>
        </p:sp>
        <p:sp>
          <p:nvSpPr>
            <p:cNvPr id="24664" name="Text Box 88"/>
            <p:cNvSpPr txBox="1">
              <a:spLocks noChangeArrowheads="1"/>
            </p:cNvSpPr>
            <p:nvPr/>
          </p:nvSpPr>
          <p:spPr bwMode="auto">
            <a:xfrm>
              <a:off x="2064" y="2387"/>
              <a:ext cx="277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в</a:t>
              </a:r>
            </a:p>
          </p:txBody>
        </p:sp>
        <p:sp>
          <p:nvSpPr>
            <p:cNvPr id="24665" name="Text Box 89"/>
            <p:cNvSpPr txBox="1">
              <a:spLocks noChangeArrowheads="1"/>
            </p:cNvSpPr>
            <p:nvPr/>
          </p:nvSpPr>
          <p:spPr bwMode="auto">
            <a:xfrm>
              <a:off x="2426" y="2387"/>
              <a:ext cx="305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о</a:t>
              </a:r>
            </a:p>
          </p:txBody>
        </p:sp>
        <p:sp>
          <p:nvSpPr>
            <p:cNvPr id="24666" name="Text Box 90"/>
            <p:cNvSpPr txBox="1">
              <a:spLocks noChangeArrowheads="1"/>
            </p:cNvSpPr>
            <p:nvPr/>
          </p:nvSpPr>
          <p:spPr bwMode="auto">
            <a:xfrm>
              <a:off x="2789" y="2387"/>
              <a:ext cx="266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т</a:t>
              </a:r>
            </a:p>
          </p:txBody>
        </p:sp>
      </p:grpSp>
      <p:sp>
        <p:nvSpPr>
          <p:cNvPr id="24668" name="Text Box 92"/>
          <p:cNvSpPr txBox="1">
            <a:spLocks noChangeArrowheads="1"/>
          </p:cNvSpPr>
          <p:nvPr/>
        </p:nvSpPr>
        <p:spPr bwMode="auto">
          <a:xfrm>
            <a:off x="2124075" y="4797425"/>
            <a:ext cx="4445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4000">
                <a:solidFill>
                  <a:srgbClr val="FF0000"/>
                </a:solidFill>
              </a:rPr>
              <a:t>с</a:t>
            </a:r>
          </a:p>
        </p:txBody>
      </p:sp>
      <p:grpSp>
        <p:nvGrpSpPr>
          <p:cNvPr id="24673" name="Group 97"/>
          <p:cNvGrpSpPr>
            <a:grpSpLocks/>
          </p:cNvGrpSpPr>
          <p:nvPr/>
        </p:nvGrpSpPr>
        <p:grpSpPr bwMode="auto">
          <a:xfrm>
            <a:off x="2700338" y="4797425"/>
            <a:ext cx="2171700" cy="701675"/>
            <a:chOff x="1701" y="2750"/>
            <a:chExt cx="1368" cy="442"/>
          </a:xfrm>
        </p:grpSpPr>
        <p:sp>
          <p:nvSpPr>
            <p:cNvPr id="24669" name="Text Box 93"/>
            <p:cNvSpPr txBox="1">
              <a:spLocks noChangeArrowheads="1"/>
            </p:cNvSpPr>
            <p:nvPr/>
          </p:nvSpPr>
          <p:spPr bwMode="auto">
            <a:xfrm>
              <a:off x="1701" y="2750"/>
              <a:ext cx="323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п</a:t>
              </a:r>
            </a:p>
          </p:txBody>
        </p:sp>
        <p:sp>
          <p:nvSpPr>
            <p:cNvPr id="24670" name="Text Box 94"/>
            <p:cNvSpPr txBox="1">
              <a:spLocks noChangeArrowheads="1"/>
            </p:cNvSpPr>
            <p:nvPr/>
          </p:nvSpPr>
          <p:spPr bwMode="auto">
            <a:xfrm>
              <a:off x="2064" y="2750"/>
              <a:ext cx="32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и</a:t>
              </a:r>
            </a:p>
          </p:txBody>
        </p:sp>
        <p:sp>
          <p:nvSpPr>
            <p:cNvPr id="24671" name="Text Box 95"/>
            <p:cNvSpPr txBox="1">
              <a:spLocks noChangeArrowheads="1"/>
            </p:cNvSpPr>
            <p:nvPr/>
          </p:nvSpPr>
          <p:spPr bwMode="auto">
            <a:xfrm>
              <a:off x="2426" y="2750"/>
              <a:ext cx="295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н</a:t>
              </a:r>
            </a:p>
          </p:txBody>
        </p:sp>
        <p:sp>
          <p:nvSpPr>
            <p:cNvPr id="24672" name="Text Box 96"/>
            <p:cNvSpPr txBox="1">
              <a:spLocks noChangeArrowheads="1"/>
            </p:cNvSpPr>
            <p:nvPr/>
          </p:nvSpPr>
          <p:spPr bwMode="auto">
            <a:xfrm>
              <a:off x="2789" y="2750"/>
              <a:ext cx="28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а</a:t>
              </a:r>
            </a:p>
          </p:txBody>
        </p:sp>
      </p:grpSp>
      <p:sp>
        <p:nvSpPr>
          <p:cNvPr id="24674" name="Text Box 98"/>
          <p:cNvSpPr txBox="1">
            <a:spLocks noChangeArrowheads="1"/>
          </p:cNvSpPr>
          <p:nvPr/>
        </p:nvSpPr>
        <p:spPr bwMode="auto">
          <a:xfrm>
            <a:off x="2627313" y="5967413"/>
            <a:ext cx="5762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4000">
                <a:solidFill>
                  <a:srgbClr val="FF0000"/>
                </a:solidFill>
              </a:rPr>
              <a:t>ш</a:t>
            </a:r>
          </a:p>
        </p:txBody>
      </p:sp>
      <p:grpSp>
        <p:nvGrpSpPr>
          <p:cNvPr id="24678" name="Group 102"/>
          <p:cNvGrpSpPr>
            <a:grpSpLocks/>
          </p:cNvGrpSpPr>
          <p:nvPr/>
        </p:nvGrpSpPr>
        <p:grpSpPr bwMode="auto">
          <a:xfrm>
            <a:off x="3276600" y="5967413"/>
            <a:ext cx="1016000" cy="701675"/>
            <a:chOff x="2064" y="3475"/>
            <a:chExt cx="640" cy="442"/>
          </a:xfrm>
        </p:grpSpPr>
        <p:sp>
          <p:nvSpPr>
            <p:cNvPr id="24675" name="Text Box 99"/>
            <p:cNvSpPr txBox="1">
              <a:spLocks noChangeArrowheads="1"/>
            </p:cNvSpPr>
            <p:nvPr/>
          </p:nvSpPr>
          <p:spPr bwMode="auto">
            <a:xfrm>
              <a:off x="2064" y="3475"/>
              <a:ext cx="291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е</a:t>
              </a:r>
            </a:p>
          </p:txBody>
        </p:sp>
        <p:sp>
          <p:nvSpPr>
            <p:cNvPr id="24676" name="Text Box 100"/>
            <p:cNvSpPr txBox="1">
              <a:spLocks noChangeArrowheads="1"/>
            </p:cNvSpPr>
            <p:nvPr/>
          </p:nvSpPr>
          <p:spPr bwMode="auto">
            <a:xfrm>
              <a:off x="2426" y="3475"/>
              <a:ext cx="278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я</a:t>
              </a:r>
            </a:p>
          </p:txBody>
        </p:sp>
      </p:grpSp>
      <p:sp>
        <p:nvSpPr>
          <p:cNvPr id="24679" name="Oval 103"/>
          <p:cNvSpPr>
            <a:spLocks noChangeArrowheads="1"/>
          </p:cNvSpPr>
          <p:nvPr/>
        </p:nvSpPr>
        <p:spPr bwMode="auto">
          <a:xfrm>
            <a:off x="3203575" y="1484313"/>
            <a:ext cx="504825" cy="504825"/>
          </a:xfrm>
          <a:prstGeom prst="ellipse">
            <a:avLst/>
          </a:prstGeom>
          <a:solidFill>
            <a:schemeClr val="bg1"/>
          </a:solidFill>
          <a:ln w="38100">
            <a:solidFill>
              <a:srgbClr val="4D4D4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>
                <a:solidFill>
                  <a:srgbClr val="006600"/>
                </a:solidFill>
              </a:rPr>
              <a:t>7</a:t>
            </a:r>
          </a:p>
        </p:txBody>
      </p:sp>
      <p:grpSp>
        <p:nvGrpSpPr>
          <p:cNvPr id="24682" name="Group 106"/>
          <p:cNvGrpSpPr>
            <a:grpSpLocks/>
          </p:cNvGrpSpPr>
          <p:nvPr/>
        </p:nvGrpSpPr>
        <p:grpSpPr bwMode="auto">
          <a:xfrm>
            <a:off x="3203575" y="1916113"/>
            <a:ext cx="587375" cy="4159250"/>
            <a:chOff x="2018" y="1207"/>
            <a:chExt cx="370" cy="2620"/>
          </a:xfrm>
        </p:grpSpPr>
        <p:sp>
          <p:nvSpPr>
            <p:cNvPr id="24680" name="Text Box 104"/>
            <p:cNvSpPr txBox="1">
              <a:spLocks noChangeArrowheads="1"/>
            </p:cNvSpPr>
            <p:nvPr/>
          </p:nvSpPr>
          <p:spPr bwMode="auto">
            <a:xfrm>
              <a:off x="2018" y="3385"/>
              <a:ext cx="37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щ</a:t>
              </a:r>
            </a:p>
          </p:txBody>
        </p:sp>
        <p:sp>
          <p:nvSpPr>
            <p:cNvPr id="24681" name="Text Box 105"/>
            <p:cNvSpPr txBox="1">
              <a:spLocks noChangeArrowheads="1"/>
            </p:cNvSpPr>
            <p:nvPr/>
          </p:nvSpPr>
          <p:spPr bwMode="auto">
            <a:xfrm>
              <a:off x="2069" y="1207"/>
              <a:ext cx="267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4000"/>
                <a:t>т</a:t>
              </a:r>
            </a:p>
          </p:txBody>
        </p:sp>
      </p:grpSp>
      <p:pic>
        <p:nvPicPr>
          <p:cNvPr id="24685" name="Picture 109" descr="Копия Рисунок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025" y="0"/>
            <a:ext cx="2098675" cy="3805238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6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4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63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6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24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63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46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4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63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46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4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63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46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24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64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6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24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64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46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24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679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WordArt 5"/>
          <p:cNvSpPr>
            <a:spLocks noChangeArrowheads="1" noChangeShapeType="1" noTextEdit="1"/>
          </p:cNvSpPr>
          <p:nvPr/>
        </p:nvSpPr>
        <p:spPr bwMode="auto">
          <a:xfrm>
            <a:off x="827088" y="620713"/>
            <a:ext cx="7272337" cy="1511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smtClean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3366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1. С помощью какого органа</a:t>
            </a:r>
          </a:p>
          <a:p>
            <a:pPr algn="ctr"/>
            <a:r>
              <a:rPr lang="ru-RU" sz="3600" kern="10" dirty="0" smtClean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3366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дышит человек?</a:t>
            </a:r>
          </a:p>
        </p:txBody>
      </p:sp>
      <p:pic>
        <p:nvPicPr>
          <p:cNvPr id="19459" name="Picture 6">
            <a:hlinkClick r:id="rId2" action="ppaction://hlinksldjump"/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636838"/>
            <a:ext cx="1839913" cy="179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7" t="13652" r="2902" b="37392"/>
          <a:stretch>
            <a:fillRect/>
          </a:stretch>
        </p:blipFill>
        <p:spPr bwMode="auto">
          <a:xfrm>
            <a:off x="3132138" y="2636838"/>
            <a:ext cx="230346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63" t="12973" r="22015" b="8331"/>
          <a:stretch>
            <a:fillRect/>
          </a:stretch>
        </p:blipFill>
        <p:spPr bwMode="auto">
          <a:xfrm>
            <a:off x="6011863" y="2636838"/>
            <a:ext cx="150336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AutoShape 1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68313" y="4941888"/>
            <a:ext cx="2016125" cy="93662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b="1" smtClean="0">
                <a:solidFill>
                  <a:srgbClr val="FF0066"/>
                </a:solidFill>
                <a:latin typeface="Arial" charset="0"/>
                <a:cs typeface="Arial" charset="0"/>
              </a:rPr>
              <a:t>головной мозг</a:t>
            </a:r>
          </a:p>
        </p:txBody>
      </p:sp>
      <p:sp>
        <p:nvSpPr>
          <p:cNvPr id="19463" name="AutoShape 1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5795963" y="4941888"/>
            <a:ext cx="2016125" cy="93662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b="1" smtClean="0">
                <a:solidFill>
                  <a:srgbClr val="FF0066"/>
                </a:solidFill>
                <a:latin typeface="Arial" charset="0"/>
                <a:cs typeface="Arial" charset="0"/>
              </a:rPr>
              <a:t>сердце</a:t>
            </a:r>
          </a:p>
        </p:txBody>
      </p:sp>
      <p:sp>
        <p:nvSpPr>
          <p:cNvPr id="19464" name="AutoShape 12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3203575" y="5013325"/>
            <a:ext cx="2016125" cy="936625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b="1" smtClean="0">
                <a:solidFill>
                  <a:srgbClr val="FF0066"/>
                </a:solidFill>
                <a:latin typeface="Arial" charset="0"/>
                <a:cs typeface="Arial" charset="0"/>
              </a:rPr>
              <a:t>лёгкие</a:t>
            </a:r>
          </a:p>
        </p:txBody>
      </p:sp>
    </p:spTree>
    <p:extLst>
      <p:ext uri="{BB962C8B-B14F-4D97-AF65-F5344CB8AC3E}">
        <p14:creationId xmlns:p14="http://schemas.microsoft.com/office/powerpoint/2010/main" val="138032661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WordArt 4"/>
          <p:cNvSpPr>
            <a:spLocks noChangeArrowheads="1" noChangeShapeType="1" noTextEdit="1"/>
          </p:cNvSpPr>
          <p:nvPr/>
        </p:nvSpPr>
        <p:spPr bwMode="auto">
          <a:xfrm>
            <a:off x="323850" y="476250"/>
            <a:ext cx="8382000" cy="17287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66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2. "Извилистый коридор", в котором</a:t>
            </a:r>
          </a:p>
          <a:p>
            <a:pPr algn="ctr"/>
            <a:r>
              <a:rPr lang="ru-RU" sz="36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66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переваривается пища.</a:t>
            </a:r>
          </a:p>
        </p:txBody>
      </p:sp>
      <p:sp>
        <p:nvSpPr>
          <p:cNvPr id="20483" name="Oval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539750" y="2492375"/>
            <a:ext cx="2447925" cy="1296988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 b="1" smtClean="0">
                <a:solidFill>
                  <a:srgbClr val="FF0066"/>
                </a:solidFill>
                <a:latin typeface="Arial" charset="0"/>
                <a:cs typeface="Arial" charset="0"/>
              </a:rPr>
              <a:t>желудок</a:t>
            </a:r>
          </a:p>
        </p:txBody>
      </p:sp>
      <p:sp>
        <p:nvSpPr>
          <p:cNvPr id="20484" name="Oval 6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203575" y="3429000"/>
            <a:ext cx="2519363" cy="1368425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 b="1" smtClean="0">
                <a:solidFill>
                  <a:srgbClr val="FF0066"/>
                </a:solidFill>
                <a:latin typeface="Arial" charset="0"/>
                <a:cs typeface="Arial" charset="0"/>
              </a:rPr>
              <a:t>кишечник</a:t>
            </a:r>
          </a:p>
        </p:txBody>
      </p:sp>
      <p:sp>
        <p:nvSpPr>
          <p:cNvPr id="20485" name="Oval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6300788" y="2492375"/>
            <a:ext cx="2447925" cy="1368425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 b="1" smtClean="0">
                <a:solidFill>
                  <a:srgbClr val="FF0066"/>
                </a:solidFill>
                <a:latin typeface="Arial" charset="0"/>
                <a:cs typeface="Arial" charset="0"/>
              </a:rPr>
              <a:t>головной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 b="1" smtClean="0">
                <a:solidFill>
                  <a:srgbClr val="FF0066"/>
                </a:solidFill>
                <a:latin typeface="Arial" charset="0"/>
                <a:cs typeface="Arial" charset="0"/>
              </a:rPr>
              <a:t> мозг</a:t>
            </a:r>
          </a:p>
        </p:txBody>
      </p:sp>
    </p:spTree>
    <p:extLst>
      <p:ext uri="{BB962C8B-B14F-4D97-AF65-F5344CB8AC3E}">
        <p14:creationId xmlns:p14="http://schemas.microsoft.com/office/powerpoint/2010/main" val="5788275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WordArt 4"/>
          <p:cNvSpPr>
            <a:spLocks noChangeArrowheads="1" noChangeShapeType="1" noTextEdit="1"/>
          </p:cNvSpPr>
          <p:nvPr/>
        </p:nvSpPr>
        <p:spPr bwMode="auto">
          <a:xfrm>
            <a:off x="468313" y="549275"/>
            <a:ext cx="8137525" cy="2016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smtClean="0">
                <a:ln w="222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3. Какой внутренний орган </a:t>
            </a:r>
          </a:p>
          <a:p>
            <a:pPr algn="ctr"/>
            <a:r>
              <a:rPr lang="ru-RU" sz="3600" b="1" kern="10" smtClean="0">
                <a:ln w="222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называется мотором </a:t>
            </a:r>
          </a:p>
          <a:p>
            <a:pPr algn="ctr"/>
            <a:r>
              <a:rPr lang="ru-RU" sz="3600" b="1" kern="10" smtClean="0">
                <a:ln w="222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всего организма?</a:t>
            </a:r>
          </a:p>
        </p:txBody>
      </p:sp>
      <p:pic>
        <p:nvPicPr>
          <p:cNvPr id="21507" name="Picture 5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63" t="12973" r="22015" b="8331"/>
          <a:stretch>
            <a:fillRect/>
          </a:stretch>
        </p:blipFill>
        <p:spPr bwMode="auto">
          <a:xfrm>
            <a:off x="611188" y="2924175"/>
            <a:ext cx="2141537" cy="266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WordArt 6">
            <a:hlinkClick r:id="rId2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971550" y="3068638"/>
            <a:ext cx="162877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сердце</a:t>
            </a:r>
          </a:p>
        </p:txBody>
      </p:sp>
      <p:pic>
        <p:nvPicPr>
          <p:cNvPr id="21509" name="Picture 11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8" t="11774" r="14444" b="15723"/>
          <a:stretch>
            <a:fillRect/>
          </a:stretch>
        </p:blipFill>
        <p:spPr bwMode="auto">
          <a:xfrm>
            <a:off x="3059113" y="2924175"/>
            <a:ext cx="2520950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0" name="WordArt 8">
            <a:hlinkClick r:id="rId4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3276600" y="3068638"/>
            <a:ext cx="1924050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желудок</a:t>
            </a:r>
          </a:p>
        </p:txBody>
      </p:sp>
      <p:pic>
        <p:nvPicPr>
          <p:cNvPr id="21511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11" r="1830" b="17557"/>
          <a:stretch>
            <a:fillRect/>
          </a:stretch>
        </p:blipFill>
        <p:spPr bwMode="auto">
          <a:xfrm>
            <a:off x="5940425" y="3055938"/>
            <a:ext cx="2663825" cy="242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2" name="WordArt 10">
            <a:hlinkClick r:id="rId4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6011863" y="3141663"/>
            <a:ext cx="2435225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кишечник</a:t>
            </a:r>
          </a:p>
        </p:txBody>
      </p:sp>
    </p:spTree>
    <p:extLst>
      <p:ext uri="{BB962C8B-B14F-4D97-AF65-F5344CB8AC3E}">
        <p14:creationId xmlns:p14="http://schemas.microsoft.com/office/powerpoint/2010/main" val="301781445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WordArt 4"/>
          <p:cNvSpPr>
            <a:spLocks noChangeArrowheads="1" noChangeShapeType="1" noTextEdit="1"/>
          </p:cNvSpPr>
          <p:nvPr/>
        </p:nvSpPr>
        <p:spPr bwMode="auto">
          <a:xfrm>
            <a:off x="755650" y="188913"/>
            <a:ext cx="7920038" cy="2735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i="1" kern="1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4. Соседка желудка,</a:t>
            </a:r>
          </a:p>
          <a:p>
            <a:pPr algn="ctr"/>
            <a:r>
              <a:rPr lang="ru-RU" sz="3600" b="1" i="1" kern="1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находящаяся с правой стороны </a:t>
            </a:r>
          </a:p>
          <a:p>
            <a:pPr algn="ctr"/>
            <a:r>
              <a:rPr lang="ru-RU" sz="3600" b="1" i="1" kern="1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от него:</a:t>
            </a:r>
          </a:p>
        </p:txBody>
      </p:sp>
      <p:sp>
        <p:nvSpPr>
          <p:cNvPr id="22531" name="AutoShape 5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55650" y="3213100"/>
            <a:ext cx="2016125" cy="1295400"/>
          </a:xfrm>
          <a:prstGeom prst="roundRect">
            <a:avLst>
              <a:gd name="adj" fmla="val 16667"/>
            </a:avLst>
          </a:prstGeom>
          <a:solidFill>
            <a:srgbClr val="FF99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 b="1" smtClean="0">
                <a:solidFill>
                  <a:srgbClr val="0000FF"/>
                </a:solidFill>
                <a:latin typeface="Arial" charset="0"/>
                <a:cs typeface="Arial" charset="0"/>
                <a:hlinkClick r:id="rId2" action="ppaction://hlinksldjump"/>
              </a:rPr>
              <a:t>лёгкое</a:t>
            </a:r>
            <a:endParaRPr lang="ru-RU" altLang="ru-RU" sz="2800" b="1" smtClean="0">
              <a:solidFill>
                <a:srgbClr val="0000FF"/>
              </a:solidFill>
              <a:latin typeface="Arial" charset="0"/>
              <a:cs typeface="Arial" charset="0"/>
            </a:endParaRPr>
          </a:p>
        </p:txBody>
      </p:sp>
      <p:sp>
        <p:nvSpPr>
          <p:cNvPr id="22532" name="AutoShape 6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6372225" y="3213100"/>
            <a:ext cx="2016125" cy="1295400"/>
          </a:xfrm>
          <a:prstGeom prst="roundRect">
            <a:avLst>
              <a:gd name="adj" fmla="val 16667"/>
            </a:avLst>
          </a:prstGeom>
          <a:solidFill>
            <a:srgbClr val="FF99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 b="1" smtClean="0">
                <a:solidFill>
                  <a:srgbClr val="0000FF"/>
                </a:solidFill>
                <a:latin typeface="Arial" charset="0"/>
                <a:cs typeface="Arial" charset="0"/>
                <a:hlinkClick r:id="rId3" action="ppaction://hlinksldjump"/>
              </a:rPr>
              <a:t>печень</a:t>
            </a:r>
            <a:endParaRPr lang="ru-RU" altLang="ru-RU" sz="2800" b="1" smtClean="0">
              <a:solidFill>
                <a:srgbClr val="0000FF"/>
              </a:solidFill>
              <a:latin typeface="Arial" charset="0"/>
              <a:cs typeface="Arial" charset="0"/>
            </a:endParaRPr>
          </a:p>
        </p:txBody>
      </p:sp>
      <p:sp>
        <p:nvSpPr>
          <p:cNvPr id="22533" name="AutoShape 7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419475" y="4076700"/>
            <a:ext cx="2016125" cy="1295400"/>
          </a:xfrm>
          <a:prstGeom prst="roundRect">
            <a:avLst>
              <a:gd name="adj" fmla="val 16667"/>
            </a:avLst>
          </a:prstGeom>
          <a:solidFill>
            <a:srgbClr val="FF99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 b="1" smtClean="0">
                <a:solidFill>
                  <a:srgbClr val="0000FF"/>
                </a:solidFill>
                <a:latin typeface="Arial" charset="0"/>
                <a:cs typeface="Arial" charset="0"/>
                <a:hlinkClick r:id="rId2" action="ppaction://hlinksldjump"/>
              </a:rPr>
              <a:t>сердце</a:t>
            </a:r>
            <a:endParaRPr lang="ru-RU" altLang="ru-RU" sz="2800" b="1" smtClean="0">
              <a:solidFill>
                <a:srgbClr val="0000FF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834135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0099"/>
                </a:solidFill>
                <a:latin typeface="Comic Sans MS" pitchFamily="66" charset="0"/>
              </a:rPr>
              <a:t>  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4077072"/>
            <a:ext cx="7776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endParaRPr lang="ru-RU" altLang="ru-RU" i="1" dirty="0">
              <a:solidFill>
                <a:srgbClr val="002060"/>
              </a:solidFill>
              <a:latin typeface="Impact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99792" y="476672"/>
            <a:ext cx="34563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54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Impact" panose="020B0806030902050204" pitchFamily="34" charset="0"/>
                <a:ea typeface="+mj-ea"/>
                <a:cs typeface="+mj-cs"/>
              </a:rPr>
              <a:t>Ответы: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2382560"/>
            <a:ext cx="698477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None/>
              <a:defRPr/>
            </a:pPr>
            <a:r>
              <a:rPr lang="ru-RU" dirty="0" smtClean="0">
                <a:latin typeface="Impact" panose="020B0806030902050204" pitchFamily="34" charset="0"/>
              </a:rPr>
              <a:t>     </a:t>
            </a:r>
            <a:r>
              <a:rPr lang="ru-RU" sz="4000" dirty="0" smtClean="0">
                <a:latin typeface="Impact" panose="020B0806030902050204" pitchFamily="34" charset="0"/>
              </a:rPr>
              <a:t>1</a:t>
            </a:r>
            <a:r>
              <a:rPr lang="ru-RU" sz="4000" dirty="0">
                <a:latin typeface="Impact" panose="020B0806030902050204" pitchFamily="34" charset="0"/>
              </a:rPr>
              <a:t>.   Лёгкие.</a:t>
            </a:r>
          </a:p>
          <a:p>
            <a:pPr>
              <a:buFont typeface="Arial" charset="0"/>
              <a:buNone/>
              <a:defRPr/>
            </a:pPr>
            <a:r>
              <a:rPr lang="ru-RU" sz="4000" dirty="0">
                <a:latin typeface="Impact" panose="020B0806030902050204" pitchFamily="34" charset="0"/>
              </a:rPr>
              <a:t>   2.   Кишечник.</a:t>
            </a:r>
          </a:p>
          <a:p>
            <a:pPr>
              <a:buFont typeface="Arial" charset="0"/>
              <a:buNone/>
              <a:defRPr/>
            </a:pPr>
            <a:r>
              <a:rPr lang="ru-RU" sz="4000" dirty="0">
                <a:latin typeface="Impact" panose="020B0806030902050204" pitchFamily="34" charset="0"/>
              </a:rPr>
              <a:t>    3.  Сердце.</a:t>
            </a:r>
          </a:p>
          <a:p>
            <a:pPr>
              <a:buFont typeface="Arial" charset="0"/>
              <a:buNone/>
              <a:defRPr/>
            </a:pPr>
            <a:r>
              <a:rPr lang="ru-RU" sz="4000" dirty="0">
                <a:latin typeface="Impact" panose="020B0806030902050204" pitchFamily="34" charset="0"/>
              </a:rPr>
              <a:t>    4.  Печень.</a:t>
            </a:r>
            <a:r>
              <a:rPr lang="ru-RU" sz="4000" i="1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4000" i="1" dirty="0">
                <a:solidFill>
                  <a:schemeClr val="tx2">
                    <a:lumMod val="50000"/>
                  </a:schemeClr>
                </a:solidFill>
              </a:rPr>
            </a:br>
            <a:endParaRPr lang="ru-RU" sz="4000" i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992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323850" y="260350"/>
            <a:ext cx="8229600" cy="1143000"/>
          </a:xfrm>
        </p:spPr>
        <p:txBody>
          <a:bodyPr/>
          <a:lstStyle/>
          <a:p>
            <a:endParaRPr lang="ru-RU" alt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288" y="1484313"/>
            <a:ext cx="8229600" cy="4525962"/>
          </a:xfrm>
        </p:spPr>
        <p:txBody>
          <a:bodyPr/>
          <a:lstStyle/>
          <a:p>
            <a:pPr>
              <a:buFont typeface="Arial" charset="0"/>
              <a:buNone/>
              <a:defRPr/>
            </a:pPr>
            <a:r>
              <a:rPr lang="ru-RU" dirty="0" smtClean="0"/>
              <a:t>      </a:t>
            </a:r>
            <a:endParaRPr lang="ru-RU" sz="4000" i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 bwMode="auto">
          <a:xfrm>
            <a:off x="395288" y="1484313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None/>
              <a:defRPr/>
            </a:pPr>
            <a:r>
              <a:rPr lang="ru-RU" smtClean="0"/>
              <a:t>      </a:t>
            </a:r>
            <a:endParaRPr lang="ru-RU" sz="4000" i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458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6451"/>
            <a:ext cx="9144000" cy="6907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891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0099"/>
                </a:solidFill>
                <a:latin typeface="Comic Sans MS" pitchFamily="66" charset="0"/>
              </a:rPr>
              <a:t>    </a:t>
            </a:r>
            <a:r>
              <a:rPr lang="ru-RU" dirty="0" smtClean="0">
                <a:solidFill>
                  <a:srgbClr val="000099"/>
                </a:solidFill>
                <a:latin typeface="Comic Sans MS" pitchFamily="66" charset="0"/>
              </a:rPr>
              <a:t>Домашнее задание:</a:t>
            </a:r>
            <a:endParaRPr lang="ru-RU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4077072"/>
            <a:ext cx="7776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endParaRPr lang="ru-RU" altLang="ru-RU" i="1" dirty="0">
              <a:solidFill>
                <a:srgbClr val="002060"/>
              </a:solidFill>
              <a:latin typeface="Impact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305616"/>
            <a:ext cx="76328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ru-RU" altLang="ru-RU" sz="3200" i="1" dirty="0">
                <a:solidFill>
                  <a:srgbClr val="002060"/>
                </a:solidFill>
                <a:latin typeface="Impact" pitchFamily="34" charset="0"/>
              </a:rPr>
              <a:t>* с  48-49 учебник </a:t>
            </a:r>
          </a:p>
          <a:p>
            <a:pPr>
              <a:buFont typeface="Arial" charset="0"/>
              <a:buNone/>
            </a:pPr>
            <a:r>
              <a:rPr lang="ru-RU" altLang="ru-RU" sz="3600" i="1" dirty="0">
                <a:solidFill>
                  <a:srgbClr val="002060"/>
                </a:solidFill>
                <a:latin typeface="Impact" pitchFamily="34" charset="0"/>
              </a:rPr>
              <a:t>   * Задание по желанию:  Найти загадки, пословицы о частях тела и оформить на отдельном листе.</a:t>
            </a:r>
          </a:p>
        </p:txBody>
      </p:sp>
    </p:spTree>
    <p:extLst>
      <p:ext uri="{BB962C8B-B14F-4D97-AF65-F5344CB8AC3E}">
        <p14:creationId xmlns:p14="http://schemas.microsoft.com/office/powerpoint/2010/main" val="206531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000099"/>
                </a:solidFill>
                <a:latin typeface="Comic Sans MS" pitchFamily="66" charset="0"/>
              </a:rPr>
              <a:t>   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4077072"/>
            <a:ext cx="7776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endParaRPr lang="ru-RU" altLang="ru-RU" i="1" dirty="0">
              <a:solidFill>
                <a:srgbClr val="002060"/>
              </a:solidFill>
              <a:latin typeface="Impact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1905506"/>
            <a:ext cx="698477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eaLnBrk="0" hangingPunct="0">
              <a:spcBef>
                <a:spcPct val="20000"/>
              </a:spcBef>
              <a:defRPr/>
            </a:pPr>
            <a:r>
              <a:rPr lang="ru-RU" sz="8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МОЛОДЦЫ</a:t>
            </a:r>
            <a:endParaRPr lang="ru-RU" sz="8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9385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06" name="Picture 106" descr=",kjghjkg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888" y="0"/>
            <a:ext cx="3275012" cy="4651375"/>
          </a:xfrm>
          <a:prstGeom prst="rect">
            <a:avLst/>
          </a:prstGeom>
          <a:noFill/>
        </p:spPr>
      </p:pic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0"/>
            <a:ext cx="8027988" cy="908050"/>
          </a:xfrm>
        </p:spPr>
        <p:txBody>
          <a:bodyPr/>
          <a:lstStyle/>
          <a:p>
            <a:pPr algn="l"/>
            <a:r>
              <a:rPr lang="ru-RU">
                <a:solidFill>
                  <a:srgbClr val="000099"/>
                </a:solidFill>
                <a:latin typeface="Comic Sans MS" pitchFamily="66" charset="0"/>
              </a:rPr>
              <a:t>    Внутренние органы.</a:t>
            </a:r>
          </a:p>
        </p:txBody>
      </p:sp>
      <p:sp>
        <p:nvSpPr>
          <p:cNvPr id="25609" name="Rectangle 9"/>
          <p:cNvSpPr>
            <a:spLocks noChangeArrowheads="1"/>
          </p:cNvSpPr>
          <p:nvPr/>
        </p:nvSpPr>
        <p:spPr bwMode="auto">
          <a:xfrm>
            <a:off x="2771775" y="3214688"/>
            <a:ext cx="576263" cy="574675"/>
          </a:xfrm>
          <a:prstGeom prst="rect">
            <a:avLst/>
          </a:prstGeom>
          <a:solidFill>
            <a:srgbClr val="47C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5611" name="Rectangle 11"/>
          <p:cNvSpPr>
            <a:spLocks noChangeArrowheads="1"/>
          </p:cNvSpPr>
          <p:nvPr/>
        </p:nvSpPr>
        <p:spPr bwMode="auto">
          <a:xfrm>
            <a:off x="2771775" y="1484313"/>
            <a:ext cx="576263" cy="574675"/>
          </a:xfrm>
          <a:prstGeom prst="rect">
            <a:avLst/>
          </a:prstGeom>
          <a:solidFill>
            <a:srgbClr val="47C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 sz="3600"/>
          </a:p>
        </p:txBody>
      </p:sp>
      <p:grpSp>
        <p:nvGrpSpPr>
          <p:cNvPr id="25617" name="Group 17"/>
          <p:cNvGrpSpPr>
            <a:grpSpLocks/>
          </p:cNvGrpSpPr>
          <p:nvPr/>
        </p:nvGrpSpPr>
        <p:grpSpPr bwMode="auto">
          <a:xfrm>
            <a:off x="2195513" y="2060575"/>
            <a:ext cx="3457575" cy="574675"/>
            <a:chOff x="1383" y="1298"/>
            <a:chExt cx="2178" cy="362"/>
          </a:xfrm>
        </p:grpSpPr>
        <p:sp>
          <p:nvSpPr>
            <p:cNvPr id="25607" name="Rectangle 7"/>
            <p:cNvSpPr>
              <a:spLocks noChangeArrowheads="1"/>
            </p:cNvSpPr>
            <p:nvPr/>
          </p:nvSpPr>
          <p:spPr bwMode="auto">
            <a:xfrm>
              <a:off x="1746" y="1298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12" name="Rectangle 12"/>
            <p:cNvSpPr>
              <a:spLocks noChangeArrowheads="1"/>
            </p:cNvSpPr>
            <p:nvPr/>
          </p:nvSpPr>
          <p:spPr bwMode="auto">
            <a:xfrm>
              <a:off x="2109" y="1298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13" name="Rectangle 13"/>
            <p:cNvSpPr>
              <a:spLocks noChangeArrowheads="1"/>
            </p:cNvSpPr>
            <p:nvPr/>
          </p:nvSpPr>
          <p:spPr bwMode="auto">
            <a:xfrm>
              <a:off x="1383" y="1298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14" name="Rectangle 14"/>
            <p:cNvSpPr>
              <a:spLocks noChangeArrowheads="1"/>
            </p:cNvSpPr>
            <p:nvPr/>
          </p:nvSpPr>
          <p:spPr bwMode="auto">
            <a:xfrm>
              <a:off x="3198" y="1298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15" name="Rectangle 15"/>
            <p:cNvSpPr>
              <a:spLocks noChangeArrowheads="1"/>
            </p:cNvSpPr>
            <p:nvPr/>
          </p:nvSpPr>
          <p:spPr bwMode="auto">
            <a:xfrm>
              <a:off x="2835" y="1298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16" name="Rectangle 16"/>
            <p:cNvSpPr>
              <a:spLocks noChangeArrowheads="1"/>
            </p:cNvSpPr>
            <p:nvPr/>
          </p:nvSpPr>
          <p:spPr bwMode="auto">
            <a:xfrm>
              <a:off x="2472" y="1298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25623" name="Group 23"/>
          <p:cNvGrpSpPr>
            <a:grpSpLocks/>
          </p:cNvGrpSpPr>
          <p:nvPr/>
        </p:nvGrpSpPr>
        <p:grpSpPr bwMode="auto">
          <a:xfrm>
            <a:off x="2771775" y="2636838"/>
            <a:ext cx="3455988" cy="574675"/>
            <a:chOff x="1746" y="1661"/>
            <a:chExt cx="2177" cy="362"/>
          </a:xfrm>
        </p:grpSpPr>
        <p:sp>
          <p:nvSpPr>
            <p:cNvPr id="25608" name="Rectangle 8"/>
            <p:cNvSpPr>
              <a:spLocks noChangeArrowheads="1"/>
            </p:cNvSpPr>
            <p:nvPr/>
          </p:nvSpPr>
          <p:spPr bwMode="auto">
            <a:xfrm>
              <a:off x="1746" y="1661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18" name="Rectangle 18"/>
            <p:cNvSpPr>
              <a:spLocks noChangeArrowheads="1"/>
            </p:cNvSpPr>
            <p:nvPr/>
          </p:nvSpPr>
          <p:spPr bwMode="auto">
            <a:xfrm>
              <a:off x="3560" y="1661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19" name="Rectangle 19"/>
            <p:cNvSpPr>
              <a:spLocks noChangeArrowheads="1"/>
            </p:cNvSpPr>
            <p:nvPr/>
          </p:nvSpPr>
          <p:spPr bwMode="auto">
            <a:xfrm>
              <a:off x="3198" y="1661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20" name="Rectangle 20"/>
            <p:cNvSpPr>
              <a:spLocks noChangeArrowheads="1"/>
            </p:cNvSpPr>
            <p:nvPr/>
          </p:nvSpPr>
          <p:spPr bwMode="auto">
            <a:xfrm>
              <a:off x="2835" y="1661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21" name="Rectangle 21"/>
            <p:cNvSpPr>
              <a:spLocks noChangeArrowheads="1"/>
            </p:cNvSpPr>
            <p:nvPr/>
          </p:nvSpPr>
          <p:spPr bwMode="auto">
            <a:xfrm>
              <a:off x="2472" y="1661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22" name="Rectangle 22"/>
            <p:cNvSpPr>
              <a:spLocks noChangeArrowheads="1"/>
            </p:cNvSpPr>
            <p:nvPr/>
          </p:nvSpPr>
          <p:spPr bwMode="auto">
            <a:xfrm>
              <a:off x="2109" y="1661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25626" name="Group 26"/>
          <p:cNvGrpSpPr>
            <a:grpSpLocks/>
          </p:cNvGrpSpPr>
          <p:nvPr/>
        </p:nvGrpSpPr>
        <p:grpSpPr bwMode="auto">
          <a:xfrm>
            <a:off x="1042988" y="3789363"/>
            <a:ext cx="3457575" cy="574675"/>
            <a:chOff x="657" y="2387"/>
            <a:chExt cx="2178" cy="362"/>
          </a:xfrm>
        </p:grpSpPr>
        <p:sp>
          <p:nvSpPr>
            <p:cNvPr id="25604" name="Rectangle 4"/>
            <p:cNvSpPr>
              <a:spLocks noChangeArrowheads="1"/>
            </p:cNvSpPr>
            <p:nvPr/>
          </p:nvSpPr>
          <p:spPr bwMode="auto">
            <a:xfrm>
              <a:off x="1746" y="2387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05" name="Rectangle 5"/>
            <p:cNvSpPr>
              <a:spLocks noChangeArrowheads="1"/>
            </p:cNvSpPr>
            <p:nvPr/>
          </p:nvSpPr>
          <p:spPr bwMode="auto">
            <a:xfrm>
              <a:off x="657" y="2387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06" name="Rectangle 6"/>
            <p:cNvSpPr>
              <a:spLocks noChangeArrowheads="1"/>
            </p:cNvSpPr>
            <p:nvPr/>
          </p:nvSpPr>
          <p:spPr bwMode="auto">
            <a:xfrm>
              <a:off x="1020" y="2387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10" name="Rectangle 10"/>
            <p:cNvSpPr>
              <a:spLocks noChangeArrowheads="1"/>
            </p:cNvSpPr>
            <p:nvPr/>
          </p:nvSpPr>
          <p:spPr bwMode="auto">
            <a:xfrm>
              <a:off x="1383" y="2387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24" name="Rectangle 24"/>
            <p:cNvSpPr>
              <a:spLocks noChangeArrowheads="1"/>
            </p:cNvSpPr>
            <p:nvPr/>
          </p:nvSpPr>
          <p:spPr bwMode="auto">
            <a:xfrm>
              <a:off x="2472" y="2387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25" name="Rectangle 25"/>
            <p:cNvSpPr>
              <a:spLocks noChangeArrowheads="1"/>
            </p:cNvSpPr>
            <p:nvPr/>
          </p:nvSpPr>
          <p:spPr bwMode="auto">
            <a:xfrm>
              <a:off x="2109" y="2387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25631" name="Group 31"/>
          <p:cNvGrpSpPr>
            <a:grpSpLocks/>
          </p:cNvGrpSpPr>
          <p:nvPr/>
        </p:nvGrpSpPr>
        <p:grpSpPr bwMode="auto">
          <a:xfrm>
            <a:off x="2195513" y="4365625"/>
            <a:ext cx="2305050" cy="574675"/>
            <a:chOff x="1383" y="2750"/>
            <a:chExt cx="1452" cy="362"/>
          </a:xfrm>
        </p:grpSpPr>
        <p:sp>
          <p:nvSpPr>
            <p:cNvPr id="25627" name="Rectangle 27"/>
            <p:cNvSpPr>
              <a:spLocks noChangeArrowheads="1"/>
            </p:cNvSpPr>
            <p:nvPr/>
          </p:nvSpPr>
          <p:spPr bwMode="auto">
            <a:xfrm>
              <a:off x="2472" y="2750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28" name="Rectangle 28"/>
            <p:cNvSpPr>
              <a:spLocks noChangeArrowheads="1"/>
            </p:cNvSpPr>
            <p:nvPr/>
          </p:nvSpPr>
          <p:spPr bwMode="auto">
            <a:xfrm>
              <a:off x="2109" y="2750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29" name="Rectangle 29"/>
            <p:cNvSpPr>
              <a:spLocks noChangeArrowheads="1"/>
            </p:cNvSpPr>
            <p:nvPr/>
          </p:nvSpPr>
          <p:spPr bwMode="auto">
            <a:xfrm>
              <a:off x="1383" y="2750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30" name="Rectangle 30"/>
            <p:cNvSpPr>
              <a:spLocks noChangeArrowheads="1"/>
            </p:cNvSpPr>
            <p:nvPr/>
          </p:nvSpPr>
          <p:spPr bwMode="auto">
            <a:xfrm>
              <a:off x="1746" y="2750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25640" name="Group 40"/>
          <p:cNvGrpSpPr>
            <a:grpSpLocks/>
          </p:cNvGrpSpPr>
          <p:nvPr/>
        </p:nvGrpSpPr>
        <p:grpSpPr bwMode="auto">
          <a:xfrm>
            <a:off x="2771775" y="4941888"/>
            <a:ext cx="4608513" cy="574675"/>
            <a:chOff x="1746" y="3113"/>
            <a:chExt cx="2903" cy="362"/>
          </a:xfrm>
        </p:grpSpPr>
        <p:sp>
          <p:nvSpPr>
            <p:cNvPr id="25632" name="Rectangle 32"/>
            <p:cNvSpPr>
              <a:spLocks noChangeArrowheads="1"/>
            </p:cNvSpPr>
            <p:nvPr/>
          </p:nvSpPr>
          <p:spPr bwMode="auto">
            <a:xfrm>
              <a:off x="4286" y="3113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33" name="Rectangle 33"/>
            <p:cNvSpPr>
              <a:spLocks noChangeArrowheads="1"/>
            </p:cNvSpPr>
            <p:nvPr/>
          </p:nvSpPr>
          <p:spPr bwMode="auto">
            <a:xfrm>
              <a:off x="3923" y="3113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34" name="Rectangle 34"/>
            <p:cNvSpPr>
              <a:spLocks noChangeArrowheads="1"/>
            </p:cNvSpPr>
            <p:nvPr/>
          </p:nvSpPr>
          <p:spPr bwMode="auto">
            <a:xfrm>
              <a:off x="3560" y="3113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35" name="Rectangle 35"/>
            <p:cNvSpPr>
              <a:spLocks noChangeArrowheads="1"/>
            </p:cNvSpPr>
            <p:nvPr/>
          </p:nvSpPr>
          <p:spPr bwMode="auto">
            <a:xfrm>
              <a:off x="3198" y="3113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36" name="Rectangle 36"/>
            <p:cNvSpPr>
              <a:spLocks noChangeArrowheads="1"/>
            </p:cNvSpPr>
            <p:nvPr/>
          </p:nvSpPr>
          <p:spPr bwMode="auto">
            <a:xfrm>
              <a:off x="2835" y="3113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37" name="Rectangle 37"/>
            <p:cNvSpPr>
              <a:spLocks noChangeArrowheads="1"/>
            </p:cNvSpPr>
            <p:nvPr/>
          </p:nvSpPr>
          <p:spPr bwMode="auto">
            <a:xfrm>
              <a:off x="2472" y="3113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38" name="Rectangle 38"/>
            <p:cNvSpPr>
              <a:spLocks noChangeArrowheads="1"/>
            </p:cNvSpPr>
            <p:nvPr/>
          </p:nvSpPr>
          <p:spPr bwMode="auto">
            <a:xfrm>
              <a:off x="2109" y="3113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39" name="Rectangle 39"/>
            <p:cNvSpPr>
              <a:spLocks noChangeArrowheads="1"/>
            </p:cNvSpPr>
            <p:nvPr/>
          </p:nvSpPr>
          <p:spPr bwMode="auto">
            <a:xfrm>
              <a:off x="1746" y="3113"/>
              <a:ext cx="363" cy="362"/>
            </a:xfrm>
            <a:prstGeom prst="rect">
              <a:avLst/>
            </a:prstGeom>
            <a:solidFill>
              <a:srgbClr val="47C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5648" name="Rectangle 48"/>
          <p:cNvSpPr>
            <a:spLocks noChangeArrowheads="1"/>
          </p:cNvSpPr>
          <p:nvPr/>
        </p:nvSpPr>
        <p:spPr bwMode="auto">
          <a:xfrm>
            <a:off x="7596188" y="5013325"/>
            <a:ext cx="1331912" cy="503238"/>
          </a:xfrm>
          <a:prstGeom prst="rect">
            <a:avLst/>
          </a:prstGeom>
          <a:solidFill>
            <a:srgbClr val="FFCCFF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>
                <a:solidFill>
                  <a:srgbClr val="FF0000"/>
                </a:solidFill>
              </a:rPr>
              <a:t>Ответ</a:t>
            </a:r>
          </a:p>
        </p:txBody>
      </p:sp>
      <p:sp>
        <p:nvSpPr>
          <p:cNvPr id="25650" name="AutoShape 50"/>
          <p:cNvSpPr>
            <a:spLocks noChangeArrowheads="1"/>
          </p:cNvSpPr>
          <p:nvPr/>
        </p:nvSpPr>
        <p:spPr bwMode="auto">
          <a:xfrm>
            <a:off x="1116013" y="5661025"/>
            <a:ext cx="7416800" cy="8636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rgbClr val="3333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25652" name="Text Box 52"/>
          <p:cNvSpPr txBox="1">
            <a:spLocks noChangeArrowheads="1"/>
          </p:cNvSpPr>
          <p:nvPr/>
        </p:nvSpPr>
        <p:spPr bwMode="auto">
          <a:xfrm>
            <a:off x="1763713" y="5651500"/>
            <a:ext cx="618331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/>
              <a:t>Как называется главное отделение</a:t>
            </a:r>
          </a:p>
          <a:p>
            <a:pPr algn="ctr"/>
            <a:r>
              <a:rPr lang="ru-RU"/>
              <a:t>«внутренней кухни»?</a:t>
            </a:r>
          </a:p>
        </p:txBody>
      </p:sp>
      <p:grpSp>
        <p:nvGrpSpPr>
          <p:cNvPr id="25663" name="Group 63"/>
          <p:cNvGrpSpPr>
            <a:grpSpLocks/>
          </p:cNvGrpSpPr>
          <p:nvPr/>
        </p:nvGrpSpPr>
        <p:grpSpPr bwMode="auto">
          <a:xfrm>
            <a:off x="2843213" y="1412875"/>
            <a:ext cx="496887" cy="4097338"/>
            <a:chOff x="1791" y="890"/>
            <a:chExt cx="313" cy="2581"/>
          </a:xfrm>
        </p:grpSpPr>
        <p:sp>
          <p:nvSpPr>
            <p:cNvPr id="25656" name="Text Box 56"/>
            <p:cNvSpPr txBox="1">
              <a:spLocks noChangeArrowheads="1"/>
            </p:cNvSpPr>
            <p:nvPr/>
          </p:nvSpPr>
          <p:spPr bwMode="auto">
            <a:xfrm>
              <a:off x="1791" y="890"/>
              <a:ext cx="313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ж</a:t>
              </a:r>
            </a:p>
          </p:txBody>
        </p:sp>
        <p:sp>
          <p:nvSpPr>
            <p:cNvPr id="25657" name="Text Box 57"/>
            <p:cNvSpPr txBox="1">
              <a:spLocks noChangeArrowheads="1"/>
            </p:cNvSpPr>
            <p:nvPr/>
          </p:nvSpPr>
          <p:spPr bwMode="auto">
            <a:xfrm>
              <a:off x="1791" y="1253"/>
              <a:ext cx="274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е</a:t>
              </a:r>
            </a:p>
          </p:txBody>
        </p:sp>
        <p:sp>
          <p:nvSpPr>
            <p:cNvPr id="25658" name="Text Box 58"/>
            <p:cNvSpPr txBox="1">
              <a:spLocks noChangeArrowheads="1"/>
            </p:cNvSpPr>
            <p:nvPr/>
          </p:nvSpPr>
          <p:spPr bwMode="auto">
            <a:xfrm>
              <a:off x="1796" y="1616"/>
              <a:ext cx="30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л</a:t>
              </a:r>
            </a:p>
          </p:txBody>
        </p:sp>
        <p:sp>
          <p:nvSpPr>
            <p:cNvPr id="25659" name="Text Box 59"/>
            <p:cNvSpPr txBox="1">
              <a:spLocks noChangeArrowheads="1"/>
            </p:cNvSpPr>
            <p:nvPr/>
          </p:nvSpPr>
          <p:spPr bwMode="auto">
            <a:xfrm>
              <a:off x="1837" y="1979"/>
              <a:ext cx="266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у</a:t>
              </a:r>
            </a:p>
          </p:txBody>
        </p:sp>
        <p:sp>
          <p:nvSpPr>
            <p:cNvPr id="25660" name="Text Box 60"/>
            <p:cNvSpPr txBox="1">
              <a:spLocks noChangeArrowheads="1"/>
            </p:cNvSpPr>
            <p:nvPr/>
          </p:nvSpPr>
          <p:spPr bwMode="auto">
            <a:xfrm>
              <a:off x="1791" y="2341"/>
              <a:ext cx="287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д</a:t>
              </a:r>
            </a:p>
          </p:txBody>
        </p:sp>
        <p:sp>
          <p:nvSpPr>
            <p:cNvPr id="25661" name="Text Box 61"/>
            <p:cNvSpPr txBox="1">
              <a:spLocks noChangeArrowheads="1"/>
            </p:cNvSpPr>
            <p:nvPr/>
          </p:nvSpPr>
          <p:spPr bwMode="auto">
            <a:xfrm>
              <a:off x="1791" y="2704"/>
              <a:ext cx="286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о</a:t>
              </a:r>
            </a:p>
          </p:txBody>
        </p:sp>
        <p:sp>
          <p:nvSpPr>
            <p:cNvPr id="25662" name="Text Box 62"/>
            <p:cNvSpPr txBox="1">
              <a:spLocks noChangeArrowheads="1"/>
            </p:cNvSpPr>
            <p:nvPr/>
          </p:nvSpPr>
          <p:spPr bwMode="auto">
            <a:xfrm>
              <a:off x="1791" y="3067"/>
              <a:ext cx="258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к</a:t>
              </a:r>
            </a:p>
          </p:txBody>
        </p:sp>
      </p:grpSp>
      <p:sp>
        <p:nvSpPr>
          <p:cNvPr id="25664" name="Text Box 64"/>
          <p:cNvSpPr txBox="1">
            <a:spLocks noChangeArrowheads="1"/>
          </p:cNvSpPr>
          <p:nvPr/>
        </p:nvSpPr>
        <p:spPr bwMode="auto">
          <a:xfrm>
            <a:off x="1258888" y="5589588"/>
            <a:ext cx="72326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/>
              <a:t>Как называют соседку желудка,</a:t>
            </a:r>
          </a:p>
          <a:p>
            <a:pPr algn="ctr"/>
            <a:r>
              <a:rPr lang="ru-RU"/>
              <a:t>находящуюся с правой стороны от него?</a:t>
            </a:r>
          </a:p>
        </p:txBody>
      </p:sp>
      <p:grpSp>
        <p:nvGrpSpPr>
          <p:cNvPr id="25670" name="Group 70"/>
          <p:cNvGrpSpPr>
            <a:grpSpLocks/>
          </p:cNvGrpSpPr>
          <p:nvPr/>
        </p:nvGrpSpPr>
        <p:grpSpPr bwMode="auto">
          <a:xfrm>
            <a:off x="2203450" y="1989138"/>
            <a:ext cx="3354388" cy="641350"/>
            <a:chOff x="1388" y="1253"/>
            <a:chExt cx="2113" cy="404"/>
          </a:xfrm>
        </p:grpSpPr>
        <p:sp>
          <p:nvSpPr>
            <p:cNvPr id="25665" name="Text Box 65"/>
            <p:cNvSpPr txBox="1">
              <a:spLocks noChangeArrowheads="1"/>
            </p:cNvSpPr>
            <p:nvPr/>
          </p:nvSpPr>
          <p:spPr bwMode="auto">
            <a:xfrm>
              <a:off x="1388" y="1253"/>
              <a:ext cx="302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п</a:t>
              </a:r>
            </a:p>
          </p:txBody>
        </p:sp>
        <p:sp>
          <p:nvSpPr>
            <p:cNvPr id="25666" name="Text Box 66"/>
            <p:cNvSpPr txBox="1">
              <a:spLocks noChangeArrowheads="1"/>
            </p:cNvSpPr>
            <p:nvPr/>
          </p:nvSpPr>
          <p:spPr bwMode="auto">
            <a:xfrm>
              <a:off x="2159" y="1253"/>
              <a:ext cx="270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ч</a:t>
              </a:r>
            </a:p>
          </p:txBody>
        </p:sp>
        <p:sp>
          <p:nvSpPr>
            <p:cNvPr id="25667" name="Text Box 67"/>
            <p:cNvSpPr txBox="1">
              <a:spLocks noChangeArrowheads="1"/>
            </p:cNvSpPr>
            <p:nvPr/>
          </p:nvSpPr>
          <p:spPr bwMode="auto">
            <a:xfrm>
              <a:off x="2517" y="1253"/>
              <a:ext cx="274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е</a:t>
              </a:r>
            </a:p>
          </p:txBody>
        </p:sp>
        <p:sp>
          <p:nvSpPr>
            <p:cNvPr id="25668" name="Text Box 68"/>
            <p:cNvSpPr txBox="1">
              <a:spLocks noChangeArrowheads="1"/>
            </p:cNvSpPr>
            <p:nvPr/>
          </p:nvSpPr>
          <p:spPr bwMode="auto">
            <a:xfrm>
              <a:off x="2880" y="1253"/>
              <a:ext cx="277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н</a:t>
              </a:r>
            </a:p>
          </p:txBody>
        </p:sp>
        <p:sp>
          <p:nvSpPr>
            <p:cNvPr id="25669" name="Text Box 69"/>
            <p:cNvSpPr txBox="1">
              <a:spLocks noChangeArrowheads="1"/>
            </p:cNvSpPr>
            <p:nvPr/>
          </p:nvSpPr>
          <p:spPr bwMode="auto">
            <a:xfrm>
              <a:off x="3243" y="1253"/>
              <a:ext cx="258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ь</a:t>
              </a:r>
            </a:p>
          </p:txBody>
        </p:sp>
      </p:grpSp>
      <p:sp>
        <p:nvSpPr>
          <p:cNvPr id="25671" name="Text Box 71"/>
          <p:cNvSpPr txBox="1">
            <a:spLocks noChangeArrowheads="1"/>
          </p:cNvSpPr>
          <p:nvPr/>
        </p:nvSpPr>
        <p:spPr bwMode="auto">
          <a:xfrm>
            <a:off x="2339975" y="5651500"/>
            <a:ext cx="49117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/>
              <a:t>При помощи какого органа</a:t>
            </a:r>
          </a:p>
          <a:p>
            <a:pPr algn="ctr"/>
            <a:r>
              <a:rPr lang="ru-RU"/>
              <a:t>осуществляется дыхание?</a:t>
            </a:r>
          </a:p>
        </p:txBody>
      </p:sp>
      <p:sp>
        <p:nvSpPr>
          <p:cNvPr id="25672" name="Oval 72"/>
          <p:cNvSpPr>
            <a:spLocks noChangeArrowheads="1"/>
          </p:cNvSpPr>
          <p:nvPr/>
        </p:nvSpPr>
        <p:spPr bwMode="auto">
          <a:xfrm>
            <a:off x="2771775" y="836613"/>
            <a:ext cx="503238" cy="504825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25673" name="Oval 73"/>
          <p:cNvSpPr>
            <a:spLocks noChangeArrowheads="1"/>
          </p:cNvSpPr>
          <p:nvPr/>
        </p:nvSpPr>
        <p:spPr bwMode="auto">
          <a:xfrm>
            <a:off x="1619250" y="2060575"/>
            <a:ext cx="503238" cy="504825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25674" name="Oval 74"/>
          <p:cNvSpPr>
            <a:spLocks noChangeArrowheads="1"/>
          </p:cNvSpPr>
          <p:nvPr/>
        </p:nvSpPr>
        <p:spPr bwMode="auto">
          <a:xfrm>
            <a:off x="2195513" y="2708275"/>
            <a:ext cx="503237" cy="504825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5675" name="Oval 75"/>
          <p:cNvSpPr>
            <a:spLocks noChangeArrowheads="1"/>
          </p:cNvSpPr>
          <p:nvPr/>
        </p:nvSpPr>
        <p:spPr bwMode="auto">
          <a:xfrm>
            <a:off x="468313" y="3789363"/>
            <a:ext cx="503237" cy="504825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25676" name="Oval 76"/>
          <p:cNvSpPr>
            <a:spLocks noChangeArrowheads="1"/>
          </p:cNvSpPr>
          <p:nvPr/>
        </p:nvSpPr>
        <p:spPr bwMode="auto">
          <a:xfrm>
            <a:off x="1547813" y="4437063"/>
            <a:ext cx="503237" cy="504825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25677" name="Oval 77"/>
          <p:cNvSpPr>
            <a:spLocks noChangeArrowheads="1"/>
          </p:cNvSpPr>
          <p:nvPr/>
        </p:nvSpPr>
        <p:spPr bwMode="auto">
          <a:xfrm>
            <a:off x="2195513" y="5013325"/>
            <a:ext cx="503237" cy="504825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200">
                <a:solidFill>
                  <a:srgbClr val="FF0000"/>
                </a:solidFill>
              </a:rPr>
              <a:t>6</a:t>
            </a:r>
          </a:p>
        </p:txBody>
      </p:sp>
      <p:grpSp>
        <p:nvGrpSpPr>
          <p:cNvPr id="25684" name="Group 84"/>
          <p:cNvGrpSpPr>
            <a:grpSpLocks/>
          </p:cNvGrpSpPr>
          <p:nvPr/>
        </p:nvGrpSpPr>
        <p:grpSpPr bwMode="auto">
          <a:xfrm>
            <a:off x="3419475" y="2565400"/>
            <a:ext cx="2740025" cy="641350"/>
            <a:chOff x="2154" y="1616"/>
            <a:chExt cx="1726" cy="404"/>
          </a:xfrm>
        </p:grpSpPr>
        <p:sp>
          <p:nvSpPr>
            <p:cNvPr id="25679" name="Text Box 79"/>
            <p:cNvSpPr txBox="1">
              <a:spLocks noChangeArrowheads="1"/>
            </p:cNvSpPr>
            <p:nvPr/>
          </p:nvSpPr>
          <p:spPr bwMode="auto">
            <a:xfrm>
              <a:off x="2154" y="1616"/>
              <a:ext cx="274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ё</a:t>
              </a:r>
            </a:p>
          </p:txBody>
        </p:sp>
        <p:sp>
          <p:nvSpPr>
            <p:cNvPr id="25680" name="Text Box 80"/>
            <p:cNvSpPr txBox="1">
              <a:spLocks noChangeArrowheads="1"/>
            </p:cNvSpPr>
            <p:nvPr/>
          </p:nvSpPr>
          <p:spPr bwMode="auto">
            <a:xfrm>
              <a:off x="2517" y="1616"/>
              <a:ext cx="251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г</a:t>
              </a:r>
            </a:p>
          </p:txBody>
        </p:sp>
        <p:sp>
          <p:nvSpPr>
            <p:cNvPr id="25681" name="Text Box 81"/>
            <p:cNvSpPr txBox="1">
              <a:spLocks noChangeArrowheads="1"/>
            </p:cNvSpPr>
            <p:nvPr/>
          </p:nvSpPr>
          <p:spPr bwMode="auto">
            <a:xfrm>
              <a:off x="2925" y="1616"/>
              <a:ext cx="258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к</a:t>
              </a:r>
            </a:p>
          </p:txBody>
        </p:sp>
        <p:sp>
          <p:nvSpPr>
            <p:cNvPr id="25682" name="Text Box 82"/>
            <p:cNvSpPr txBox="1">
              <a:spLocks noChangeArrowheads="1"/>
            </p:cNvSpPr>
            <p:nvPr/>
          </p:nvSpPr>
          <p:spPr bwMode="auto">
            <a:xfrm>
              <a:off x="3243" y="1616"/>
              <a:ext cx="299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и</a:t>
              </a:r>
            </a:p>
          </p:txBody>
        </p:sp>
        <p:sp>
          <p:nvSpPr>
            <p:cNvPr id="25683" name="Text Box 83"/>
            <p:cNvSpPr txBox="1">
              <a:spLocks noChangeArrowheads="1"/>
            </p:cNvSpPr>
            <p:nvPr/>
          </p:nvSpPr>
          <p:spPr bwMode="auto">
            <a:xfrm>
              <a:off x="3606" y="1616"/>
              <a:ext cx="274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е</a:t>
              </a:r>
            </a:p>
          </p:txBody>
        </p:sp>
      </p:grpSp>
      <p:sp>
        <p:nvSpPr>
          <p:cNvPr id="25685" name="Text Box 85"/>
          <p:cNvSpPr txBox="1">
            <a:spLocks noChangeArrowheads="1"/>
          </p:cNvSpPr>
          <p:nvPr/>
        </p:nvSpPr>
        <p:spPr bwMode="auto">
          <a:xfrm>
            <a:off x="1042988" y="5589588"/>
            <a:ext cx="76327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/>
              <a:t>Какой внутренний орган гонит кровь </a:t>
            </a:r>
          </a:p>
          <a:p>
            <a:pPr algn="ctr"/>
            <a:r>
              <a:rPr lang="ru-RU"/>
              <a:t>в сосуды и заставляет её обегать всё тело?</a:t>
            </a:r>
          </a:p>
        </p:txBody>
      </p:sp>
      <p:grpSp>
        <p:nvGrpSpPr>
          <p:cNvPr id="25691" name="Group 91"/>
          <p:cNvGrpSpPr>
            <a:grpSpLocks/>
          </p:cNvGrpSpPr>
          <p:nvPr/>
        </p:nvGrpSpPr>
        <p:grpSpPr bwMode="auto">
          <a:xfrm>
            <a:off x="1116013" y="3716338"/>
            <a:ext cx="3314700" cy="641350"/>
            <a:chOff x="703" y="2341"/>
            <a:chExt cx="2088" cy="404"/>
          </a:xfrm>
        </p:grpSpPr>
        <p:sp>
          <p:nvSpPr>
            <p:cNvPr id="25686" name="Text Box 86"/>
            <p:cNvSpPr txBox="1">
              <a:spLocks noChangeArrowheads="1"/>
            </p:cNvSpPr>
            <p:nvPr/>
          </p:nvSpPr>
          <p:spPr bwMode="auto">
            <a:xfrm>
              <a:off x="703" y="2341"/>
              <a:ext cx="264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с</a:t>
              </a:r>
            </a:p>
          </p:txBody>
        </p:sp>
        <p:sp>
          <p:nvSpPr>
            <p:cNvPr id="25687" name="Text Box 87"/>
            <p:cNvSpPr txBox="1">
              <a:spLocks noChangeArrowheads="1"/>
            </p:cNvSpPr>
            <p:nvPr/>
          </p:nvSpPr>
          <p:spPr bwMode="auto">
            <a:xfrm>
              <a:off x="1066" y="2341"/>
              <a:ext cx="274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е</a:t>
              </a:r>
            </a:p>
          </p:txBody>
        </p:sp>
        <p:sp>
          <p:nvSpPr>
            <p:cNvPr id="25688" name="Text Box 88"/>
            <p:cNvSpPr txBox="1">
              <a:spLocks noChangeArrowheads="1"/>
            </p:cNvSpPr>
            <p:nvPr/>
          </p:nvSpPr>
          <p:spPr bwMode="auto">
            <a:xfrm>
              <a:off x="1429" y="2341"/>
              <a:ext cx="270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р</a:t>
              </a:r>
            </a:p>
          </p:txBody>
        </p:sp>
        <p:sp>
          <p:nvSpPr>
            <p:cNvPr id="25689" name="Text Box 89"/>
            <p:cNvSpPr txBox="1">
              <a:spLocks noChangeArrowheads="1"/>
            </p:cNvSpPr>
            <p:nvPr/>
          </p:nvSpPr>
          <p:spPr bwMode="auto">
            <a:xfrm>
              <a:off x="2154" y="2341"/>
              <a:ext cx="294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ц</a:t>
              </a:r>
            </a:p>
          </p:txBody>
        </p:sp>
        <p:sp>
          <p:nvSpPr>
            <p:cNvPr id="25690" name="Text Box 90"/>
            <p:cNvSpPr txBox="1">
              <a:spLocks noChangeArrowheads="1"/>
            </p:cNvSpPr>
            <p:nvPr/>
          </p:nvSpPr>
          <p:spPr bwMode="auto">
            <a:xfrm>
              <a:off x="2517" y="2341"/>
              <a:ext cx="274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е</a:t>
              </a:r>
            </a:p>
          </p:txBody>
        </p:sp>
      </p:grpSp>
      <p:sp>
        <p:nvSpPr>
          <p:cNvPr id="25692" name="Text Box 92"/>
          <p:cNvSpPr txBox="1">
            <a:spLocks noChangeArrowheads="1"/>
          </p:cNvSpPr>
          <p:nvPr/>
        </p:nvSpPr>
        <p:spPr bwMode="auto">
          <a:xfrm>
            <a:off x="1235075" y="5589588"/>
            <a:ext cx="691356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/>
              <a:t>Этот орган называют «главным </a:t>
            </a:r>
          </a:p>
          <a:p>
            <a:pPr algn="ctr"/>
            <a:r>
              <a:rPr lang="ru-RU"/>
              <a:t>командным пунктом всего организма».</a:t>
            </a:r>
          </a:p>
        </p:txBody>
      </p:sp>
      <p:grpSp>
        <p:nvGrpSpPr>
          <p:cNvPr id="25696" name="Group 96"/>
          <p:cNvGrpSpPr>
            <a:grpSpLocks/>
          </p:cNvGrpSpPr>
          <p:nvPr/>
        </p:nvGrpSpPr>
        <p:grpSpPr bwMode="auto">
          <a:xfrm>
            <a:off x="2195513" y="4292600"/>
            <a:ext cx="2198687" cy="641350"/>
            <a:chOff x="1383" y="2704"/>
            <a:chExt cx="1385" cy="404"/>
          </a:xfrm>
        </p:grpSpPr>
        <p:sp>
          <p:nvSpPr>
            <p:cNvPr id="25693" name="Text Box 93"/>
            <p:cNvSpPr txBox="1">
              <a:spLocks noChangeArrowheads="1"/>
            </p:cNvSpPr>
            <p:nvPr/>
          </p:nvSpPr>
          <p:spPr bwMode="auto">
            <a:xfrm>
              <a:off x="1383" y="2704"/>
              <a:ext cx="328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м</a:t>
              </a:r>
            </a:p>
          </p:txBody>
        </p:sp>
        <p:sp>
          <p:nvSpPr>
            <p:cNvPr id="25694" name="Text Box 94"/>
            <p:cNvSpPr txBox="1">
              <a:spLocks noChangeArrowheads="1"/>
            </p:cNvSpPr>
            <p:nvPr/>
          </p:nvSpPr>
          <p:spPr bwMode="auto">
            <a:xfrm>
              <a:off x="2154" y="2704"/>
              <a:ext cx="243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з</a:t>
              </a:r>
            </a:p>
          </p:txBody>
        </p:sp>
        <p:sp>
          <p:nvSpPr>
            <p:cNvPr id="25695" name="Text Box 95"/>
            <p:cNvSpPr txBox="1">
              <a:spLocks noChangeArrowheads="1"/>
            </p:cNvSpPr>
            <p:nvPr/>
          </p:nvSpPr>
          <p:spPr bwMode="auto">
            <a:xfrm>
              <a:off x="2517" y="2704"/>
              <a:ext cx="251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г</a:t>
              </a:r>
            </a:p>
          </p:txBody>
        </p:sp>
      </p:grpSp>
      <p:sp>
        <p:nvSpPr>
          <p:cNvPr id="25697" name="Text Box 97"/>
          <p:cNvSpPr txBox="1">
            <a:spLocks noChangeArrowheads="1"/>
          </p:cNvSpPr>
          <p:nvPr/>
        </p:nvSpPr>
        <p:spPr bwMode="auto">
          <a:xfrm>
            <a:off x="1979613" y="5661025"/>
            <a:ext cx="588803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/>
              <a:t>Какой орган «внутренней кухни»</a:t>
            </a:r>
          </a:p>
          <a:p>
            <a:pPr algn="ctr"/>
            <a:r>
              <a:rPr lang="ru-RU"/>
              <a:t>похож на извилистый лабиринт?</a:t>
            </a:r>
          </a:p>
        </p:txBody>
      </p:sp>
      <p:grpSp>
        <p:nvGrpSpPr>
          <p:cNvPr id="25705" name="Group 105"/>
          <p:cNvGrpSpPr>
            <a:grpSpLocks/>
          </p:cNvGrpSpPr>
          <p:nvPr/>
        </p:nvGrpSpPr>
        <p:grpSpPr bwMode="auto">
          <a:xfrm>
            <a:off x="3376613" y="4868863"/>
            <a:ext cx="3910012" cy="641350"/>
            <a:chOff x="2127" y="3067"/>
            <a:chExt cx="2463" cy="404"/>
          </a:xfrm>
        </p:grpSpPr>
        <p:sp>
          <p:nvSpPr>
            <p:cNvPr id="25698" name="Text Box 98"/>
            <p:cNvSpPr txBox="1">
              <a:spLocks noChangeArrowheads="1"/>
            </p:cNvSpPr>
            <p:nvPr/>
          </p:nvSpPr>
          <p:spPr bwMode="auto">
            <a:xfrm>
              <a:off x="2127" y="3067"/>
              <a:ext cx="299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и</a:t>
              </a:r>
            </a:p>
          </p:txBody>
        </p:sp>
        <p:sp>
          <p:nvSpPr>
            <p:cNvPr id="25699" name="Text Box 99"/>
            <p:cNvSpPr txBox="1">
              <a:spLocks noChangeArrowheads="1"/>
            </p:cNvSpPr>
            <p:nvPr/>
          </p:nvSpPr>
          <p:spPr bwMode="auto">
            <a:xfrm>
              <a:off x="2497" y="3067"/>
              <a:ext cx="338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ш</a:t>
              </a:r>
            </a:p>
          </p:txBody>
        </p:sp>
        <p:sp>
          <p:nvSpPr>
            <p:cNvPr id="25700" name="Text Box 100"/>
            <p:cNvSpPr txBox="1">
              <a:spLocks noChangeArrowheads="1"/>
            </p:cNvSpPr>
            <p:nvPr/>
          </p:nvSpPr>
          <p:spPr bwMode="auto">
            <a:xfrm>
              <a:off x="2880" y="3067"/>
              <a:ext cx="274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е</a:t>
              </a:r>
            </a:p>
          </p:txBody>
        </p:sp>
        <p:sp>
          <p:nvSpPr>
            <p:cNvPr id="25701" name="Text Box 101"/>
            <p:cNvSpPr txBox="1">
              <a:spLocks noChangeArrowheads="1"/>
            </p:cNvSpPr>
            <p:nvPr/>
          </p:nvSpPr>
          <p:spPr bwMode="auto">
            <a:xfrm>
              <a:off x="3243" y="3067"/>
              <a:ext cx="270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ч</a:t>
              </a:r>
            </a:p>
          </p:txBody>
        </p:sp>
        <p:sp>
          <p:nvSpPr>
            <p:cNvPr id="25702" name="Text Box 102"/>
            <p:cNvSpPr txBox="1">
              <a:spLocks noChangeArrowheads="1"/>
            </p:cNvSpPr>
            <p:nvPr/>
          </p:nvSpPr>
          <p:spPr bwMode="auto">
            <a:xfrm>
              <a:off x="3606" y="3067"/>
              <a:ext cx="277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н</a:t>
              </a:r>
            </a:p>
          </p:txBody>
        </p:sp>
        <p:sp>
          <p:nvSpPr>
            <p:cNvPr id="25703" name="Text Box 103"/>
            <p:cNvSpPr txBox="1">
              <a:spLocks noChangeArrowheads="1"/>
            </p:cNvSpPr>
            <p:nvPr/>
          </p:nvSpPr>
          <p:spPr bwMode="auto">
            <a:xfrm>
              <a:off x="3969" y="3067"/>
              <a:ext cx="299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и</a:t>
              </a:r>
            </a:p>
          </p:txBody>
        </p:sp>
        <p:sp>
          <p:nvSpPr>
            <p:cNvPr id="25704" name="Text Box 104"/>
            <p:cNvSpPr txBox="1">
              <a:spLocks noChangeArrowheads="1"/>
            </p:cNvSpPr>
            <p:nvPr/>
          </p:nvSpPr>
          <p:spPr bwMode="auto">
            <a:xfrm>
              <a:off x="4332" y="3067"/>
              <a:ext cx="258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ru-RU" sz="3600"/>
                <a:t>к</a:t>
              </a: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6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5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5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67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56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25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5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5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25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25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5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64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56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256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500"/>
                                        <p:tgtEl>
                                          <p:spTgt spid="256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673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56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0" dur="500"/>
                                        <p:tgtEl>
                                          <p:spTgt spid="25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3" dur="500"/>
                                        <p:tgtEl>
                                          <p:spTgt spid="256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67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56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3" dur="500"/>
                                        <p:tgtEl>
                                          <p:spTgt spid="25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6" dur="500"/>
                                        <p:tgtEl>
                                          <p:spTgt spid="256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675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256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6" dur="500"/>
                                        <p:tgtEl>
                                          <p:spTgt spid="256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9" dur="500"/>
                                        <p:tgtEl>
                                          <p:spTgt spid="256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676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256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9" dur="500"/>
                                        <p:tgtEl>
                                          <p:spTgt spid="256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2" dur="500"/>
                                        <p:tgtEl>
                                          <p:spTgt spid="256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677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Оформление по умолчанию">
  <a:themeElements>
    <a:clrScheme name="1_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Тема Office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Тема Office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Тема Office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Тема Office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</TotalTime>
  <Words>491</Words>
  <Application>Microsoft Office PowerPoint</Application>
  <PresentationFormat>Экран (4:3)</PresentationFormat>
  <Paragraphs>239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7</vt:i4>
      </vt:variant>
      <vt:variant>
        <vt:lpstr>Заголовки слайдов</vt:lpstr>
      </vt:variant>
      <vt:variant>
        <vt:i4>27</vt:i4>
      </vt:variant>
    </vt:vector>
  </HeadingPairs>
  <TitlesOfParts>
    <vt:vector size="34" baseType="lpstr">
      <vt:lpstr>1_Оформление по умолчанию</vt:lpstr>
      <vt:lpstr>Тема Office</vt:lpstr>
      <vt:lpstr>1_Тема Office</vt:lpstr>
      <vt:lpstr>2_Тема Office</vt:lpstr>
      <vt:lpstr>3_Тема Office</vt:lpstr>
      <vt:lpstr>4_Тема Office</vt:lpstr>
      <vt:lpstr>5_Тема Office</vt:lpstr>
      <vt:lpstr>ПО СЕБЯ САМОГО.</vt:lpstr>
      <vt:lpstr>Презентация PowerPoint</vt:lpstr>
      <vt:lpstr>Презентация PowerPoint</vt:lpstr>
      <vt:lpstr>   Строение тела человека</vt:lpstr>
      <vt:lpstr>Внешнее строение - </vt:lpstr>
      <vt:lpstr>К внешнему строению человека относятся следующие части тела:</vt:lpstr>
      <vt:lpstr>Конечность:</vt:lpstr>
      <vt:lpstr>   Строение тела человека</vt:lpstr>
      <vt:lpstr>  Внутреннее строение.</vt:lpstr>
      <vt:lpstr>            Головной мозг.</vt:lpstr>
      <vt:lpstr>Лёгкие.</vt:lpstr>
      <vt:lpstr>Сердце.</vt:lpstr>
      <vt:lpstr>Желудок – главное отделение «внутренней кухни».</vt:lpstr>
      <vt:lpstr>Кишечник.</vt:lpstr>
      <vt:lpstr>Печень.</vt:lpstr>
      <vt:lpstr>   Строение тела человека</vt:lpstr>
      <vt:lpstr>    Проверь себя.</vt:lpstr>
      <vt:lpstr>Части тела.</vt:lpstr>
      <vt:lpstr>Презентация PowerPoint</vt:lpstr>
      <vt:lpstr>Презентация PowerPoint</vt:lpstr>
      <vt:lpstr>Презентация PowerPoint</vt:lpstr>
      <vt:lpstr>Презентация PowerPoint</vt:lpstr>
      <vt:lpstr>    </vt:lpstr>
      <vt:lpstr>Презентация PowerPoint</vt:lpstr>
      <vt:lpstr>    Домашнее задание:</vt:lpstr>
      <vt:lpstr>    </vt:lpstr>
      <vt:lpstr>    Внутренние органы.</vt:lpstr>
    </vt:vector>
  </TitlesOfParts>
  <Company>MoBIL 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Строение  тела человека</dc:title>
  <dc:creator>мама</dc:creator>
  <cp:lastModifiedBy>PC-ASER</cp:lastModifiedBy>
  <cp:revision>25</cp:revision>
  <dcterms:created xsi:type="dcterms:W3CDTF">2010-12-30T12:20:41Z</dcterms:created>
  <dcterms:modified xsi:type="dcterms:W3CDTF">2017-02-12T13:58:12Z</dcterms:modified>
</cp:coreProperties>
</file>