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58" r:id="rId5"/>
    <p:sldId id="259" r:id="rId6"/>
    <p:sldId id="260" r:id="rId7"/>
    <p:sldId id="265" r:id="rId8"/>
    <p:sldId id="267" r:id="rId9"/>
    <p:sldId id="261" r:id="rId10"/>
    <p:sldId id="263" r:id="rId11"/>
    <p:sldId id="262" r:id="rId12"/>
    <p:sldId id="266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682" autoAdjust="0"/>
  </p:normalViewPr>
  <p:slideViewPr>
    <p:cSldViewPr>
      <p:cViewPr varScale="1">
        <p:scale>
          <a:sx n="71" d="100"/>
          <a:sy n="71" d="100"/>
        </p:scale>
        <p:origin x="-134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нна\Desktop\руки-че-овека-и-робота-остигая-и-юстрацию-концепции-d-82175923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2" y="692696"/>
            <a:ext cx="9146188" cy="5853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60648"/>
            <a:ext cx="7772400" cy="1470025"/>
          </a:xfrm>
        </p:spPr>
        <p:txBody>
          <a:bodyPr>
            <a:normAutofit/>
          </a:bodyPr>
          <a:lstStyle/>
          <a:p>
            <a:r>
              <a:rPr lang="en-US" sz="8000" dirty="0" smtClean="0">
                <a:latin typeface="Times New Roman" pitchFamily="18" charset="0"/>
                <a:cs typeface="Times New Roman" pitchFamily="18" charset="0"/>
              </a:rPr>
              <a:t>#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ямогу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55776" y="4823845"/>
            <a:ext cx="6400800" cy="1752600"/>
          </a:xfrm>
        </p:spPr>
        <p:txBody>
          <a:bodyPr>
            <a:noAutofit/>
          </a:bodyPr>
          <a:lstStyle/>
          <a:p>
            <a:pPr algn="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Презентация урока по робототехнике</a:t>
            </a:r>
          </a:p>
          <a:p>
            <a:pPr algn="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учителя первой квалификационной </a:t>
            </a:r>
          </a:p>
          <a:p>
            <a:pPr algn="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категории </a:t>
            </a:r>
          </a:p>
          <a:p>
            <a:pPr algn="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гимназии № 16 «Французская»</a:t>
            </a:r>
          </a:p>
          <a:p>
            <a:pPr algn="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г. Новосибирска , Бублик А.Н.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6921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20072" y="116632"/>
            <a:ext cx="3923928" cy="6624736"/>
          </a:xfrm>
        </p:spPr>
        <p:txBody>
          <a:bodyPr>
            <a:no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Предмет: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робототехника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Класс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 5В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Тема урока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#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Ямогу!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Тип урока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 закрепление (комплексное применение знаний и умений)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Форма урока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 урок-путешествие по станциям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Цель урока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 создание условий для формирования умений программирования движений робота, а также осуществлять его сборку. </a:t>
            </a:r>
          </a:p>
          <a:p>
            <a:endParaRPr lang="ru-RU" sz="2400" dirty="0"/>
          </a:p>
        </p:txBody>
      </p:sp>
      <p:pic>
        <p:nvPicPr>
          <p:cNvPr id="2050" name="Picture 2" descr="C:\Users\Анна\Desktop\810303_original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8" b="1135"/>
          <a:stretch/>
        </p:blipFill>
        <p:spPr bwMode="auto">
          <a:xfrm>
            <a:off x="0" y="260649"/>
            <a:ext cx="5471592" cy="6597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9778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нна\Desktop\810303_original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8" b="1135"/>
          <a:stretch/>
        </p:blipFill>
        <p:spPr bwMode="auto">
          <a:xfrm>
            <a:off x="0" y="260649"/>
            <a:ext cx="5471592" cy="6597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20072" y="12880"/>
            <a:ext cx="3995936" cy="6858000"/>
          </a:xfrm>
        </p:spPr>
        <p:txBody>
          <a:bodyPr>
            <a:normAutofit fontScale="40000" lnSpcReduction="20000"/>
          </a:bodyPr>
          <a:lstStyle/>
          <a:p>
            <a:pPr marL="0" indent="0" algn="ctr">
              <a:buNone/>
            </a:pPr>
            <a:r>
              <a:rPr lang="ru-RU" sz="3400" b="1" dirty="0"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pPr marL="0" indent="0">
              <a:buNone/>
            </a:pPr>
            <a:r>
              <a:rPr lang="ru-RU" sz="3400" u="sng" dirty="0">
                <a:latin typeface="Times New Roman" pitchFamily="18" charset="0"/>
                <a:cs typeface="Times New Roman" pitchFamily="18" charset="0"/>
              </a:rPr>
              <a:t>1.Образовательные:</a:t>
            </a:r>
          </a:p>
          <a:p>
            <a:pPr marL="0" indent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1.1 тренировать и закреплять программирование робота, создание простейших конструкций на базе 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Lego EV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3;</a:t>
            </a:r>
          </a:p>
          <a:p>
            <a:pPr marL="0" indent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1.2 развивать коммуникативную компетенцию на основе работы в группах;</a:t>
            </a:r>
          </a:p>
          <a:p>
            <a:pPr marL="0" indent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1.3 совершенствовать алгоритмические (умение строить алгоритм работы).</a:t>
            </a:r>
          </a:p>
          <a:p>
            <a:pPr marL="0" indent="0">
              <a:buNone/>
            </a:pPr>
            <a:endParaRPr lang="ru-RU" sz="3400" u="sng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3400" u="sng" dirty="0" smtClean="0">
                <a:latin typeface="Times New Roman" pitchFamily="18" charset="0"/>
                <a:cs typeface="Times New Roman" pitchFamily="18" charset="0"/>
              </a:rPr>
              <a:t>2.Развивающие</a:t>
            </a:r>
            <a:r>
              <a:rPr lang="ru-RU" sz="3400" u="sng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2.1 развивать:</a:t>
            </a:r>
          </a:p>
          <a:p>
            <a:pPr marL="0" indent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- умения чтения, говорения (монологическая речь);</a:t>
            </a:r>
          </a:p>
          <a:p>
            <a:pPr marL="0" indent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- память, логику, мышление;</a:t>
            </a:r>
          </a:p>
          <a:p>
            <a:pPr marL="0" indent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- творческие способности обучающихся;</a:t>
            </a:r>
          </a:p>
          <a:p>
            <a:pPr marL="0" indent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2.2 расширять кругозор обучающихся.</a:t>
            </a:r>
          </a:p>
          <a:p>
            <a:pPr marL="0" indent="0">
              <a:buNone/>
            </a:pPr>
            <a:endParaRPr lang="ru-RU" sz="3400" u="sng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3400" u="sng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400" u="sng" dirty="0">
                <a:latin typeface="Times New Roman" pitchFamily="18" charset="0"/>
                <a:cs typeface="Times New Roman" pitchFamily="18" charset="0"/>
              </a:rPr>
              <a:t>. Воспитательные:</a:t>
            </a:r>
          </a:p>
          <a:p>
            <a:pPr marL="0" indent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3.1 способствовать:</a:t>
            </a:r>
          </a:p>
          <a:p>
            <a:pPr marL="0" indent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- воспитанию доброжелательности, отзывчивости, взаимопомощи, ответственности;</a:t>
            </a:r>
          </a:p>
          <a:p>
            <a:pPr marL="0" indent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- развитию умения работать индивидуально, в паре, в группе;</a:t>
            </a:r>
          </a:p>
          <a:p>
            <a:pPr>
              <a:buFontTx/>
              <a:buChar char="-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повышению 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мотивации к изучению робототехники, родной культуры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endParaRPr lang="ru-RU" sz="35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Формы 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организации деятельности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buNone/>
            </a:pP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фронтальная, индивидуальная, </a:t>
            </a:r>
            <a:endParaRPr lang="ru-RU" sz="35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групповая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Tx/>
              <a:buChar char="-"/>
            </a:pPr>
            <a:endParaRPr lang="ru-RU" sz="3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2123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Анна\Desktop\master-klass-po-robototehnike-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62"/>
          <a:stretch/>
        </p:blipFill>
        <p:spPr bwMode="auto">
          <a:xfrm>
            <a:off x="-1" y="4248095"/>
            <a:ext cx="3563889" cy="2609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9672" y="188640"/>
            <a:ext cx="6933380" cy="6552728"/>
          </a:xfrm>
        </p:spPr>
        <p:txBody>
          <a:bodyPr>
            <a:normAutofit fontScale="40000" lnSpcReduction="20000"/>
          </a:bodyPr>
          <a:lstStyle/>
          <a:p>
            <a:pPr marL="0" indent="0" algn="ctr">
              <a:buNone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Структура урока:</a:t>
            </a:r>
          </a:p>
          <a:p>
            <a:pPr marL="0" lvl="0" indent="0" algn="ctr">
              <a:buNone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Приветствие. Сообщение темы и цели урока</a:t>
            </a:r>
          </a:p>
          <a:p>
            <a:pPr marL="0" lvl="0" indent="0" algn="ctr">
              <a:buNone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Разбиение на команды</a:t>
            </a:r>
          </a:p>
          <a:p>
            <a:pPr marL="0" lvl="0" indent="0" algn="ctr">
              <a:buNone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Путешествие по станциям</a:t>
            </a:r>
          </a:p>
          <a:p>
            <a:pPr marL="0" lvl="0" indent="0" algn="ctr">
              <a:buNone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Заключительные выступления команд</a:t>
            </a:r>
          </a:p>
          <a:p>
            <a:pPr marL="0" lvl="0" indent="0" algn="ctr">
              <a:buNone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Рефлексия.</a:t>
            </a:r>
          </a:p>
          <a:p>
            <a:pPr marL="0" lvl="0" indent="0" algn="ctr">
              <a:buNone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Подведение итогов.</a:t>
            </a:r>
          </a:p>
          <a:p>
            <a:pPr marL="0" indent="0" algn="ctr">
              <a:buNone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Методы обучения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: деятельностный, личностно-ориентированный, коммуникативный, наглядности.</a:t>
            </a:r>
          </a:p>
          <a:p>
            <a:pPr marL="0" indent="0" algn="ctr">
              <a:buNone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Оборудование:</a:t>
            </a:r>
          </a:p>
          <a:p>
            <a:pPr marL="0" indent="0" algn="ctr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компьютер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, проектор + экран, презентация, роботы (по сценарию), наборы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EV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3 для сборки</a:t>
            </a:r>
          </a:p>
          <a:p>
            <a:pPr marL="0" indent="0" algn="ctr">
              <a:buNone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Предполагаемые результаты:</a:t>
            </a:r>
          </a:p>
          <a:p>
            <a:pPr marL="0" indent="0" algn="ctr">
              <a:buNone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Личностные: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формирование личностных качеств обучающихся, необходимых во взаимоотношениях в школьном сообществе и социальной среде (доброжелательность, отзывчивость, толерантность).</a:t>
            </a:r>
          </a:p>
          <a:p>
            <a:pPr marL="0" indent="0" algn="ctr">
              <a:buNone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Коммуникативные: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формирование и совершенствование умений обучающихся слушать и вступать в диалог для поддержания учебно–деловой беседы; работать в команде;  осуществление речевого общения.</a:t>
            </a:r>
          </a:p>
          <a:p>
            <a:pPr marL="0" indent="0" algn="ctr">
              <a:buNone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Познавательные: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формулирование ответов на вопросы учителя и одноклассников.</a:t>
            </a:r>
          </a:p>
          <a:p>
            <a:pPr marL="0" indent="0" algn="ctr">
              <a:buNone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Регулятивные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: планирование деятельности в соответствии с целевой установкой; использование речи для регуляции своего действия; моделирование ситуации поведения в классе.</a:t>
            </a:r>
          </a:p>
          <a:p>
            <a:pPr marL="0" indent="0" algn="ctr">
              <a:buNone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Предметные: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осуществление сборки робота, создание простейшей программы для его движения.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7137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Анна\Desktop\2b6c98d77961df80893b91f353a12e1f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64"/>
          <a:stretch/>
        </p:blipFill>
        <p:spPr bwMode="auto">
          <a:xfrm>
            <a:off x="5224655" y="3140968"/>
            <a:ext cx="3932373" cy="3717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Приветствие!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Сообщение темы и цели урока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Приветствую вас-юные инженеры! Сегодня мы совершим путешествие по планетам «Робототехники» и узнаем, сколько возможностей представляет доя нас мир программирования!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825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Картинки по запросу робототехника и космос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9194" y="1628800"/>
            <a:ext cx="4420941" cy="3669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Разбиение на команды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862055"/>
            <a:ext cx="5122912" cy="6021288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Чтобы лучше познакомиться с нашими планетами предлагаю составить команды! Выбрать капитанов, название и девиз! (составление команд идёт по выбору детали из закрытой коробки)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Отлично! Итак! Обратный отчёт!!!Поехали!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950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906747"/>
            <a:ext cx="6601671" cy="4951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5651" y="0"/>
            <a:ext cx="8229600" cy="1143000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Планета № 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«Алгоритмическая»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Цель задания-назвать как можно больше терминов из раздела «Алгоритмизация», угадать по рисунку блок-схему, привести примеры программ. Участвуют по одному человеку от команды.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675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32656"/>
            <a:ext cx="3138614" cy="4315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28" t="2593" r="9967"/>
          <a:stretch/>
        </p:blipFill>
        <p:spPr bwMode="auto">
          <a:xfrm>
            <a:off x="0" y="0"/>
            <a:ext cx="3469343" cy="46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6" name="Picture 2" descr="Картинки по запросу блок схемы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861048"/>
            <a:ext cx="3990975" cy="2762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9776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260" y="3922260"/>
            <a:ext cx="2935740" cy="293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0"/>
            <a:ext cx="8229600" cy="11430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Планета № 2 «2017»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988" y="1052736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Ребята, под каким девизом проходит 2017год?(год экологии).Верно! А какой робот у нас самый экологичный (Валли!)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Молодцы! Сейчас конкурс для капитанов! Необходимо собрать робота-пятиминутку «Валли» и написать программу для его движения(каждой команде даётся геометрическая фигура для движения робота)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Все успешно справились с заданием, и лучшей оказалась команда …..Летим на следующую планету! Поехали!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227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0"/>
            <a:ext cx="8229600" cy="1143000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Планета №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 «Сказочная»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80728"/>
            <a:ext cx="6279849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«Мы в ответе за тех, кого приручили», все знают эту сказку? Верно! «Маленький принц». И сейчас я приглашаю вас на постановку сказки, которую нам покажут…роботы (идёт театральная постановка с участием роботов, фрагмент из сказки «Маленький принц»).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995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3447"/>
            <a:ext cx="8229600" cy="1143000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Планета № 4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«Театральная»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Давным-давно, мамы укладывали спать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маленьких детей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исполняя колыбельную! Но в век инновационных технологий наши мамы слишком заняты и эту функцию могут взять на себя роботы! Запишем колыбельную для нашего малыша, а робот-няня исполнит её! Конкурс на самую лучшую колыбельную (используется датчик звука, ребята программируют робота). Подведём итог! Больше всего малышу понравилась композиция команды…..А мы отправляемся дальше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78" r="6569" b="6924"/>
          <a:stretch/>
        </p:blipFill>
        <p:spPr bwMode="auto">
          <a:xfrm>
            <a:off x="1835696" y="3284984"/>
            <a:ext cx="5472608" cy="34747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32109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Планета №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Техническая»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8117" y="1412776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Мы приближаемся к последней планете, наше путешествие подходит к концу! Но, чтобы прочно закрепить наши знания предлагаю вспомнить из чего-же состоит робот? Выбираем по 1 участнику от команды.(ребята по очереди называют детали конструктора Лего).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Картинки по запросу алгоритмизация и робототехника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89" b="14634"/>
          <a:stretch/>
        </p:blipFill>
        <p:spPr bwMode="auto">
          <a:xfrm>
            <a:off x="899592" y="2944906"/>
            <a:ext cx="7486650" cy="3913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63008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143000"/>
          </a:xfrm>
        </p:spPr>
        <p:txBody>
          <a:bodyPr>
            <a:noAutofit/>
          </a:bodyPr>
          <a:lstStyle/>
          <a:p>
            <a:pPr marL="0" lvl="0" indent="0"/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Заключительные выступления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команд.</a:t>
            </a:r>
            <a:br>
              <a:rPr lang="ru-RU" sz="28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Рефлексия. Подведение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итогов.</a:t>
            </a:r>
            <a:br>
              <a:rPr lang="ru-RU" sz="2800" i="1" dirty="0">
                <a:latin typeface="Times New Roman" pitchFamily="18" charset="0"/>
                <a:cs typeface="Times New Roman" pitchFamily="18" charset="0"/>
              </a:rPr>
            </a:br>
            <a:endParaRPr lang="ru-RU" sz="2800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Наше путешествие окончено! Все команды успешно справились с заданиями, и активнее всех были ребята из команды______!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Ребята, что нового вы узнали сегодня?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стались ли вопросы по тому, что вы 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услышали и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увидели? Чему научились?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Пусть каждый из вас скажет продолжит 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фразу «я могу…»!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Сейчас все из вас получат сертификат о 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успешном окончании курса «Робототехника»!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 descr="C:\Users\Анна\Desktop\250px-robot-hand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8753" y="2881651"/>
            <a:ext cx="2985247" cy="3976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14604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Таблица результатов</a:t>
            </a:r>
            <a:endParaRPr lang="ru-RU" u="sng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7879835"/>
              </p:ext>
            </p:extLst>
          </p:nvPr>
        </p:nvGraphicFramePr>
        <p:xfrm>
          <a:off x="251520" y="1412776"/>
          <a:ext cx="8507289" cy="5138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5327"/>
                <a:gridCol w="1215327"/>
                <a:gridCol w="1215327"/>
                <a:gridCol w="1215327"/>
                <a:gridCol w="1215327"/>
                <a:gridCol w="1215327"/>
                <a:gridCol w="1215327"/>
              </a:tblGrid>
              <a:tr h="84486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команды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Название</a:t>
                      </a:r>
                    </a:p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команды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Планета 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Планета 2</a:t>
                      </a:r>
                    </a:p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Планета 3</a:t>
                      </a:r>
                    </a:p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Планета 4</a:t>
                      </a:r>
                    </a:p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Планета 5</a:t>
                      </a:r>
                    </a:p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44860">
                <a:tc>
                  <a:txBody>
                    <a:bodyPr/>
                    <a:lstStyle/>
                    <a:p>
                      <a:pPr algn="ctr"/>
                      <a:endParaRPr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44860">
                <a:tc>
                  <a:txBody>
                    <a:bodyPr/>
                    <a:lstStyle/>
                    <a:p>
                      <a:pPr algn="ctr"/>
                      <a:endParaRPr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44860">
                <a:tc>
                  <a:txBody>
                    <a:bodyPr/>
                    <a:lstStyle/>
                    <a:p>
                      <a:pPr algn="ctr"/>
                      <a:endParaRPr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44860">
                <a:tc>
                  <a:txBody>
                    <a:bodyPr/>
                    <a:lstStyle/>
                    <a:p>
                      <a:pPr algn="ctr"/>
                      <a:endParaRPr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44860">
                <a:tc>
                  <a:txBody>
                    <a:bodyPr/>
                    <a:lstStyle/>
                    <a:p>
                      <a:pPr algn="ctr"/>
                      <a:endParaRPr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30480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392</TotalTime>
  <Words>781</Words>
  <Application>Microsoft Office PowerPoint</Application>
  <PresentationFormat>Экран (4:3)</PresentationFormat>
  <Paragraphs>86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#ямогу</vt:lpstr>
      <vt:lpstr>Презентация PowerPoint</vt:lpstr>
      <vt:lpstr>Презентация PowerPoint</vt:lpstr>
      <vt:lpstr>Презентация PowerPoint</vt:lpstr>
      <vt:lpstr>Приветствие! Сообщение темы и цели урока </vt:lpstr>
      <vt:lpstr>Разбиение на команды </vt:lpstr>
      <vt:lpstr>Планета № 1 «Алгоритмическая»</vt:lpstr>
      <vt:lpstr>Презентация PowerPoint</vt:lpstr>
      <vt:lpstr>Планета № 2 «2017»</vt:lpstr>
      <vt:lpstr>Планета № 3 «Сказочная»</vt:lpstr>
      <vt:lpstr>Планета № 4 «Театральная»</vt:lpstr>
      <vt:lpstr>Планета № 5 «Техническая»</vt:lpstr>
      <vt:lpstr>Заключительные выступления команд. Рефлексия. Подведение итогов. </vt:lpstr>
      <vt:lpstr>Таблица результатов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#ямогу</dc:title>
  <dc:creator>Анна</dc:creator>
  <cp:lastModifiedBy>Анна</cp:lastModifiedBy>
  <cp:revision>8</cp:revision>
  <dcterms:created xsi:type="dcterms:W3CDTF">2017-05-08T07:04:41Z</dcterms:created>
  <dcterms:modified xsi:type="dcterms:W3CDTF">2017-05-08T13:47:36Z</dcterms:modified>
</cp:coreProperties>
</file>