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9" r:id="rId5"/>
    <p:sldId id="260" r:id="rId6"/>
    <p:sldId id="296" r:id="rId7"/>
    <p:sldId id="265" r:id="rId8"/>
    <p:sldId id="322" r:id="rId9"/>
    <p:sldId id="312" r:id="rId10"/>
    <p:sldId id="287" r:id="rId11"/>
    <p:sldId id="302" r:id="rId12"/>
    <p:sldId id="317" r:id="rId13"/>
    <p:sldId id="270" r:id="rId14"/>
    <p:sldId id="292" r:id="rId15"/>
    <p:sldId id="289" r:id="rId16"/>
    <p:sldId id="276" r:id="rId17"/>
    <p:sldId id="282" r:id="rId18"/>
    <p:sldId id="278" r:id="rId19"/>
    <p:sldId id="318" r:id="rId20"/>
    <p:sldId id="283" r:id="rId21"/>
    <p:sldId id="284" r:id="rId22"/>
    <p:sldId id="285" r:id="rId23"/>
    <p:sldId id="308" r:id="rId24"/>
    <p:sldId id="290" r:id="rId25"/>
    <p:sldId id="324" r:id="rId26"/>
    <p:sldId id="309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Лист1!$A$2:$A$3</c:f>
              <c:strCache>
                <c:ptCount val="2"/>
                <c:pt idx="0">
                  <c:v>знают</c:v>
                </c:pt>
                <c:pt idx="1">
                  <c:v>не знают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</c:v>
                </c:pt>
                <c:pt idx="1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C34-4DCE-9D6A-03A3C1321E96}"/>
            </c:ext>
          </c:extLst>
        </c:ser>
      </c:pie3DChart>
    </c:plotArea>
    <c:legend>
      <c:legendPos val="r"/>
      <c:layout>
        <c:manualLayout>
          <c:xMode val="edge"/>
          <c:yMode val="edge"/>
          <c:x val="0.74984179060950984"/>
          <c:y val="0.24228505842548853"/>
          <c:w val="0.24089895013123408"/>
          <c:h val="0.38918020693770167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AF65450-922A-414F-9A90-6F59CED1200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>
                <a:solidFill>
                  <a:srgbClr val="D6ECFF">
                    <a:shade val="90000"/>
                  </a:srgbClr>
                </a:solidFill>
              </a:rPr>
              <a:pPr/>
              <a:t>16.05.2017</a:t>
            </a:fld>
            <a:endParaRPr lang="ru-RU">
              <a:solidFill>
                <a:srgbClr val="D6ECFF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6ECFF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>
                <a:solidFill>
                  <a:srgbClr val="D6ECFF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6ECFF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3320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16.05.2017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6628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>
                <a:solidFill>
                  <a:srgbClr val="D6ECFF">
                    <a:shade val="90000"/>
                  </a:srgbClr>
                </a:solidFill>
              </a:rPr>
              <a:pPr/>
              <a:t>16.05.2017</a:t>
            </a:fld>
            <a:endParaRPr lang="ru-RU">
              <a:solidFill>
                <a:srgbClr val="D6ECFF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6ECFF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>
                <a:solidFill>
                  <a:srgbClr val="D6ECFF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6ECFF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39694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16.05.2017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783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16.05.2017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3607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16.05.2017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8782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16.05.2017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49955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16.05.2017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1773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16.05.2017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AF65450-922A-414F-9A90-6F59CED12003}" type="slidenum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01328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16.05.2017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78830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62929-B69A-480A-9A88-819123709501}" type="datetimeFigureOut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16.05.2017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65450-922A-414F-9A90-6F59CED12003}" type="slidenum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7282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662929-B69A-480A-9A88-819123709501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F65450-922A-414F-9A90-6F59CED1200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662929-B69A-480A-9A88-819123709501}" type="datetimeFigureOut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16.05.2017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F65450-922A-414F-9A90-6F59CED12003}" type="slidenum">
              <a:rPr lang="ru-RU" smtClean="0">
                <a:solidFill>
                  <a:srgbClr val="4E5B6F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4E5B6F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997854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H:\&#1052;&#1086;&#1075;&#1080;&#1083;&#1077;&#1074;&#1089;&#1082;&#1080;&#1077;%20&#1082;&#1091;&#1082;&#1083;&#1099;\&#1048;&#1075;&#1088;&#1091;&#1096;&#1082;&#1080;%20&#1080;%20&#1076;&#1077;&#1090;&#1080;.avi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371600"/>
            <a:ext cx="8358246" cy="1828800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solidFill>
                  <a:schemeClr val="tx2">
                    <a:lumMod val="50000"/>
                  </a:schemeClr>
                </a:solidFill>
              </a:rPr>
              <a:t>Исследовательская работа </a:t>
            </a:r>
            <a:r>
              <a:rPr lang="ru-RU" sz="6000" dirty="0" smtClean="0">
                <a:solidFill>
                  <a:srgbClr val="FF0000"/>
                </a:solidFill>
              </a:rPr>
              <a:t/>
            </a:r>
            <a:br>
              <a:rPr lang="ru-RU" sz="6000" dirty="0" smtClean="0">
                <a:solidFill>
                  <a:srgbClr val="FF0000"/>
                </a:solidFill>
              </a:rPr>
            </a:br>
            <a:r>
              <a:rPr lang="ru-RU" sz="6000" dirty="0" smtClean="0">
                <a:solidFill>
                  <a:srgbClr val="FFFF00"/>
                </a:solidFill>
              </a:rPr>
              <a:t>« </a:t>
            </a:r>
            <a:r>
              <a:rPr lang="ru-RU" sz="6600" dirty="0" smtClean="0">
                <a:solidFill>
                  <a:srgbClr val="FFFF00"/>
                </a:solidFill>
              </a:rPr>
              <a:t>Могилевские куклы</a:t>
            </a:r>
            <a:r>
              <a:rPr lang="ru-RU" sz="6000" dirty="0" smtClean="0">
                <a:solidFill>
                  <a:srgbClr val="FFFF00"/>
                </a:solidFill>
              </a:rPr>
              <a:t>»</a:t>
            </a:r>
            <a:endParaRPr lang="ru-RU" sz="60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ru-RU" sz="2800" dirty="0" smtClean="0"/>
          </a:p>
          <a:p>
            <a:r>
              <a:rPr lang="ru-RU" sz="2800" b="1" dirty="0" smtClean="0">
                <a:solidFill>
                  <a:schemeClr val="tx1">
                    <a:lumMod val="95000"/>
                  </a:schemeClr>
                </a:solidFill>
              </a:rPr>
              <a:t>Выполнила учащаяся 2 «А» класса</a:t>
            </a:r>
          </a:p>
          <a:p>
            <a:r>
              <a:rPr lang="ru-RU" sz="2800" b="1" dirty="0" smtClean="0">
                <a:solidFill>
                  <a:schemeClr val="tx1">
                    <a:lumMod val="95000"/>
                  </a:schemeClr>
                </a:solidFill>
              </a:rPr>
              <a:t>ГУО «Средняя школа №40 г. Могилева»</a:t>
            </a:r>
          </a:p>
          <a:p>
            <a:r>
              <a:rPr lang="ru-RU" sz="2800" b="1" dirty="0" smtClean="0">
                <a:solidFill>
                  <a:schemeClr val="tx1">
                    <a:lumMod val="95000"/>
                  </a:schemeClr>
                </a:solidFill>
              </a:rPr>
              <a:t>Ковалева Виталия</a:t>
            </a:r>
          </a:p>
          <a:p>
            <a:r>
              <a:rPr lang="ru-RU" sz="2800" b="1" dirty="0" smtClean="0">
                <a:solidFill>
                  <a:schemeClr val="tx1">
                    <a:lumMod val="95000"/>
                  </a:schemeClr>
                </a:solidFill>
              </a:rPr>
              <a:t>Руководитель: Осипова Елена Александровна </a:t>
            </a:r>
            <a:endParaRPr lang="ru-RU" sz="2800" b="1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186766" cy="64294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C000"/>
                </a:solidFill>
              </a:rPr>
              <a:t>Цель работы: </a:t>
            </a:r>
            <a:endParaRPr lang="ru-RU" sz="4000" b="1" dirty="0">
              <a:solidFill>
                <a:srgbClr val="FFC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472518" cy="5000660"/>
          </a:xfrm>
        </p:spPr>
        <p:txBody>
          <a:bodyPr>
            <a:normAutofit fontScale="62500" lnSpcReduction="20000"/>
          </a:bodyPr>
          <a:lstStyle/>
          <a:p>
            <a:r>
              <a:rPr lang="ru-RU" sz="6400" b="1" dirty="0" smtClean="0">
                <a:solidFill>
                  <a:schemeClr val="bg1"/>
                </a:solidFill>
                <a:cs typeface="Times New Roman" pitchFamily="18" charset="0"/>
              </a:rPr>
              <a:t>выяснить, знают ли наши дети, что в Могилеве  есть фабрика по производству кукол </a:t>
            </a:r>
            <a:r>
              <a:rPr lang="ru-RU" sz="6400" b="1" dirty="0" smtClean="0">
                <a:solidFill>
                  <a:schemeClr val="bg1"/>
                </a:solidFill>
              </a:rPr>
              <a:t>;</a:t>
            </a:r>
          </a:p>
          <a:p>
            <a:r>
              <a:rPr lang="ru-RU" sz="6400" b="1" dirty="0" smtClean="0">
                <a:solidFill>
                  <a:schemeClr val="bg1"/>
                </a:solidFill>
              </a:rPr>
              <a:t> популяризация могилевских кукол</a:t>
            </a:r>
            <a:r>
              <a:rPr lang="ru-RU" sz="4200" b="1" dirty="0" smtClean="0">
                <a:solidFill>
                  <a:schemeClr val="bg1"/>
                </a:solidFill>
              </a:rPr>
              <a:t>. </a:t>
            </a:r>
          </a:p>
          <a:p>
            <a:pPr>
              <a:buNone/>
            </a:pPr>
            <a:r>
              <a:rPr lang="ru-RU" sz="6400" b="1" dirty="0" smtClean="0">
                <a:solidFill>
                  <a:srgbClr val="FFC000"/>
                </a:solidFill>
              </a:rPr>
              <a:t>Гипотеза:</a:t>
            </a:r>
          </a:p>
          <a:p>
            <a:pPr>
              <a:buNone/>
            </a:pPr>
            <a:r>
              <a:rPr lang="ru-RU" sz="6400" b="1" dirty="0" smtClean="0">
                <a:solidFill>
                  <a:schemeClr val="bg1"/>
                </a:solidFill>
              </a:rPr>
              <a:t>   дети не знают, что в Могилеве есть фабрика, которая выпускает куклы;</a:t>
            </a:r>
          </a:p>
          <a:p>
            <a:pPr>
              <a:buNone/>
            </a:pPr>
            <a:endParaRPr lang="ru-RU" sz="28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04" decel="50000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04" decel="50000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04" decel="50000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04" decel="50000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FFFF00"/>
                </a:solidFill>
              </a:rPr>
              <a:t>Задачи:</a:t>
            </a:r>
            <a:endParaRPr lang="ru-RU" sz="66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sz="32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изучить историю появления «могилевских» кукол;</a:t>
            </a:r>
          </a:p>
          <a:p>
            <a:pPr lvl="0"/>
            <a:r>
              <a:rPr lang="ru-RU" sz="3200" b="1" dirty="0" smtClean="0">
                <a:solidFill>
                  <a:schemeClr val="bg1"/>
                </a:solidFill>
              </a:rPr>
              <a:t>провести анкетирование и проанализировать, в какие куклы предпочитают играть девочки младшего школьного возраста;</a:t>
            </a:r>
          </a:p>
          <a:p>
            <a:r>
              <a:rPr lang="ru-RU" sz="33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посетить фабрику «</a:t>
            </a:r>
            <a:r>
              <a:rPr lang="ru-RU" sz="33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БелКукла</a:t>
            </a:r>
            <a:r>
              <a:rPr lang="ru-RU" sz="33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», чтобы познакомиться с производством и ассортиментом кукол;</a:t>
            </a:r>
            <a:endParaRPr lang="en-US" sz="3300" b="1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r>
              <a:rPr lang="ru-RU" sz="3300" b="1" dirty="0">
                <a:solidFill>
                  <a:schemeClr val="bg1">
                    <a:lumMod val="95000"/>
                  </a:schemeClr>
                </a:solidFill>
              </a:rPr>
              <a:t>п</a:t>
            </a:r>
            <a:r>
              <a:rPr lang="ru-RU" sz="3300" b="1" dirty="0" smtClean="0">
                <a:solidFill>
                  <a:schemeClr val="bg1">
                    <a:lumMod val="95000"/>
                  </a:schemeClr>
                </a:solidFill>
              </a:rPr>
              <a:t>оделиться полученными знаниями со сверстниками.</a:t>
            </a:r>
          </a:p>
          <a:p>
            <a:pPr lvl="0"/>
            <a:endParaRPr lang="ru-RU" sz="32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64294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Методы исследования: </a:t>
            </a:r>
            <a:endParaRPr lang="ru-RU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235745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анкетирование,</a:t>
            </a:r>
          </a:p>
          <a:p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анализ,</a:t>
            </a:r>
          </a:p>
          <a:p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сравнение, </a:t>
            </a:r>
          </a:p>
          <a:p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описание,</a:t>
            </a:r>
          </a:p>
          <a:p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изучение публикаций по данному вопросу</a:t>
            </a:r>
            <a:endParaRPr lang="ru-RU" sz="3200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4214818"/>
            <a:ext cx="80724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Объект исследования:  </a:t>
            </a:r>
            <a:r>
              <a:rPr lang="ru-RU" sz="36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куклы</a:t>
            </a:r>
          </a:p>
          <a:p>
            <a:r>
              <a:rPr lang="ru-RU" sz="3600" b="1" dirty="0" smtClean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Предмет исследования: </a:t>
            </a:r>
            <a:r>
              <a:rPr lang="ru-RU" sz="36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куклы могилевской фабрики «</a:t>
            </a:r>
            <a:r>
              <a:rPr lang="ru-RU" sz="3600" b="1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БелКукла</a:t>
            </a:r>
            <a:r>
              <a:rPr lang="ru-RU" sz="36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79296" cy="114300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latin typeface="Arial Black" panose="020B0A04020102020204" pitchFamily="34" charset="0"/>
              </a:rPr>
              <a:t>Какая у тебя любимая игрушка?</a:t>
            </a:r>
            <a:endParaRPr lang="ru-RU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269281722"/>
              </p:ext>
            </p:extLst>
          </p:nvPr>
        </p:nvGraphicFramePr>
        <p:xfrm>
          <a:off x="457200" y="1935161"/>
          <a:ext cx="8229600" cy="3870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35051"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 Black" panose="020B0A04020102020204" pitchFamily="34" charset="0"/>
                        </a:rPr>
                        <a:t>Кукла</a:t>
                      </a:r>
                      <a:endParaRPr lang="ru-RU" sz="48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62</a:t>
                      </a:r>
                      <a:endParaRPr lang="ru-RU" sz="48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5051"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</a:rPr>
                        <a:t>Другая игрушка</a:t>
                      </a:r>
                      <a:endParaRPr lang="ru-RU" sz="48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</a:rPr>
                        <a:t>73</a:t>
                      </a:r>
                      <a:endParaRPr lang="ru-RU" sz="48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2121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082102"/>
          </a:xfrm>
        </p:spPr>
        <p:txBody>
          <a:bodyPr>
            <a:normAutofit fontScale="90000"/>
          </a:bodyPr>
          <a:lstStyle/>
          <a:p>
            <a:r>
              <a:rPr lang="ru-RU" sz="7300" b="1" dirty="0" smtClean="0">
                <a:solidFill>
                  <a:srgbClr val="FFC000"/>
                </a:solidFill>
              </a:rPr>
              <a:t>Кукла</a:t>
            </a:r>
            <a:r>
              <a:rPr lang="ru-RU" sz="7300" b="1" dirty="0" smtClean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– это детская игрушка в виде фигурки человека.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1506" name="Picture 2" descr="http://i.mlcdn.com.br/1500x1500/boneca-adora-shimmer-and-shineadora-doll-080209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500306"/>
            <a:ext cx="5441919" cy="40814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6209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Есть ли в Могилеве фабрика кукол?</a:t>
            </a:r>
            <a:endParaRPr lang="ru-RU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belkukla.by/wp-content/uploads/fas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967" y="0"/>
            <a:ext cx="914057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285728"/>
            <a:ext cx="8715404" cy="1015663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Год создания 1953</a:t>
            </a:r>
            <a:endParaRPr lang="ru-RU" sz="6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://belkukla.by/wp-content/uploads/mir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18988"/>
            <a:ext cx="5956457" cy="4239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C000"/>
                </a:solidFill>
              </a:rPr>
              <a:t>Первые куклы изготавливали: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038600" cy="4572033"/>
          </a:xfrm>
        </p:spPr>
        <p:txBody>
          <a:bodyPr/>
          <a:lstStyle/>
          <a:p>
            <a:r>
              <a:rPr lang="ru-RU" b="1" dirty="0">
                <a:solidFill>
                  <a:srgbClr val="FFFF00"/>
                </a:solidFill>
              </a:rPr>
              <a:t>и</a:t>
            </a:r>
            <a:r>
              <a:rPr lang="ru-RU" b="1" dirty="0" smtClean="0">
                <a:solidFill>
                  <a:srgbClr val="FFFF00"/>
                </a:solidFill>
              </a:rPr>
              <a:t>з прессованных древесных  масс (опилок)</a:t>
            </a:r>
          </a:p>
          <a:p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5069065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и</a:t>
            </a:r>
            <a:r>
              <a:rPr lang="ru-RU" b="1" dirty="0" smtClean="0">
                <a:solidFill>
                  <a:schemeClr val="bg1"/>
                </a:solidFill>
              </a:rPr>
              <a:t>з мягко-набивных (ватой) конечностей</a:t>
            </a:r>
          </a:p>
          <a:p>
            <a:r>
              <a:rPr lang="ru-RU" b="1" dirty="0" smtClean="0">
                <a:solidFill>
                  <a:srgbClr val="92D050"/>
                </a:solidFill>
              </a:rPr>
              <a:t>из </a:t>
            </a:r>
            <a:r>
              <a:rPr lang="ru-RU" b="1" dirty="0" err="1" smtClean="0">
                <a:solidFill>
                  <a:srgbClr val="92D050"/>
                </a:solidFill>
              </a:rPr>
              <a:t>папье</a:t>
            </a:r>
            <a:r>
              <a:rPr lang="ru-RU" b="1" dirty="0" smtClean="0">
                <a:solidFill>
                  <a:srgbClr val="92D050"/>
                </a:solidFill>
              </a:rPr>
              <a:t> </a:t>
            </a:r>
            <a:r>
              <a:rPr lang="ru-RU" b="1" dirty="0" err="1" smtClean="0">
                <a:solidFill>
                  <a:srgbClr val="92D050"/>
                </a:solidFill>
              </a:rPr>
              <a:t>маше</a:t>
            </a:r>
            <a:endParaRPr lang="ru-RU" b="1" dirty="0">
              <a:solidFill>
                <a:srgbClr val="92D050"/>
              </a:solidFill>
            </a:endParaRPr>
          </a:p>
        </p:txBody>
      </p:sp>
      <p:pic>
        <p:nvPicPr>
          <p:cNvPr id="1026" name="Picture 2" descr="C:\Users\Админ\Downloads\0f8bc7e7e49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571744"/>
            <a:ext cx="3000396" cy="4000528"/>
          </a:xfrm>
          <a:prstGeom prst="rect">
            <a:avLst/>
          </a:prstGeom>
          <a:noFill/>
        </p:spPr>
      </p:pic>
      <p:pic>
        <p:nvPicPr>
          <p:cNvPr id="7" name="Содержимое 3" descr="Актамир_куклы_19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2714620"/>
            <a:ext cx="5143159" cy="30070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404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9" descr="3546_5b7a83625d4fcb2747fbd898130e0d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428604"/>
            <a:ext cx="3643338" cy="4857783"/>
          </a:xfrm>
          <a:prstGeom prst="rect">
            <a:avLst/>
          </a:prstGeom>
        </p:spPr>
      </p:pic>
      <p:pic>
        <p:nvPicPr>
          <p:cNvPr id="3" name="Содержимое 5" descr="d25c8076f1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1685124"/>
            <a:ext cx="3643338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baltoys.ru/images/shopproducts/products/9-%D0%A1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29682">
            <a:off x="370474" y="499027"/>
            <a:ext cx="5595934" cy="4196951"/>
          </a:xfrm>
          <a:prstGeom prst="rect">
            <a:avLst/>
          </a:prstGeom>
          <a:noFill/>
        </p:spPr>
      </p:pic>
      <p:pic>
        <p:nvPicPr>
          <p:cNvPr id="7" name="Рисунок 6" descr="http://baltoys.ru/images/shopproducts/products/12-%D0%A1-5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2832">
            <a:off x="1282696" y="968660"/>
            <a:ext cx="7192017" cy="5256230"/>
          </a:xfrm>
          <a:prstGeom prst="rect">
            <a:avLst/>
          </a:prstGeom>
          <a:noFill/>
        </p:spPr>
      </p:pic>
      <p:pic>
        <p:nvPicPr>
          <p:cNvPr id="8" name="Рисунок 7" descr="https://detsad-shop.ru/images/watermarked/1/detailed/20/zoja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500042"/>
            <a:ext cx="4092861" cy="5786478"/>
          </a:xfrm>
          <a:prstGeom prst="rect">
            <a:avLst/>
          </a:prstGeom>
          <a:noFill/>
        </p:spPr>
      </p:pic>
      <p:pic>
        <p:nvPicPr>
          <p:cNvPr id="9" name="Рисунок 8" descr="http://1000dosok.info/s/23-04-849689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500042"/>
            <a:ext cx="7429551" cy="6072230"/>
          </a:xfrm>
          <a:prstGeom prst="rect">
            <a:avLst/>
          </a:prstGeom>
          <a:noFill/>
        </p:spPr>
      </p:pic>
      <p:pic>
        <p:nvPicPr>
          <p:cNvPr id="11" name="Рисунок 10" descr="C:\Users\Админ\AppData\Local\Microsoft\Windows\Temporary Internet Files\Content.Word\IMG_20170227_144633_HDR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5984" y="0"/>
            <a:ext cx="5429289" cy="6643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Админ\AppData\Local\Microsoft\Windows\Temporary Internet Files\Content.Word\IMG_20170227_144624_HDR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69" y="285727"/>
            <a:ext cx="4654175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Админ\AppData\Local\Microsoft\Windows\Temporary Internet Files\Content.Word\IMG_20170227_144656_HDR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80115" y="285727"/>
            <a:ext cx="5923626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6" descr="20170312_1843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3571869" y="1500197"/>
            <a:ext cx="6858045" cy="3857651"/>
          </a:xfrm>
          <a:prstGeom prst="rect">
            <a:avLst/>
          </a:prstGeom>
        </p:spPr>
      </p:pic>
      <p:pic>
        <p:nvPicPr>
          <p:cNvPr id="3" name="Содержимое 7" descr="20170312_1844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981187" y="1481221"/>
            <a:ext cx="6771298" cy="380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Админ\AppData\Local\Microsoft\Windows\Temporary Internet Files\Content.Word\IMG_20170310_160129_HD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404"/>
            <a:ext cx="5247341" cy="6902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Админ\AppData\Local\Microsoft\Windows\Temporary Internet Files\Content.Word\IMG_20170310_160154_HD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0" y="-14130"/>
            <a:ext cx="4857750" cy="647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Админ\AppData\Local\Microsoft\Windows\Temporary Internet Files\Content.Word\IMG_20170310_160256_HDR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82" y="-63431"/>
            <a:ext cx="5205376" cy="6943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Админ\AppData\Local\Microsoft\Windows\Temporary Internet Files\Content.Word\IMG_20170310_160324_HDR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46517" y="53404"/>
            <a:ext cx="5297483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Админ\AppData\Local\Microsoft\Windows\Temporary Internet Files\Content.Word\IMG_20170310_160343_HDR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8117" y="400249"/>
            <a:ext cx="4857750" cy="647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Админ\AppData\Local\Microsoft\Windows\Temporary Internet Files\Content.Word\IMG_20170310_160503_HDR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85486" y="417886"/>
            <a:ext cx="5366407" cy="6394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4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4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25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4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5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4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FF00"/>
                </a:solidFill>
              </a:rPr>
              <a:t>Ассортимент кукол</a:t>
            </a:r>
            <a:endParaRPr lang="ru-RU" sz="7200" b="1" dirty="0">
              <a:solidFill>
                <a:srgbClr val="FFFF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52736"/>
            <a:ext cx="4040188" cy="72008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Куклы - пупсы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908721"/>
            <a:ext cx="4498975" cy="1080119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Куклы - подружки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2011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-42887" y="1988840"/>
            <a:ext cx="4805396" cy="3604047"/>
          </a:xfrm>
        </p:spPr>
      </p:pic>
      <p:pic>
        <p:nvPicPr>
          <p:cNvPr id="8" name="Содержимое 7" descr="9-С-18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857752" y="1928802"/>
            <a:ext cx="4506639" cy="3736671"/>
          </a:xfrm>
        </p:spPr>
      </p:pic>
      <p:sp>
        <p:nvSpPr>
          <p:cNvPr id="9" name="Стрелка вниз 8"/>
          <p:cNvSpPr/>
          <p:nvPr/>
        </p:nvSpPr>
        <p:spPr>
          <a:xfrm rot="19125859">
            <a:off x="5942414" y="771015"/>
            <a:ext cx="407662" cy="626609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2181190">
            <a:off x="2724467" y="756033"/>
            <a:ext cx="347248" cy="629332"/>
          </a:xfrm>
          <a:prstGeom prst="downArrow">
            <a:avLst/>
          </a:prstGeom>
          <a:solidFill>
            <a:schemeClr val="bg1">
              <a:lumMod val="9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0898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chemeClr val="bg2">
                    <a:lumMod val="50000"/>
                  </a:schemeClr>
                </a:solidFill>
              </a:rPr>
              <a:t>Куклы- подружки</a:t>
            </a:r>
            <a:endParaRPr lang="ru-RU" sz="6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628800"/>
            <a:ext cx="4497388" cy="88580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FFFF00"/>
                </a:solidFill>
              </a:rPr>
              <a:t>по профессиям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572000" y="1857364"/>
            <a:ext cx="4714876" cy="654843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FFC000"/>
                </a:solidFill>
              </a:rPr>
              <a:t>в национальных костюмах</a:t>
            </a:r>
            <a:endParaRPr lang="ru-RU" sz="4000" dirty="0">
              <a:solidFill>
                <a:srgbClr val="FFC000"/>
              </a:solidFill>
            </a:endParaRPr>
          </a:p>
        </p:txBody>
      </p:sp>
      <p:pic>
        <p:nvPicPr>
          <p:cNvPr id="11" name="Содержимое 10" descr="larisa-povar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331640" y="2328664"/>
            <a:ext cx="2016224" cy="4032449"/>
          </a:xfrm>
        </p:spPr>
      </p:pic>
      <p:pic>
        <p:nvPicPr>
          <p:cNvPr id="12" name="Содержимое 11" descr="belorusy-v-upakovke-kupalinka-vaselina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3635896" y="2878204"/>
            <a:ext cx="5237954" cy="3136224"/>
          </a:xfrm>
        </p:spPr>
      </p:pic>
      <p:sp>
        <p:nvSpPr>
          <p:cNvPr id="7" name="Стрелка вниз 6"/>
          <p:cNvSpPr/>
          <p:nvPr/>
        </p:nvSpPr>
        <p:spPr>
          <a:xfrm rot="18929437">
            <a:off x="5702688" y="88676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2643969">
            <a:off x="2903230" y="864004"/>
            <a:ext cx="484632" cy="11493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071546"/>
          </a:xfrm>
        </p:spPr>
        <p:txBody>
          <a:bodyPr>
            <a:noAutofit/>
          </a:bodyPr>
          <a:lstStyle/>
          <a:p>
            <a:pPr algn="ctr"/>
            <a:r>
              <a:rPr lang="ru-RU" sz="8000" b="1" dirty="0" smtClean="0">
                <a:solidFill>
                  <a:schemeClr val="bg2">
                    <a:lumMod val="50000"/>
                  </a:schemeClr>
                </a:solidFill>
              </a:rPr>
              <a:t>Сувениры</a:t>
            </a:r>
            <a:endParaRPr lang="ru-RU" sz="8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Belarusy-v-upakovke-150x30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99992" y="908720"/>
            <a:ext cx="3670698" cy="6030410"/>
          </a:xfrm>
        </p:spPr>
      </p:pic>
      <p:pic>
        <p:nvPicPr>
          <p:cNvPr id="1026" name="Picture 2" descr="http://belsat.eu/wp-content/uploads/2016/03/Domachevsky-stro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071546"/>
            <a:ext cx="2816292" cy="5632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g.tyt.by/n/vasilkov/03/5/mogilev_puppet_16.04-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543" y="571480"/>
            <a:ext cx="8576457" cy="5715040"/>
          </a:xfrm>
          <a:prstGeom prst="rect">
            <a:avLst/>
          </a:prstGeom>
          <a:noFill/>
        </p:spPr>
      </p:pic>
      <p:pic>
        <p:nvPicPr>
          <p:cNvPr id="3" name="Picture 6" descr="https://img.tyt.by/n/vasilkov/10/8/mogilev_puppet_16.04-4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190" y="428604"/>
            <a:ext cx="8965810" cy="5974490"/>
          </a:xfrm>
          <a:prstGeom prst="rect">
            <a:avLst/>
          </a:prstGeom>
          <a:noFill/>
        </p:spPr>
      </p:pic>
      <p:pic>
        <p:nvPicPr>
          <p:cNvPr id="4" name="Picture 12" descr="https://img.tyt.by/n/vasilkov/09/3/mogilev_puppet_16.04-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9467" y="500042"/>
            <a:ext cx="8664533" cy="5773731"/>
          </a:xfrm>
          <a:prstGeom prst="rect">
            <a:avLst/>
          </a:prstGeom>
          <a:noFill/>
        </p:spPr>
      </p:pic>
      <p:pic>
        <p:nvPicPr>
          <p:cNvPr id="5" name="Picture 10" descr="https://img.tyt.by/n/vasilkov/0f/10/mogilev_puppet_16.04-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7166"/>
            <a:ext cx="9144000" cy="6101541"/>
          </a:xfrm>
          <a:prstGeom prst="rect">
            <a:avLst/>
          </a:prstGeom>
          <a:noFill/>
        </p:spPr>
      </p:pic>
      <p:pic>
        <p:nvPicPr>
          <p:cNvPr id="6" name="Picture 8" descr="https://img.tyt.by/n/vasilkov/07/b/mogilev_puppet_16.04-6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85519"/>
            <a:ext cx="9250312" cy="6172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https://img.tyt.by/n/vasilkov/0d/10/mogilev_puppet_16.04-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752134"/>
            <a:ext cx="7929618" cy="5284010"/>
          </a:xfrm>
          <a:prstGeom prst="rect">
            <a:avLst/>
          </a:prstGeom>
          <a:noFill/>
        </p:spPr>
      </p:pic>
      <p:pic>
        <p:nvPicPr>
          <p:cNvPr id="3" name="Рисунок 2" descr="C:\Users\Админ\AppData\Local\Microsoft\Windows\Temporary Internet Files\Content.Word\IMG_20170227_145155_HD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7166"/>
            <a:ext cx="5411254" cy="6096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Админ\AppData\Local\Microsoft\Windows\Temporary Internet Files\Content.Word\IMG_20170227_145227_HDR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00" y="142852"/>
            <a:ext cx="4827600" cy="6319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Админ\Desktop\Новая папка\IMG_20170227_144617_HD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5072080" cy="6762773"/>
          </a:xfrm>
          <a:prstGeom prst="rect">
            <a:avLst/>
          </a:prstGeom>
          <a:noFill/>
        </p:spPr>
      </p:pic>
      <p:pic>
        <p:nvPicPr>
          <p:cNvPr id="2051" name="Picture 3" descr="C:\Users\Админ\Desktop\Новая папка\IMG_20170227_144117_HD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7686" y="0"/>
            <a:ext cx="5036361" cy="6715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0"/>
                            </p:stCondLst>
                            <p:childTnLst>
                              <p:par>
                                <p:cTn id="1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https://img.tyt.by/n/vasilkov/10/d/mogilev_puppet_16.04-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14356"/>
            <a:ext cx="8236035" cy="5488195"/>
          </a:xfrm>
          <a:prstGeom prst="rect">
            <a:avLst/>
          </a:prstGeom>
          <a:noFill/>
        </p:spPr>
      </p:pic>
      <p:pic>
        <p:nvPicPr>
          <p:cNvPr id="3" name="Рисунок 2" descr="C:\Users\Админ\AppData\Local\Microsoft\Windows\Temporary Internet Files\Content.Word\IMG_20170227_145241_HD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500042"/>
            <a:ext cx="4643470" cy="598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Админ\AppData\Local\Microsoft\Windows\Temporary Internet Files\Content.Word\IMG_20170227_145311_HDR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142852"/>
            <a:ext cx="5042416" cy="64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https://img.tyt.by/n/vasilkov/04/7/mogilev_puppet_16.04-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261" y="428604"/>
            <a:ext cx="8771739" cy="5845169"/>
          </a:xfrm>
          <a:prstGeom prst="rect">
            <a:avLst/>
          </a:prstGeom>
          <a:noFill/>
        </p:spPr>
      </p:pic>
      <p:pic>
        <p:nvPicPr>
          <p:cNvPr id="3" name="Рисунок 2" descr="C:\Users\Админ\AppData\Local\Microsoft\Windows\Temporary Internet Files\Content.Word\IMG_20170227_145403_HD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357166"/>
            <a:ext cx="4572000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Админ\AppData\Local\Microsoft\Windows\Temporary Internet Files\Content.Word\IMG_20170227_145428_HDR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285729"/>
            <a:ext cx="4143404" cy="607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7272~1\AppData\Local\Temp\Rar$DIa0.748\20170327_194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279361" y="1279361"/>
            <a:ext cx="6858000" cy="4299279"/>
          </a:xfrm>
          <a:prstGeom prst="rect">
            <a:avLst/>
          </a:prstGeom>
          <a:noFill/>
        </p:spPr>
      </p:pic>
      <p:pic>
        <p:nvPicPr>
          <p:cNvPr id="3" name="Picture 8" descr="C:\Users\Админ\Desktop\Новая папка\IMG_20170328_121842_HD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07639" y="0"/>
            <a:ext cx="51435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Админ\AppData\Local\Microsoft\Windows\Temporary Internet Files\Content.Word\IMG_20170306_121331_HD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5240"/>
            <a:ext cx="4916789" cy="6485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Админ\AppData\Local\Microsoft\Windows\Temporary Internet Files\Content.Word\IMG_20170306_121337_HD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0"/>
            <a:ext cx="528638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Админ\AppData\Local\Microsoft\Windows\Temporary Internet Files\Content.Word\IMG_20170306_121337_HDR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-32765"/>
            <a:ext cx="5256229" cy="6890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Админ\AppData\Local\Microsoft\Windows\Temporary Internet Files\Content.Word\IMG_20170306_121319_HDR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214290"/>
            <a:ext cx="5357850" cy="646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Админ\AppData\Local\Microsoft\Windows\Temporary Internet Files\Content.Word\IMG_20170306_124513_HDR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0"/>
            <a:ext cx="6000760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Админ\AppData\Local\Microsoft\Windows\Temporary Internet Files\Content.Word\IMG_20170306_121347_HDR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-428652"/>
            <a:ext cx="5940425" cy="792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Админ\Desktop\Новая папка\IMG_20170328_113143_HD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00500" y="0"/>
            <a:ext cx="5143500" cy="6858000"/>
          </a:xfrm>
          <a:prstGeom prst="rect">
            <a:avLst/>
          </a:prstGeom>
          <a:noFill/>
        </p:spPr>
      </p:pic>
      <p:pic>
        <p:nvPicPr>
          <p:cNvPr id="9" name="Picture 3" descr="C:\Users\Админ\Desktop\Новая папка\IMG_20170328_113247_HDR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</p:spPr>
      </p:pic>
      <p:pic>
        <p:nvPicPr>
          <p:cNvPr id="10" name="Picture 6" descr="C:\Users\Админ\Desktop\Новая папка\IMG_20170328_113621_HDR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14546" y="-214338"/>
            <a:ext cx="51435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грушки и дети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ostrovtoys.ru/images/shopproducts/products/9-%D0%A1-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53531" cy="6715148"/>
          </a:xfrm>
          <a:prstGeom prst="rect">
            <a:avLst/>
          </a:prstGeom>
          <a:noFill/>
        </p:spPr>
      </p:pic>
      <p:pic>
        <p:nvPicPr>
          <p:cNvPr id="3" name="Picture 16" descr="http://www.bambytoys.ru/pictures/swit/u132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142852"/>
            <a:ext cx="3238496" cy="6476992"/>
          </a:xfrm>
          <a:prstGeom prst="rect">
            <a:avLst/>
          </a:prstGeom>
          <a:noFill/>
        </p:spPr>
      </p:pic>
      <p:pic>
        <p:nvPicPr>
          <p:cNvPr id="4" name="Picture 10" descr="http://ostrovtoys.ru/images/shopproducts/products/10-%D0%A1-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857232"/>
            <a:ext cx="5297672" cy="5643570"/>
          </a:xfrm>
          <a:prstGeom prst="rect">
            <a:avLst/>
          </a:prstGeom>
          <a:noFill/>
        </p:spPr>
      </p:pic>
      <p:pic>
        <p:nvPicPr>
          <p:cNvPr id="5" name="Picture 4" descr="http://gorodmogilev.by/wp-content/uploads/2016/08/5-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0"/>
            <a:ext cx="8796040" cy="6572272"/>
          </a:xfrm>
          <a:prstGeom prst="rect">
            <a:avLst/>
          </a:prstGeom>
          <a:noFill/>
        </p:spPr>
      </p:pic>
      <p:pic>
        <p:nvPicPr>
          <p:cNvPr id="7" name="Рисунок 6" descr="C:\Users\Админ\AppData\Local\Microsoft\Windows\Temporary Internet Files\Content.Word\IMG_20170227_144222_HDR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0"/>
            <a:ext cx="4964430" cy="6621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Админ\AppData\Local\Microsoft\Windows\Temporary Internet Files\Content.Word\IMG_20170227_144302_HDR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0"/>
            <a:ext cx="4787441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928670"/>
            <a:ext cx="7772400" cy="1214446"/>
          </a:xfrm>
        </p:spPr>
        <p:txBody>
          <a:bodyPr/>
          <a:lstStyle/>
          <a:p>
            <a:pPr algn="ctr"/>
            <a:r>
              <a:rPr lang="ru-RU" sz="6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Играйте в куклы!</a:t>
            </a:r>
            <a:endParaRPr lang="ru-RU" sz="66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643182"/>
            <a:ext cx="7772400" cy="1571194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7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945</TotalTime>
  <Words>218</Words>
  <Application>Microsoft Office PowerPoint</Application>
  <PresentationFormat>Экран (4:3)</PresentationFormat>
  <Paragraphs>45</Paragraphs>
  <Slides>26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Поток</vt:lpstr>
      <vt:lpstr>1_Поток</vt:lpstr>
      <vt:lpstr>Исследовательская работа  « Могилевские куклы»</vt:lpstr>
      <vt:lpstr>Цель работы: </vt:lpstr>
      <vt:lpstr>Задачи:</vt:lpstr>
      <vt:lpstr>Методы исследования: </vt:lpstr>
      <vt:lpstr>Какая у тебя любимая игрушка?</vt:lpstr>
      <vt:lpstr>Кукла – это детская игрушка в виде фигурки человека.   </vt:lpstr>
      <vt:lpstr>Слайд 7</vt:lpstr>
      <vt:lpstr>Есть ли в Могилеве фабрика кукол?</vt:lpstr>
      <vt:lpstr>Слайд 9</vt:lpstr>
      <vt:lpstr>Первые куклы изготавливали:</vt:lpstr>
      <vt:lpstr>Слайд 11</vt:lpstr>
      <vt:lpstr>Слайд 12</vt:lpstr>
      <vt:lpstr>Слайд 13</vt:lpstr>
      <vt:lpstr>Слайд 14</vt:lpstr>
      <vt:lpstr>Ассортимент кукол</vt:lpstr>
      <vt:lpstr>Куклы- подружки</vt:lpstr>
      <vt:lpstr>Сувениры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Играйте в куклы!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работа  « Могилевские куклы»</dc:title>
  <dc:creator>Админ</dc:creator>
  <cp:lastModifiedBy>Админ</cp:lastModifiedBy>
  <cp:revision>225</cp:revision>
  <dcterms:created xsi:type="dcterms:W3CDTF">2017-02-05T09:13:09Z</dcterms:created>
  <dcterms:modified xsi:type="dcterms:W3CDTF">2017-05-16T18:33:28Z</dcterms:modified>
</cp:coreProperties>
</file>