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2"/>
  </p:sldMasterIdLst>
  <p:notesMasterIdLst>
    <p:notesMasterId r:id="rId9"/>
  </p:notesMasterIdLst>
  <p:handoutMasterIdLst>
    <p:handoutMasterId r:id="rId10"/>
  </p:handoutMasterIdLst>
  <p:sldIdLst>
    <p:sldId id="256" r:id="rId3"/>
    <p:sldId id="270" r:id="rId4"/>
    <p:sldId id="263" r:id="rId5"/>
    <p:sldId id="271" r:id="rId6"/>
    <p:sldId id="266" r:id="rId7"/>
    <p:sldId id="267" r:id="rId8"/>
  </p:sldIdLst>
  <p:sldSz cx="9144000" cy="6858000" type="screen4x3"/>
  <p:notesSz cx="6946900" cy="92837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33CC"/>
    <a:srgbClr val="FFFF00"/>
    <a:srgbClr val="990000"/>
    <a:srgbClr val="996633"/>
    <a:srgbClr val="666633"/>
    <a:srgbClr val="336600"/>
    <a:srgbClr val="614020"/>
    <a:srgbClr val="523E30"/>
    <a:srgbClr val="B2B2B2"/>
    <a:srgbClr val="DDDDD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39" autoAdjust="0"/>
    <p:restoredTop sz="94700" autoAdjust="0"/>
  </p:normalViewPr>
  <p:slideViewPr>
    <p:cSldViewPr>
      <p:cViewPr>
        <p:scale>
          <a:sx n="103" d="100"/>
          <a:sy n="103" d="100"/>
        </p:scale>
        <p:origin x="-108" y="-14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viewProps" Target="viewProps.xml"/><Relationship Id="rId2" Type="http://schemas.openxmlformats.org/officeDocument/2006/relationships/slideMaster" Target="slideMasters/slide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presProps" Target="presProps.xml"/><Relationship Id="rId5" Type="http://schemas.openxmlformats.org/officeDocument/2006/relationships/slide" Target="slides/slide3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2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09900" cy="46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kumimoji="1" sz="1200"/>
            </a:lvl1pPr>
          </a:lstStyle>
          <a:p>
            <a:endParaRPr lang="ru-RU"/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35413" y="0"/>
            <a:ext cx="3009900" cy="46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kumimoji="1" sz="1200"/>
            </a:lvl1pPr>
          </a:lstStyle>
          <a:p>
            <a:endParaRPr lang="ru-RU"/>
          </a:p>
        </p:txBody>
      </p:sp>
      <p:sp>
        <p:nvSpPr>
          <p:cNvPr id="2560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18563"/>
            <a:ext cx="3009900" cy="46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kumimoji="1" sz="1200"/>
            </a:lvl1pPr>
          </a:lstStyle>
          <a:p>
            <a:endParaRPr lang="ru-RU"/>
          </a:p>
        </p:txBody>
      </p:sp>
      <p:sp>
        <p:nvSpPr>
          <p:cNvPr id="2560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35413" y="8818563"/>
            <a:ext cx="3009900" cy="46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kumimoji="1" sz="1200"/>
            </a:lvl1pPr>
          </a:lstStyle>
          <a:p>
            <a:fld id="{FC5B1BD2-CC25-403E-B64F-F58F81251C9E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6172983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6563" cy="450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endParaRPr lang="ru-RU"/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0338" y="0"/>
            <a:ext cx="2976562" cy="450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endParaRPr lang="ru-RU"/>
          </a:p>
        </p:txBody>
      </p:sp>
      <p:sp>
        <p:nvSpPr>
          <p:cNvPr id="143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14425" y="677863"/>
            <a:ext cx="4718050" cy="35369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434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5988" y="4441825"/>
            <a:ext cx="5114925" cy="4138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434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07450"/>
            <a:ext cx="2976563" cy="450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endParaRPr lang="ru-RU"/>
          </a:p>
        </p:txBody>
      </p:sp>
      <p:sp>
        <p:nvSpPr>
          <p:cNvPr id="1434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0338" y="8807450"/>
            <a:ext cx="2976562" cy="450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fld id="{8AB40E7E-1F16-47BC-8ACA-33302B51A40E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6289610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933450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61963" algn="l" defTabSz="933450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23925" algn="l" defTabSz="933450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87475" algn="l" defTabSz="933450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49438" algn="l" defTabSz="933450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8454C4A-10E8-4523-8C57-6507760E1BC5}" type="slidenum">
              <a:rPr lang="ru-RU"/>
              <a:pPr/>
              <a:t>1</a:t>
            </a:fld>
            <a:endParaRPr lang="ru-RU"/>
          </a:p>
        </p:txBody>
      </p:sp>
      <p:sp>
        <p:nvSpPr>
          <p:cNvPr id="266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16013" y="677863"/>
            <a:ext cx="4714875" cy="3536950"/>
          </a:xfrm>
          <a:ln/>
        </p:spPr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662319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546F64-D0AB-4830-A11B-C1CD717ABB7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5DB44-B72A-4ACA-B764-4B606BA7E11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DB188D-B03E-4480-BA41-C1219075835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67110D-C3B7-4788-AC5A-6362C128A39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5B7C6-45E1-43AD-93F2-51B0932A274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20C76C-C0E6-4A68-82EA-178D9B74AA6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A0BAE7-2251-4148-9BEE-78B7D2D5D26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FD97FF-BE62-48BB-B244-5AE6EAD24EE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D4BEEC-45A1-48C4-9198-D82F1521C03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DCE58E-E65E-4F08-880E-0C2B8A0974A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E7640E-3620-4A25-94E5-8AC1B364331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87000"/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5CABB5-15E1-406A-9682-28D5CD9F297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2" name="Rectangle 6"/>
          <p:cNvSpPr>
            <a:spLocks noGrp="1" noChangeArrowheads="1"/>
          </p:cNvSpPr>
          <p:nvPr>
            <p:ph type="ctrTitle"/>
          </p:nvPr>
        </p:nvSpPr>
        <p:spPr>
          <a:xfrm>
            <a:off x="1115616" y="2492896"/>
            <a:ext cx="6400800" cy="714380"/>
          </a:xfrm>
        </p:spPr>
        <p:txBody>
          <a:bodyPr>
            <a:noAutofit/>
          </a:bodyPr>
          <a:lstStyle/>
          <a:p>
            <a:pPr algn="ctr"/>
            <a:r>
              <a:rPr lang="en-US" sz="6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</a:rPr>
              <a:t>Present Perfect Tense</a:t>
            </a:r>
            <a:r>
              <a:rPr lang="ru-RU" sz="7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</a:rPr>
              <a:t/>
            </a:r>
            <a:br>
              <a:rPr lang="ru-RU" sz="7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</a:rPr>
            </a:br>
            <a:r>
              <a:rPr lang="ru-RU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</a:rPr>
              <a:t>(настоящее совершённое время)</a:t>
            </a:r>
            <a:r>
              <a:rPr lang="ru-RU" sz="7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</a:rPr>
              <a:t/>
            </a:r>
            <a:br>
              <a:rPr lang="ru-RU" sz="7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</a:rPr>
            </a:br>
            <a:endParaRPr lang="ru-RU" sz="7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491880" y="4581128"/>
            <a:ext cx="543609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b="1" dirty="0" smtClean="0">
                <a:latin typeface="Bookman Old Style" panose="02050604050505020204" pitchFamily="18" charset="0"/>
              </a:rPr>
              <a:t>Презентация к уроку английского языка в 5 классе (автор УМК В.П. Кузовлев)</a:t>
            </a:r>
          </a:p>
          <a:p>
            <a:r>
              <a:rPr lang="en-US" sz="1800" b="1" dirty="0" smtClean="0">
                <a:latin typeface="Bookman Old Style" panose="02050604050505020204" pitchFamily="18" charset="0"/>
              </a:rPr>
              <a:t>Unit 3 Lesson 3 “How long have you played violin”</a:t>
            </a:r>
          </a:p>
          <a:p>
            <a:r>
              <a:rPr lang="ru-RU" sz="1800" b="1" dirty="0" smtClean="0">
                <a:latin typeface="Bookman Old Style" panose="02050604050505020204" pitchFamily="18" charset="0"/>
              </a:rPr>
              <a:t>Выполнила Сушкина Е.П. учитель английского языка МБОУ Мигулинской СОШ Ростовской области</a:t>
            </a:r>
            <a:endParaRPr lang="ru-RU" sz="1800" b="1" dirty="0">
              <a:latin typeface="Bookman Old Style" panose="02050604050505020204" pitchFamily="18" charset="0"/>
            </a:endParaRP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0000"/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57224" y="260648"/>
            <a:ext cx="7387656" cy="519336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 smtClean="0">
                <a:latin typeface="Bookman Old Style" pitchFamily="18" charset="0"/>
                <a:cs typeface="Times New Roman" panose="02020603050405020304" pitchFamily="18" charset="0"/>
              </a:rPr>
              <a:t>Употребляется, когда :</a:t>
            </a:r>
            <a:endParaRPr lang="ru-RU" sz="2800" b="1" dirty="0">
              <a:latin typeface="Bookman Old Style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836712"/>
            <a:ext cx="8496944" cy="5544616"/>
          </a:xfrm>
          <a:ln>
            <a:noFill/>
          </a:ln>
        </p:spPr>
        <p:txBody>
          <a:bodyPr>
            <a:normAutofit lnSpcReduction="10000"/>
          </a:bodyPr>
          <a:lstStyle/>
          <a:p>
            <a:pPr marL="0" indent="0">
              <a:spcBef>
                <a:spcPts val="0"/>
              </a:spcBef>
              <a:buFontTx/>
              <a:buChar char="-"/>
            </a:pPr>
            <a:r>
              <a:rPr lang="en-US" sz="2000" b="1" dirty="0" smtClean="0">
                <a:latin typeface="Bookman Old Style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Bookman Old Style" pitchFamily="18" charset="0"/>
                <a:cs typeface="Times New Roman" panose="02020603050405020304" pitchFamily="18" charset="0"/>
              </a:rPr>
              <a:t>Мы говорим о действии, которое завершилось, и нам важно </a:t>
            </a:r>
            <a:r>
              <a:rPr lang="ru-RU" sz="2000" b="1" u="sng" dirty="0" smtClean="0">
                <a:latin typeface="Bookman Old Style" pitchFamily="18" charset="0"/>
                <a:cs typeface="Times New Roman" panose="02020603050405020304" pitchFamily="18" charset="0"/>
              </a:rPr>
              <a:t>действие</a:t>
            </a:r>
            <a:r>
              <a:rPr lang="ru-RU" sz="2000" b="1" dirty="0" smtClean="0">
                <a:latin typeface="Bookman Old Style" pitchFamily="18" charset="0"/>
                <a:cs typeface="Times New Roman" panose="02020603050405020304" pitchFamily="18" charset="0"/>
              </a:rPr>
              <a:t> и </a:t>
            </a:r>
            <a:r>
              <a:rPr lang="ru-RU" sz="2000" b="1" u="sng" dirty="0" smtClean="0">
                <a:latin typeface="Bookman Old Style" pitchFamily="18" charset="0"/>
                <a:cs typeface="Times New Roman" panose="02020603050405020304" pitchFamily="18" charset="0"/>
              </a:rPr>
              <a:t>его результат </a:t>
            </a:r>
            <a:r>
              <a:rPr lang="ru-RU" sz="2000" b="1" dirty="0" smtClean="0">
                <a:latin typeface="Bookman Old Style" pitchFamily="18" charset="0"/>
                <a:cs typeface="Times New Roman" panose="02020603050405020304" pitchFamily="18" charset="0"/>
              </a:rPr>
              <a:t>в настоящем, а не время, когда оно произошло: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en-US" sz="2800" b="1" dirty="0" smtClean="0">
                <a:latin typeface="Bookman Old Style" pitchFamily="18" charset="0"/>
                <a:cs typeface="Times New Roman" panose="02020603050405020304" pitchFamily="18" charset="0"/>
              </a:rPr>
              <a:t>We </a:t>
            </a:r>
            <a:r>
              <a:rPr lang="en-U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cs typeface="Times New Roman" panose="02020603050405020304" pitchFamily="18" charset="0"/>
              </a:rPr>
              <a:t>have raked </a:t>
            </a:r>
            <a:r>
              <a:rPr lang="en-US" sz="2800" b="1" dirty="0" smtClean="0">
                <a:latin typeface="Bookman Old Style" pitchFamily="18" charset="0"/>
                <a:cs typeface="Times New Roman" panose="02020603050405020304" pitchFamily="18" charset="0"/>
              </a:rPr>
              <a:t>the leaves in the park</a:t>
            </a:r>
            <a:r>
              <a:rPr lang="en-US" sz="2400" b="1" dirty="0" smtClean="0">
                <a:latin typeface="Bookman Old Style" pitchFamily="18" charset="0"/>
                <a:cs typeface="Times New Roman" panose="02020603050405020304" pitchFamily="18" charset="0"/>
              </a:rPr>
              <a:t>.</a:t>
            </a:r>
            <a:endParaRPr lang="ru-RU" sz="2400" b="1" dirty="0" smtClean="0">
              <a:latin typeface="Bookman Old Style" pitchFamily="18" charset="0"/>
              <a:cs typeface="Times New Roman" panose="02020603050405020304" pitchFamily="18" charset="0"/>
            </a:endParaRPr>
          </a:p>
          <a:p>
            <a:pPr marL="0" indent="0" algn="ctr">
              <a:spcBef>
                <a:spcPts val="0"/>
              </a:spcBef>
              <a:buNone/>
            </a:pPr>
            <a:endParaRPr lang="ru-RU" sz="1000" b="1" dirty="0" smtClean="0">
              <a:latin typeface="Bookman Old Style" pitchFamily="18" charset="0"/>
              <a:cs typeface="Times New Roman" panose="02020603050405020304" pitchFamily="18" charset="0"/>
            </a:endParaRPr>
          </a:p>
          <a:p>
            <a:pPr marL="0" indent="0">
              <a:spcBef>
                <a:spcPts val="0"/>
              </a:spcBef>
              <a:buFontTx/>
              <a:buChar char="-"/>
            </a:pPr>
            <a:r>
              <a:rPr lang="en-US" sz="2000" b="1" dirty="0" smtClean="0">
                <a:latin typeface="Bookman Old Style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Bookman Old Style" pitchFamily="18" charset="0"/>
                <a:cs typeface="Times New Roman" panose="02020603050405020304" pitchFamily="18" charset="0"/>
              </a:rPr>
              <a:t>Мы говорим о действии, которое завершилось, но </a:t>
            </a:r>
            <a:r>
              <a:rPr lang="ru-RU" sz="2000" b="1" u="sng" dirty="0" smtClean="0">
                <a:latin typeface="Bookman Old Style" pitchFamily="18" charset="0"/>
                <a:cs typeface="Times New Roman" panose="02020603050405020304" pitchFamily="18" charset="0"/>
              </a:rPr>
              <a:t>период времени</a:t>
            </a:r>
            <a:r>
              <a:rPr lang="ru-RU" sz="2000" b="1" dirty="0" smtClean="0">
                <a:latin typeface="Bookman Old Style" pitchFamily="18" charset="0"/>
                <a:cs typeface="Times New Roman" panose="02020603050405020304" pitchFamily="18" charset="0"/>
              </a:rPr>
              <a:t>, когда оно произошло, ещё </a:t>
            </a:r>
            <a:r>
              <a:rPr lang="ru-RU" sz="2000" b="1" u="sng" dirty="0" smtClean="0">
                <a:latin typeface="Bookman Old Style" pitchFamily="18" charset="0"/>
                <a:cs typeface="Times New Roman" panose="02020603050405020304" pitchFamily="18" charset="0"/>
              </a:rPr>
              <a:t>не истёк</a:t>
            </a:r>
            <a:r>
              <a:rPr lang="ru-RU" sz="2000" b="1" u="sng" dirty="0">
                <a:latin typeface="Bookman Old Style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Bookman Old Style" pitchFamily="18" charset="0"/>
                <a:cs typeface="Times New Roman" panose="02020603050405020304" pitchFamily="18" charset="0"/>
              </a:rPr>
              <a:t>(</a:t>
            </a:r>
            <a:r>
              <a:rPr lang="en-US" sz="2000" b="1" i="1" dirty="0" smtClean="0">
                <a:latin typeface="Bookman Old Style" pitchFamily="18" charset="0"/>
                <a:cs typeface="Times New Roman" panose="02020603050405020304" pitchFamily="18" charset="0"/>
              </a:rPr>
              <a:t>today, this morning/week, so far </a:t>
            </a:r>
            <a:r>
              <a:rPr lang="ru-RU" sz="2000" b="1" dirty="0" smtClean="0">
                <a:latin typeface="Bookman Old Style" pitchFamily="18" charset="0"/>
                <a:cs typeface="Times New Roman" panose="02020603050405020304" pitchFamily="18" charset="0"/>
              </a:rPr>
              <a:t>и т.д.)</a:t>
            </a:r>
          </a:p>
          <a:p>
            <a:pPr marL="0" indent="0" algn="ctr">
              <a:spcBef>
                <a:spcPts val="600"/>
              </a:spcBef>
              <a:buNone/>
            </a:pP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cs typeface="Times New Roman" panose="02020603050405020304" pitchFamily="18" charset="0"/>
              </a:rPr>
              <a:t>S</a:t>
            </a:r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cs typeface="Times New Roman" panose="02020603050405020304" pitchFamily="18" charset="0"/>
              </a:rPr>
              <a:t>he </a:t>
            </a:r>
            <a:r>
              <a:rPr lang="en-U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cs typeface="Times New Roman" panose="02020603050405020304" pitchFamily="18" charset="0"/>
              </a:rPr>
              <a:t>has helped</a:t>
            </a:r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cs typeface="Times New Roman" panose="02020603050405020304" pitchFamily="18" charset="0"/>
              </a:rPr>
              <a:t> her granny this week.</a:t>
            </a:r>
          </a:p>
          <a:p>
            <a:pPr marL="0" indent="0">
              <a:spcBef>
                <a:spcPts val="0"/>
              </a:spcBef>
              <a:buNone/>
            </a:pPr>
            <a:endParaRPr lang="en-US" sz="1000" b="1" dirty="0" smtClean="0">
              <a:latin typeface="Bookman Old Style" pitchFamily="18" charset="0"/>
              <a:cs typeface="Times New Roman" panose="02020603050405020304" pitchFamily="18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000" b="1" dirty="0" smtClean="0">
                <a:latin typeface="Bookman Old Style" pitchFamily="18" charset="0"/>
                <a:cs typeface="Times New Roman" panose="02020603050405020304" pitchFamily="18" charset="0"/>
              </a:rPr>
              <a:t>- </a:t>
            </a:r>
            <a:r>
              <a:rPr lang="ru-RU" sz="2000" b="1" dirty="0" smtClean="0">
                <a:latin typeface="Bookman Old Style" pitchFamily="18" charset="0"/>
                <a:cs typeface="Times New Roman" panose="02020603050405020304" pitchFamily="18" charset="0"/>
              </a:rPr>
              <a:t>Мы говорим о действии, которое </a:t>
            </a:r>
            <a:r>
              <a:rPr lang="ru-RU" sz="2000" b="1" u="sng" dirty="0" smtClean="0">
                <a:latin typeface="Bookman Old Style" pitchFamily="18" charset="0"/>
                <a:cs typeface="Times New Roman" panose="02020603050405020304" pitchFamily="18" charset="0"/>
              </a:rPr>
              <a:t>началось в прошлом</a:t>
            </a:r>
            <a:r>
              <a:rPr lang="ru-RU" sz="2000" b="1" dirty="0" smtClean="0">
                <a:latin typeface="Bookman Old Style" pitchFamily="18" charset="0"/>
                <a:cs typeface="Times New Roman" panose="02020603050405020304" pitchFamily="18" charset="0"/>
              </a:rPr>
              <a:t> и продолжается </a:t>
            </a:r>
            <a:r>
              <a:rPr lang="ru-RU" sz="2000" b="1" u="sng" dirty="0" smtClean="0">
                <a:latin typeface="Bookman Old Style" pitchFamily="18" charset="0"/>
                <a:cs typeface="Times New Roman" panose="02020603050405020304" pitchFamily="18" charset="0"/>
              </a:rPr>
              <a:t>до настоящего момента:</a:t>
            </a:r>
            <a:r>
              <a:rPr lang="ru-RU" sz="2000" b="1" dirty="0" smtClean="0">
                <a:latin typeface="Bookman Old Style" pitchFamily="18" charset="0"/>
                <a:cs typeface="Times New Roman" panose="02020603050405020304" pitchFamily="18" charset="0"/>
              </a:rPr>
              <a:t> </a:t>
            </a:r>
            <a:endParaRPr lang="en-US" sz="2000" b="1" dirty="0" smtClean="0">
              <a:latin typeface="Bookman Old Style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000" b="1" dirty="0" smtClean="0">
                <a:latin typeface="Bookman Old Style" pitchFamily="18" charset="0"/>
                <a:cs typeface="Times New Roman" panose="02020603050405020304" pitchFamily="18" charset="0"/>
              </a:rPr>
              <a:t>с какого момента – предлог </a:t>
            </a:r>
            <a:r>
              <a:rPr lang="en-US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cs typeface="Times New Roman" panose="02020603050405020304" pitchFamily="18" charset="0"/>
              </a:rPr>
              <a:t>since</a:t>
            </a:r>
            <a:r>
              <a:rPr lang="en-US" sz="2000" b="1" dirty="0" smtClean="0">
                <a:latin typeface="Bookman Old Style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Bookman Old Style" pitchFamily="18" charset="0"/>
                <a:cs typeface="Times New Roman" panose="02020603050405020304" pitchFamily="18" charset="0"/>
              </a:rPr>
              <a:t>(с) или союз</a:t>
            </a:r>
            <a:r>
              <a:rPr lang="en-US" sz="2000" b="1" dirty="0" smtClean="0">
                <a:latin typeface="Bookman Old Style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cs typeface="Times New Roman" panose="02020603050405020304" pitchFamily="18" charset="0"/>
              </a:rPr>
              <a:t>since</a:t>
            </a:r>
            <a:r>
              <a:rPr lang="ru-RU" sz="2000" b="1" dirty="0" smtClean="0">
                <a:latin typeface="Bookman Old Style" pitchFamily="18" charset="0"/>
                <a:cs typeface="Times New Roman" panose="02020603050405020304" pitchFamily="18" charset="0"/>
              </a:rPr>
              <a:t> ( тех пор, как);</a:t>
            </a:r>
          </a:p>
          <a:p>
            <a:pPr marL="0" indent="0">
              <a:buNone/>
            </a:pPr>
            <a:r>
              <a:rPr lang="ru-RU" sz="2000" b="1" dirty="0" smtClean="0">
                <a:latin typeface="Bookman Old Style" pitchFamily="18" charset="0"/>
                <a:cs typeface="Times New Roman" panose="02020603050405020304" pitchFamily="18" charset="0"/>
              </a:rPr>
              <a:t>как долго продолжается действие </a:t>
            </a:r>
            <a:r>
              <a:rPr lang="ru-RU" sz="2000" b="1" dirty="0">
                <a:latin typeface="Bookman Old Style" pitchFamily="18" charset="0"/>
                <a:cs typeface="Times New Roman" panose="02020603050405020304" pitchFamily="18" charset="0"/>
              </a:rPr>
              <a:t>– </a:t>
            </a:r>
            <a:r>
              <a:rPr lang="ru-RU" sz="2000" b="1" dirty="0" smtClean="0">
                <a:latin typeface="Bookman Old Style" pitchFamily="18" charset="0"/>
                <a:cs typeface="Times New Roman" panose="02020603050405020304" pitchFamily="18" charset="0"/>
              </a:rPr>
              <a:t>предлог</a:t>
            </a:r>
            <a:r>
              <a:rPr lang="en-US" sz="2000" b="1" dirty="0" smtClean="0">
                <a:latin typeface="Bookman Old Style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cs typeface="Times New Roman" panose="02020603050405020304" pitchFamily="18" charset="0"/>
              </a:rPr>
              <a:t>for </a:t>
            </a:r>
            <a: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cs typeface="Times New Roman" panose="02020603050405020304" pitchFamily="18" charset="0"/>
              </a:rPr>
              <a:t>(в течение)</a:t>
            </a:r>
            <a:r>
              <a:rPr lang="en-US" sz="2000" b="1" dirty="0" smtClean="0">
                <a:latin typeface="Bookman Old Style" pitchFamily="18" charset="0"/>
                <a:cs typeface="Times New Roman" panose="02020603050405020304" pitchFamily="18" charset="0"/>
              </a:rPr>
              <a:t> </a:t>
            </a:r>
            <a:endParaRPr lang="ru-RU" sz="2000" b="1" dirty="0" smtClean="0">
              <a:latin typeface="Bookman Old Style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en-US" sz="2800" b="1" dirty="0" smtClean="0">
                <a:latin typeface="Bookman Old Style" pitchFamily="18" charset="0"/>
                <a:cs typeface="Times New Roman" panose="02020603050405020304" pitchFamily="18" charset="0"/>
              </a:rPr>
              <a:t>I </a:t>
            </a:r>
            <a:r>
              <a:rPr lang="en-U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cs typeface="Times New Roman" panose="02020603050405020304" pitchFamily="18" charset="0"/>
              </a:rPr>
              <a:t>have studied</a:t>
            </a:r>
            <a:r>
              <a:rPr lang="en-US" sz="2800" b="1" dirty="0" smtClean="0">
                <a:latin typeface="Bookman Old Style" pitchFamily="18" charset="0"/>
                <a:cs typeface="Times New Roman" panose="02020603050405020304" pitchFamily="18" charset="0"/>
              </a:rPr>
              <a:t> English </a:t>
            </a:r>
            <a:r>
              <a:rPr lang="en-U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cs typeface="Times New Roman" panose="02020603050405020304" pitchFamily="18" charset="0"/>
              </a:rPr>
              <a:t>since</a:t>
            </a:r>
            <a:r>
              <a:rPr lang="en-US" sz="2800" b="1" dirty="0" smtClean="0">
                <a:latin typeface="Bookman Old Style" pitchFamily="18" charset="0"/>
                <a:cs typeface="Times New Roman" panose="02020603050405020304" pitchFamily="18" charset="0"/>
              </a:rPr>
              <a:t> I was 7.</a:t>
            </a:r>
          </a:p>
          <a:p>
            <a:pPr marL="0" indent="0" algn="ctr">
              <a:buNone/>
            </a:pPr>
            <a:r>
              <a:rPr lang="en-US" sz="2800" b="1" dirty="0" smtClean="0">
                <a:latin typeface="Bookman Old Style" pitchFamily="18" charset="0"/>
                <a:cs typeface="Times New Roman" panose="02020603050405020304" pitchFamily="18" charset="0"/>
              </a:rPr>
              <a:t>Alex </a:t>
            </a:r>
            <a:r>
              <a:rPr lang="en-U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cs typeface="Times New Roman" panose="02020603050405020304" pitchFamily="18" charset="0"/>
              </a:rPr>
              <a:t>has played</a:t>
            </a:r>
            <a:r>
              <a:rPr lang="en-US" sz="2800" b="1" dirty="0" smtClean="0">
                <a:latin typeface="Bookman Old Style" pitchFamily="18" charset="0"/>
                <a:cs typeface="Times New Roman" panose="02020603050405020304" pitchFamily="18" charset="0"/>
              </a:rPr>
              <a:t> football </a:t>
            </a:r>
            <a:r>
              <a:rPr lang="en-U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cs typeface="Times New Roman" panose="02020603050405020304" pitchFamily="18" charset="0"/>
              </a:rPr>
              <a:t>for</a:t>
            </a:r>
            <a:r>
              <a:rPr lang="en-US" sz="2800" b="1" dirty="0" smtClean="0">
                <a:latin typeface="Bookman Old Style" pitchFamily="18" charset="0"/>
                <a:cs typeface="Times New Roman" panose="02020603050405020304" pitchFamily="18" charset="0"/>
              </a:rPr>
              <a:t> 5 years</a:t>
            </a:r>
            <a:endParaRPr lang="ru-RU" sz="2800" b="1" dirty="0">
              <a:latin typeface="Bookman Old Style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1230704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0000"/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dirty="0">
                <a:solidFill>
                  <a:srgbClr val="0033CC"/>
                </a:solidFill>
                <a:latin typeface="Bookman Old Style" panose="02050604050505020204" pitchFamily="18" charset="0"/>
              </a:rPr>
              <a:t>Past Participle (V</a:t>
            </a:r>
            <a:r>
              <a:rPr lang="ru-RU" sz="3200" b="1" dirty="0">
                <a:solidFill>
                  <a:srgbClr val="0033CC"/>
                </a:solidFill>
                <a:latin typeface="Bookman Old Style" panose="02050604050505020204" pitchFamily="18" charset="0"/>
              </a:rPr>
              <a:t>3</a:t>
            </a:r>
            <a:r>
              <a:rPr lang="en-US" sz="3200" b="1" dirty="0">
                <a:solidFill>
                  <a:srgbClr val="0033CC"/>
                </a:solidFill>
                <a:latin typeface="Bookman Old Style" panose="02050604050505020204" pitchFamily="18" charset="0"/>
              </a:rPr>
              <a:t>)</a:t>
            </a:r>
            <a:r>
              <a:rPr lang="ru-RU" sz="2400" b="1" dirty="0">
                <a:solidFill>
                  <a:srgbClr val="0070C0"/>
                </a:solidFill>
              </a:rPr>
              <a:t/>
            </a:r>
            <a:br>
              <a:rPr lang="ru-RU" sz="2400" b="1" dirty="0">
                <a:solidFill>
                  <a:srgbClr val="0070C0"/>
                </a:solidFill>
              </a:rPr>
            </a:br>
            <a:endParaRPr lang="ru-RU" sz="2400" dirty="0">
              <a:latin typeface="+mn-lt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sz="half" idx="1"/>
          </p:nvPr>
        </p:nvSpPr>
        <p:spPr>
          <a:xfrm>
            <a:off x="251520" y="1600200"/>
            <a:ext cx="4244280" cy="4781128"/>
          </a:xfrm>
          <a:ln>
            <a:solidFill>
              <a:srgbClr val="0033CC"/>
            </a:solidFill>
          </a:ln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sz="2000" b="1" dirty="0">
                <a:latin typeface="Bookman Old Style" panose="02050604050505020204" pitchFamily="18" charset="0"/>
              </a:rPr>
              <a:t>правильных глаголов </a:t>
            </a:r>
            <a:r>
              <a:rPr lang="ru-RU" sz="2000" b="1" dirty="0" smtClean="0">
                <a:latin typeface="Bookman Old Style" panose="02050604050505020204" pitchFamily="18" charset="0"/>
              </a:rPr>
              <a:t>- </a:t>
            </a:r>
            <a:r>
              <a:rPr lang="en-US" sz="2000" b="1" dirty="0" err="1" smtClean="0">
                <a:solidFill>
                  <a:srgbClr val="FF0000"/>
                </a:solidFill>
                <a:latin typeface="Bookman Old Style" panose="02050604050505020204" pitchFamily="18" charset="0"/>
              </a:rPr>
              <a:t>ed</a:t>
            </a:r>
            <a:r>
              <a:rPr lang="ru-RU" sz="2000" b="1" dirty="0">
                <a:solidFill>
                  <a:srgbClr val="FF0000"/>
                </a:solidFill>
                <a:latin typeface="Bookman Old Style" panose="02050604050505020204" pitchFamily="18" charset="0"/>
              </a:rPr>
              <a:t/>
            </a:r>
            <a:br>
              <a:rPr lang="ru-RU" sz="2000" b="1" dirty="0">
                <a:solidFill>
                  <a:srgbClr val="FF0000"/>
                </a:solidFill>
                <a:latin typeface="Bookman Old Style" panose="02050604050505020204" pitchFamily="18" charset="0"/>
              </a:rPr>
            </a:br>
            <a:endParaRPr lang="ru-RU" sz="2000" b="1" dirty="0" smtClean="0">
              <a:solidFill>
                <a:srgbClr val="FF0000"/>
              </a:solidFill>
              <a:latin typeface="Bookman Old Style" panose="02050604050505020204" pitchFamily="18" charset="0"/>
            </a:endParaRPr>
          </a:p>
          <a:p>
            <a:r>
              <a:rPr lang="en-US" sz="2400" b="1" dirty="0" smtClean="0">
                <a:latin typeface="Bookman Old Style" panose="02050604050505020204" pitchFamily="18" charset="0"/>
              </a:rPr>
              <a:t>explain </a:t>
            </a:r>
            <a:r>
              <a:rPr lang="en-US" sz="2400" b="1" dirty="0">
                <a:latin typeface="Bookman Old Style" panose="02050604050505020204" pitchFamily="18" charset="0"/>
              </a:rPr>
              <a:t>–</a:t>
            </a:r>
            <a:endParaRPr lang="ru-RU" sz="2400" b="1" dirty="0">
              <a:latin typeface="Bookman Old Style" panose="02050604050505020204" pitchFamily="18" charset="0"/>
            </a:endParaRPr>
          </a:p>
          <a:p>
            <a:r>
              <a:rPr lang="en-US" sz="2400" b="1" dirty="0">
                <a:latin typeface="Bookman Old Style" panose="02050604050505020204" pitchFamily="18" charset="0"/>
              </a:rPr>
              <a:t>clean –</a:t>
            </a:r>
            <a:endParaRPr lang="ru-RU" sz="2400" b="1" dirty="0">
              <a:latin typeface="Bookman Old Style" panose="02050604050505020204" pitchFamily="18" charset="0"/>
            </a:endParaRPr>
          </a:p>
          <a:p>
            <a:r>
              <a:rPr lang="en-US" sz="2400" b="1" dirty="0">
                <a:latin typeface="Bookman Old Style" panose="02050604050505020204" pitchFamily="18" charset="0"/>
              </a:rPr>
              <a:t>taste –</a:t>
            </a:r>
            <a:endParaRPr lang="ru-RU" sz="2400" b="1" dirty="0">
              <a:latin typeface="Bookman Old Style" panose="02050604050505020204" pitchFamily="18" charset="0"/>
            </a:endParaRPr>
          </a:p>
          <a:p>
            <a:r>
              <a:rPr lang="en-US" sz="2400" b="1" dirty="0">
                <a:latin typeface="Bookman Old Style" panose="02050604050505020204" pitchFamily="18" charset="0"/>
              </a:rPr>
              <a:t>work –</a:t>
            </a:r>
            <a:endParaRPr lang="ru-RU" sz="2400" b="1" dirty="0">
              <a:latin typeface="Bookman Old Style" panose="02050604050505020204" pitchFamily="18" charset="0"/>
            </a:endParaRPr>
          </a:p>
          <a:p>
            <a:r>
              <a:rPr lang="en-US" sz="2400" b="1" dirty="0">
                <a:latin typeface="Bookman Old Style" panose="02050604050505020204" pitchFamily="18" charset="0"/>
              </a:rPr>
              <a:t>want – </a:t>
            </a:r>
          </a:p>
          <a:p>
            <a:r>
              <a:rPr lang="en-US" sz="2400" b="1" dirty="0">
                <a:latin typeface="Bookman Old Style" panose="02050604050505020204" pitchFamily="18" charset="0"/>
              </a:rPr>
              <a:t>receive – </a:t>
            </a:r>
          </a:p>
          <a:p>
            <a:r>
              <a:rPr lang="en-US" sz="2400" b="1" dirty="0">
                <a:latin typeface="Bookman Old Style" panose="02050604050505020204" pitchFamily="18" charset="0"/>
              </a:rPr>
              <a:t>prepare – </a:t>
            </a:r>
          </a:p>
          <a:p>
            <a:r>
              <a:rPr lang="en-US" sz="2400" b="1" dirty="0">
                <a:latin typeface="Bookman Old Style" panose="02050604050505020204" pitchFamily="18" charset="0"/>
              </a:rPr>
              <a:t>move –</a:t>
            </a:r>
          </a:p>
          <a:p>
            <a:pPr marL="0" indent="0" algn="ctr"/>
            <a:endParaRPr lang="ru-RU" sz="2000" b="1" dirty="0">
              <a:solidFill>
                <a:srgbClr val="0070C0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11" name="Объект 10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244280" cy="4781128"/>
          </a:xfrm>
          <a:ln>
            <a:solidFill>
              <a:srgbClr val="0033CC"/>
            </a:solidFill>
          </a:ln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sz="2000" b="1" dirty="0">
                <a:latin typeface="Bookman Old Style" panose="02050604050505020204" pitchFamily="18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неправильных глаголов – </a:t>
            </a:r>
            <a:r>
              <a:rPr lang="en-US" sz="2000" b="1" dirty="0">
                <a:latin typeface="Bookman Old Style" panose="02050604050505020204" pitchFamily="18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3</a:t>
            </a:r>
            <a:r>
              <a:rPr lang="ru-RU" sz="2000" b="1" dirty="0">
                <a:latin typeface="Bookman Old Style" panose="02050604050505020204" pitchFamily="18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 форма в </a:t>
            </a:r>
            <a:r>
              <a:rPr lang="ru-RU" sz="2000" b="1" dirty="0" smtClean="0">
                <a:latin typeface="Bookman Old Style" panose="02050604050505020204" pitchFamily="18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таблице</a:t>
            </a:r>
          </a:p>
          <a:p>
            <a:pPr marL="0" indent="0"/>
            <a:r>
              <a:rPr lang="ru-RU" sz="2000" b="1" dirty="0" smtClean="0">
                <a:latin typeface="Bookman Old Style" panose="02050604050505020204" pitchFamily="18" charset="0"/>
              </a:rPr>
              <a:t> </a:t>
            </a:r>
            <a:r>
              <a:rPr lang="en-US" sz="2400" b="1" dirty="0" smtClean="0">
                <a:latin typeface="Bookman Old Style" panose="02050604050505020204" pitchFamily="18" charset="0"/>
              </a:rPr>
              <a:t>be    -</a:t>
            </a:r>
          </a:p>
          <a:p>
            <a:pPr marL="0" indent="0"/>
            <a:r>
              <a:rPr lang="en-US" sz="2400" b="1" dirty="0" smtClean="0">
                <a:latin typeface="Bookman Old Style" panose="02050604050505020204" pitchFamily="18" charset="0"/>
              </a:rPr>
              <a:t> become  -   </a:t>
            </a:r>
          </a:p>
          <a:p>
            <a:pPr marL="0" indent="0"/>
            <a:r>
              <a:rPr lang="en-US" sz="2400" b="1" dirty="0" smtClean="0">
                <a:latin typeface="Bookman Old Style" panose="02050604050505020204" pitchFamily="18" charset="0"/>
              </a:rPr>
              <a:t> buy   -    </a:t>
            </a:r>
          </a:p>
          <a:p>
            <a:pPr marL="0" indent="0"/>
            <a:r>
              <a:rPr lang="en-US" sz="2400" b="1" dirty="0" smtClean="0">
                <a:latin typeface="Bookman Old Style" panose="02050604050505020204" pitchFamily="18" charset="0"/>
              </a:rPr>
              <a:t> do    -   </a:t>
            </a:r>
          </a:p>
          <a:p>
            <a:pPr marL="0" indent="0"/>
            <a:r>
              <a:rPr lang="en-US" sz="2400" b="1" dirty="0" smtClean="0">
                <a:latin typeface="Bookman Old Style" panose="02050604050505020204" pitchFamily="18" charset="0"/>
              </a:rPr>
              <a:t> give  -   </a:t>
            </a:r>
          </a:p>
          <a:p>
            <a:pPr marL="0" indent="0"/>
            <a:r>
              <a:rPr lang="en-US" sz="2400" b="1" dirty="0" smtClean="0">
                <a:latin typeface="Bookman Old Style" panose="02050604050505020204" pitchFamily="18" charset="0"/>
              </a:rPr>
              <a:t> ride  -   </a:t>
            </a:r>
          </a:p>
          <a:p>
            <a:pPr marL="0" indent="0"/>
            <a:r>
              <a:rPr lang="en-US" sz="2400" b="1" dirty="0">
                <a:latin typeface="Bookman Old Style" panose="02050604050505020204" pitchFamily="18" charset="0"/>
              </a:rPr>
              <a:t> </a:t>
            </a:r>
            <a:r>
              <a:rPr lang="en-US" sz="2400" b="1" dirty="0" smtClean="0">
                <a:latin typeface="Bookman Old Style" panose="02050604050505020204" pitchFamily="18" charset="0"/>
              </a:rPr>
              <a:t>sew   -</a:t>
            </a:r>
          </a:p>
          <a:p>
            <a:pPr marL="0" indent="0"/>
            <a:r>
              <a:rPr lang="en-US" sz="2400" b="1" dirty="0">
                <a:latin typeface="Bookman Old Style" panose="02050604050505020204" pitchFamily="18" charset="0"/>
              </a:rPr>
              <a:t> </a:t>
            </a:r>
            <a:r>
              <a:rPr lang="en-US" sz="2400" b="1" dirty="0" smtClean="0">
                <a:latin typeface="Bookman Old Style" panose="02050604050505020204" pitchFamily="18" charset="0"/>
              </a:rPr>
              <a:t>sing  -  </a:t>
            </a:r>
          </a:p>
          <a:p>
            <a:pPr marL="0" indent="0"/>
            <a:r>
              <a:rPr lang="en-US" sz="2400" b="1" dirty="0">
                <a:latin typeface="Bookman Old Style" panose="02050604050505020204" pitchFamily="18" charset="0"/>
              </a:rPr>
              <a:t> </a:t>
            </a:r>
            <a:r>
              <a:rPr lang="en-US" sz="2400" b="1" dirty="0" smtClean="0">
                <a:latin typeface="Bookman Old Style" panose="02050604050505020204" pitchFamily="18" charset="0"/>
              </a:rPr>
              <a:t>sweep -</a:t>
            </a:r>
          </a:p>
          <a:p>
            <a:pPr marL="0" indent="0"/>
            <a:r>
              <a:rPr lang="en-US" sz="2400" b="1" dirty="0" smtClean="0">
                <a:latin typeface="Bookman Old Style" panose="02050604050505020204" pitchFamily="18" charset="0"/>
              </a:rPr>
              <a:t> take  -  </a:t>
            </a:r>
          </a:p>
          <a:p>
            <a:pPr marL="0" indent="0"/>
            <a:endParaRPr lang="ru-RU" sz="2000" b="1" dirty="0">
              <a:latin typeface="Bookman Old Style" panose="020506040505050202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149235" y="2204864"/>
            <a:ext cx="172194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latin typeface="Bookman Old Style" panose="02050604050505020204" pitchFamily="18" charset="0"/>
              </a:rPr>
              <a:t>explain</a:t>
            </a:r>
            <a:r>
              <a:rPr lang="en-US" b="1" dirty="0">
                <a:solidFill>
                  <a:srgbClr val="FF0000"/>
                </a:solidFill>
                <a:latin typeface="Bookman Old Style" panose="02050604050505020204" pitchFamily="18" charset="0"/>
              </a:rPr>
              <a:t>ed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915573" y="2636912"/>
            <a:ext cx="14542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latin typeface="Bookman Old Style" panose="02050604050505020204" pitchFamily="18" charset="0"/>
              </a:rPr>
              <a:t>clean</a:t>
            </a:r>
            <a:r>
              <a:rPr lang="en-US" b="1" dirty="0">
                <a:solidFill>
                  <a:srgbClr val="FF0000"/>
                </a:solidFill>
                <a:latin typeface="Bookman Old Style" panose="02050604050505020204" pitchFamily="18" charset="0"/>
              </a:rPr>
              <a:t>ed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878174" y="2996952"/>
            <a:ext cx="11801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latin typeface="Bookman Old Style" panose="02050604050505020204" pitchFamily="18" charset="0"/>
              </a:rPr>
              <a:t>tast</a:t>
            </a:r>
            <a:r>
              <a:rPr lang="en-US" b="1" dirty="0">
                <a:solidFill>
                  <a:srgbClr val="FF0000"/>
                </a:solidFill>
                <a:latin typeface="Bookman Old Style" panose="02050604050505020204" pitchFamily="18" charset="0"/>
              </a:rPr>
              <a:t>ed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913185" y="3356992"/>
            <a:ext cx="134203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latin typeface="Bookman Old Style" panose="02050604050505020204" pitchFamily="18" charset="0"/>
              </a:rPr>
              <a:t>work</a:t>
            </a:r>
            <a:r>
              <a:rPr lang="en-US" b="1" dirty="0">
                <a:solidFill>
                  <a:srgbClr val="FF0000"/>
                </a:solidFill>
                <a:latin typeface="Bookman Old Style" panose="02050604050505020204" pitchFamily="18" charset="0"/>
              </a:rPr>
              <a:t>ed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878175" y="3804223"/>
            <a:ext cx="13356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latin typeface="Bookman Old Style" panose="02050604050505020204" pitchFamily="18" charset="0"/>
              </a:rPr>
              <a:t>want</a:t>
            </a:r>
            <a:r>
              <a:rPr lang="en-US" b="1" dirty="0">
                <a:solidFill>
                  <a:srgbClr val="FF0000"/>
                </a:solidFill>
                <a:latin typeface="Bookman Old Style" panose="02050604050505020204" pitchFamily="18" charset="0"/>
              </a:rPr>
              <a:t>e</a:t>
            </a:r>
            <a:r>
              <a:rPr lang="en-US" b="1" dirty="0" smtClean="0">
                <a:solidFill>
                  <a:srgbClr val="FF0000"/>
                </a:solidFill>
                <a:latin typeface="Bookman Old Style" panose="02050604050505020204" pitchFamily="18" charset="0"/>
              </a:rPr>
              <a:t>d</a:t>
            </a:r>
            <a:endParaRPr lang="ru-RU" b="1" dirty="0">
              <a:latin typeface="Bookman Old Style" panose="02050604050505020204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111840" y="4224597"/>
            <a:ext cx="152157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latin typeface="Bookman Old Style" panose="02050604050505020204" pitchFamily="18" charset="0"/>
              </a:rPr>
              <a:t>receiv</a:t>
            </a:r>
            <a:r>
              <a:rPr lang="en-US" b="1" dirty="0" smtClean="0">
                <a:solidFill>
                  <a:srgbClr val="FF0000"/>
                </a:solidFill>
                <a:latin typeface="Bookman Old Style" panose="02050604050505020204" pitchFamily="18" charset="0"/>
              </a:rPr>
              <a:t>ed</a:t>
            </a:r>
            <a:endParaRPr lang="ru-RU" b="1" dirty="0">
              <a:solidFill>
                <a:srgbClr val="FF0000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215760" y="4581128"/>
            <a:ext cx="158889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latin typeface="Bookman Old Style" panose="02050604050505020204" pitchFamily="18" charset="0"/>
              </a:rPr>
              <a:t>prepar</a:t>
            </a:r>
            <a:r>
              <a:rPr lang="en-US" b="1" dirty="0" smtClean="0">
                <a:solidFill>
                  <a:srgbClr val="FF0000"/>
                </a:solidFill>
                <a:latin typeface="Bookman Old Style" panose="02050604050505020204" pitchFamily="18" charset="0"/>
              </a:rPr>
              <a:t>ed</a:t>
            </a:r>
            <a:endParaRPr lang="ru-RU" b="1" dirty="0">
              <a:solidFill>
                <a:srgbClr val="FF0000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955664" y="5042793"/>
            <a:ext cx="125707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latin typeface="Bookman Old Style" panose="02050604050505020204" pitchFamily="18" charset="0"/>
              </a:rPr>
              <a:t>mov</a:t>
            </a:r>
            <a:r>
              <a:rPr lang="en-US" b="1" dirty="0" smtClean="0">
                <a:solidFill>
                  <a:srgbClr val="FF0000"/>
                </a:solidFill>
                <a:latin typeface="Bookman Old Style" panose="02050604050505020204" pitchFamily="18" charset="0"/>
              </a:rPr>
              <a:t>ed</a:t>
            </a:r>
            <a:endParaRPr lang="ru-RU" b="1" dirty="0">
              <a:solidFill>
                <a:srgbClr val="FF0000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228184" y="2204864"/>
            <a:ext cx="93487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latin typeface="Bookman Old Style" panose="02050604050505020204" pitchFamily="18" charset="0"/>
              </a:rPr>
              <a:t>been</a:t>
            </a:r>
            <a:endParaRPr lang="ru-RU" b="1" dirty="0">
              <a:latin typeface="Bookman Old Style" panose="02050604050505020204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603253" y="2613573"/>
            <a:ext cx="140134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latin typeface="Bookman Old Style" panose="02050604050505020204" pitchFamily="18" charset="0"/>
              </a:rPr>
              <a:t>become</a:t>
            </a:r>
            <a:endParaRPr lang="ru-RU" b="1" dirty="0">
              <a:latin typeface="Bookman Old Style" panose="02050604050505020204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245030" y="2996951"/>
            <a:ext cx="129234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latin typeface="Bookman Old Style" panose="02050604050505020204" pitchFamily="18" charset="0"/>
              </a:rPr>
              <a:t>bought</a:t>
            </a:r>
            <a:endParaRPr lang="ru-RU" b="1" dirty="0">
              <a:latin typeface="Bookman Old Style" panose="02050604050505020204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172078" y="3372189"/>
            <a:ext cx="9605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latin typeface="Bookman Old Style" panose="02050604050505020204" pitchFamily="18" charset="0"/>
              </a:rPr>
              <a:t>done</a:t>
            </a:r>
            <a:endParaRPr lang="ru-RU" b="1" dirty="0">
              <a:latin typeface="Bookman Old Style" panose="02050604050505020204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228184" y="3789636"/>
            <a:ext cx="104547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latin typeface="Bookman Old Style" panose="02050604050505020204" pitchFamily="18" charset="0"/>
              </a:rPr>
              <a:t>given</a:t>
            </a:r>
            <a:endParaRPr lang="ru-RU" b="1" dirty="0">
              <a:latin typeface="Bookman Old Style" panose="02050604050505020204" pitchFamily="18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6228184" y="4224596"/>
            <a:ext cx="121860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latin typeface="Bookman Old Style" panose="02050604050505020204" pitchFamily="18" charset="0"/>
              </a:rPr>
              <a:t>ridden</a:t>
            </a:r>
            <a:endParaRPr lang="ru-RU" b="1" dirty="0">
              <a:latin typeface="Bookman Old Style" panose="02050604050505020204" pitchFamily="18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6172078" y="4581128"/>
            <a:ext cx="97975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latin typeface="Bookman Old Style" panose="02050604050505020204" pitchFamily="18" charset="0"/>
              </a:rPr>
              <a:t>sewn</a:t>
            </a:r>
            <a:endParaRPr lang="ru-RU" b="1" dirty="0">
              <a:latin typeface="Bookman Old Style" panose="02050604050505020204" pitchFamily="18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6053722" y="5014822"/>
            <a:ext cx="93647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latin typeface="Bookman Old Style" panose="02050604050505020204" pitchFamily="18" charset="0"/>
              </a:rPr>
              <a:t>sung</a:t>
            </a:r>
            <a:endParaRPr lang="ru-RU" b="1" dirty="0">
              <a:latin typeface="Bookman Old Style" panose="02050604050505020204" pitchFamily="18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6179539" y="5373216"/>
            <a:ext cx="11079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latin typeface="Bookman Old Style" panose="02050604050505020204" pitchFamily="18" charset="0"/>
              </a:rPr>
              <a:t>swept</a:t>
            </a:r>
            <a:endParaRPr lang="ru-RU" b="1" dirty="0">
              <a:latin typeface="Bookman Old Style" panose="02050604050505020204" pitchFamily="18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6283487" y="5756448"/>
            <a:ext cx="10951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latin typeface="Bookman Old Style" panose="02050604050505020204" pitchFamily="18" charset="0"/>
              </a:rPr>
              <a:t>taken</a:t>
            </a:r>
            <a:endParaRPr lang="ru-RU" b="1" dirty="0"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23235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 tmFilter="0,0; .5, 1; 1, 1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 tmFilter="0,0; .5, 1; 1, 1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 tmFilter="0,0; .5, 1; 1, 1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 tmFilter="0,0; .5, 1; 1, 1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 tmFilter="0,0; .5, 1; 1, 1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 tmFilter="0,0; .5, 1; 1, 1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 tmFilter="0,0; .5, 1; 1, 1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500" tmFilter="0,0; .5, 1; 1, 1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500" tmFilter="0,0; .5, 1; 1, 1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0" dur="500" tmFilter="0,0; .5, 1; 1, 1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9" dur="500" tmFilter="0,0; .5, 1; 1, 1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8" dur="500" tmFilter="0,0; .5, 1; 1, 1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7" dur="500" tmFilter="0,0; .5, 1; 1, 1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6" dur="500" tmFilter="0,0; .5, 1; 1, 1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5" dur="500" tmFilter="0,0; .5, 1; 1, 1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6" fill="hold">
                      <p:stCondLst>
                        <p:cond delay="indefinite"/>
                      </p:stCondLst>
                      <p:childTnLst>
                        <p:par>
                          <p:cTn id="157" fill="hold">
                            <p:stCondLst>
                              <p:cond delay="0"/>
                            </p:stCondLst>
                            <p:childTnLst>
                              <p:par>
                                <p:cTn id="158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4" dur="500" tmFilter="0,0; .5, 1; 1, 1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8" grpId="0"/>
      <p:bldP spid="9" grpId="0"/>
      <p:bldP spid="10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0000"/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2260848"/>
          </a:xfrm>
        </p:spPr>
        <p:txBody>
          <a:bodyPr>
            <a:normAutofit/>
          </a:bodyPr>
          <a:lstStyle/>
          <a:p>
            <a:r>
              <a:rPr lang="en-US" b="1" dirty="0" smtClean="0">
                <a:latin typeface="Bookman Old Style" panose="02050604050505020204" pitchFamily="18" charset="0"/>
              </a:rPr>
              <a:t>since ten o’clock</a:t>
            </a:r>
          </a:p>
          <a:p>
            <a:r>
              <a:rPr lang="en-US" b="1" dirty="0" smtClean="0">
                <a:latin typeface="Bookman Old Style" panose="02050604050505020204" pitchFamily="18" charset="0"/>
              </a:rPr>
              <a:t>for six month</a:t>
            </a:r>
          </a:p>
          <a:p>
            <a:r>
              <a:rPr lang="en-US" b="1" dirty="0" smtClean="0">
                <a:latin typeface="Bookman Old Style" panose="02050604050505020204" pitchFamily="18" charset="0"/>
              </a:rPr>
              <a:t>since Friday</a:t>
            </a:r>
          </a:p>
          <a:p>
            <a:r>
              <a:rPr lang="en-US" b="1" dirty="0" smtClean="0">
                <a:latin typeface="Bookman Old Style" panose="02050604050505020204" pitchFamily="18" charset="0"/>
              </a:rPr>
              <a:t>for two hours</a:t>
            </a:r>
            <a:endParaRPr lang="ru-RU" b="1" dirty="0">
              <a:latin typeface="Bookman Old Style" panose="02050604050505020204" pitchFamily="18" charset="0"/>
            </a:endParaRPr>
          </a:p>
        </p:txBody>
      </p:sp>
      <p:sp>
        <p:nvSpPr>
          <p:cNvPr id="5" name="Объект 4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2188840"/>
          </a:xfrm>
        </p:spPr>
        <p:txBody>
          <a:bodyPr/>
          <a:lstStyle/>
          <a:p>
            <a:r>
              <a:rPr lang="en-US" b="1" dirty="0" smtClean="0">
                <a:latin typeface="Bookman Old Style" panose="02050604050505020204" pitchFamily="18" charset="0"/>
              </a:rPr>
              <a:t>for two years</a:t>
            </a:r>
          </a:p>
          <a:p>
            <a:r>
              <a:rPr lang="en-US" b="1" dirty="0" smtClean="0">
                <a:latin typeface="Bookman Old Style" panose="02050604050505020204" pitchFamily="18" charset="0"/>
              </a:rPr>
              <a:t>for many years</a:t>
            </a:r>
          </a:p>
          <a:p>
            <a:r>
              <a:rPr lang="en-US" b="1" dirty="0" smtClean="0">
                <a:latin typeface="Bookman Old Style" panose="02050604050505020204" pitchFamily="18" charset="0"/>
              </a:rPr>
              <a:t>since I was eight</a:t>
            </a:r>
          </a:p>
          <a:p>
            <a:r>
              <a:rPr lang="en-US" b="1" dirty="0" smtClean="0">
                <a:latin typeface="Bookman Old Style" panose="02050604050505020204" pitchFamily="18" charset="0"/>
              </a:rPr>
              <a:t>since April</a:t>
            </a:r>
            <a:endParaRPr lang="ru-RU" b="1" dirty="0">
              <a:latin typeface="Bookman Old Style" panose="020506040505050202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51520" y="188640"/>
            <a:ext cx="391004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>
                <a:latin typeface="Bookman Old Style" panose="02050604050505020204" pitchFamily="18" charset="0"/>
              </a:rPr>
              <a:t>AB Ex. 2. 1) p. 36</a:t>
            </a:r>
            <a:endParaRPr lang="ru-RU" sz="3200" b="1" dirty="0">
              <a:latin typeface="Bookman Old Style" panose="020506040505050202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89790" y="3789040"/>
            <a:ext cx="391004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>
                <a:latin typeface="Bookman Old Style" panose="02050604050505020204" pitchFamily="18" charset="0"/>
              </a:rPr>
              <a:t>AB Ex. 2. 2) p. 36</a:t>
            </a:r>
            <a:endParaRPr lang="ru-RU" sz="3200" b="1" dirty="0">
              <a:latin typeface="Bookman Old Style" panose="020506040505050202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95536" y="4509120"/>
            <a:ext cx="8242962" cy="22467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latin typeface="Bookman Old Style" panose="02050604050505020204" pitchFamily="18" charset="0"/>
              </a:rPr>
              <a:t>Ben and Jim have been friends since 2008.</a:t>
            </a:r>
          </a:p>
          <a:p>
            <a:r>
              <a:rPr lang="en-US" sz="2800" b="1" dirty="0" smtClean="0">
                <a:latin typeface="Bookman Old Style" panose="02050604050505020204" pitchFamily="18" charset="0"/>
              </a:rPr>
              <a:t>Net and Sandra have skated for a month.</a:t>
            </a:r>
          </a:p>
          <a:p>
            <a:r>
              <a:rPr lang="en-US" sz="2800" b="1" dirty="0" smtClean="0">
                <a:latin typeface="Bookman Old Style" panose="02050604050505020204" pitchFamily="18" charset="0"/>
              </a:rPr>
              <a:t>Jack has read a new book since Saturday.</a:t>
            </a:r>
          </a:p>
          <a:p>
            <a:r>
              <a:rPr lang="en-US" sz="2800" b="1" dirty="0" smtClean="0">
                <a:latin typeface="Bookman Old Style" panose="02050604050505020204" pitchFamily="18" charset="0"/>
              </a:rPr>
              <a:t>Paul has ridden a horse since he was four.</a:t>
            </a:r>
          </a:p>
          <a:p>
            <a:r>
              <a:rPr lang="en-US" sz="2800" b="1" dirty="0" smtClean="0">
                <a:latin typeface="Bookman Old Style" panose="02050604050505020204" pitchFamily="18" charset="0"/>
              </a:rPr>
              <a:t>Molly has played football since 5 o’clock.</a:t>
            </a:r>
            <a:endParaRPr lang="ru-RU" sz="2800" b="1" dirty="0">
              <a:latin typeface="Bookman Old Style" panose="020506040505050202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5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395536" y="332656"/>
            <a:ext cx="8229600" cy="4525963"/>
          </a:xfrm>
        </p:spPr>
        <p:txBody>
          <a:bodyPr/>
          <a:lstStyle/>
          <a:p>
            <a:r>
              <a:rPr lang="en-US" b="1" dirty="0" smtClean="0">
                <a:latin typeface="Bookman Old Style" panose="02050604050505020204" pitchFamily="18" charset="0"/>
              </a:rPr>
              <a:t>Home task:</a:t>
            </a:r>
          </a:p>
          <a:p>
            <a:endParaRPr lang="en-US" b="1" dirty="0">
              <a:latin typeface="Bookman Old Style" panose="02050604050505020204" pitchFamily="18" charset="0"/>
            </a:endParaRPr>
          </a:p>
          <a:p>
            <a:pPr marL="0" indent="0">
              <a:buNone/>
            </a:pPr>
            <a:r>
              <a:rPr lang="en-US" b="1" dirty="0" smtClean="0">
                <a:latin typeface="Bookman Old Style" panose="02050604050505020204" pitchFamily="18" charset="0"/>
              </a:rPr>
              <a:t>AB ex. 3 p. 36</a:t>
            </a:r>
          </a:p>
          <a:p>
            <a:pPr marL="0" indent="0">
              <a:buNone/>
            </a:pPr>
            <a:r>
              <a:rPr lang="en-US" b="1" dirty="0" smtClean="0">
                <a:latin typeface="Bookman Old Style" panose="02050604050505020204" pitchFamily="18" charset="0"/>
              </a:rPr>
              <a:t>Grammar p. </a:t>
            </a:r>
            <a:r>
              <a:rPr lang="en-US" b="1" smtClean="0">
                <a:latin typeface="Bookman Old Style" panose="02050604050505020204" pitchFamily="18" charset="0"/>
              </a:rPr>
              <a:t>44</a:t>
            </a:r>
            <a:endParaRPr lang="ru-RU" b="1" dirty="0"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136374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691680" y="764704"/>
            <a:ext cx="6048672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0" b="1" dirty="0" smtClean="0">
                <a:solidFill>
                  <a:srgbClr val="99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Good luck, children !</a:t>
            </a:r>
            <a:endParaRPr lang="ru-RU" sz="8000" b="1" dirty="0">
              <a:solidFill>
                <a:srgbClr val="99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</a:endParaRPr>
          </a:p>
        </p:txBody>
      </p:sp>
      <p:pic>
        <p:nvPicPr>
          <p:cNvPr id="1026" name="Picture 2" descr="F:\Флэшка\Всяко-разно\моя\kartinki-i-animatsii-dlya-prezentatsij-k-urokam\Новая папка\solnze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" y="3500699"/>
            <a:ext cx="8972911" cy="317407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18105674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0A44BB4A-F775-40C4-89B5-CC6DF10919F6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773</TotalTime>
  <Words>355</Words>
  <Application>Microsoft Office PowerPoint</Application>
  <PresentationFormat>Экран (4:3)</PresentationFormat>
  <Paragraphs>76</Paragraphs>
  <Slides>6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Тема Office</vt:lpstr>
      <vt:lpstr>Present Perfect Tense (настоящее совершённое время) </vt:lpstr>
      <vt:lpstr>Употребляется, когда :</vt:lpstr>
      <vt:lpstr>Past Participle (V3) </vt:lpstr>
      <vt:lpstr>Презентация PowerPoint</vt:lpstr>
      <vt:lpstr>Презентация PowerPoint</vt:lpstr>
      <vt:lpstr>Презентация PowerPoint</vt:lpstr>
    </vt:vector>
  </TitlesOfParts>
  <Manager/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 Perfect Tense</dc:title>
  <dc:subject/>
  <dc:creator>Светлана</dc:creator>
  <cp:keywords/>
  <dc:description/>
  <cp:lastModifiedBy>Елена</cp:lastModifiedBy>
  <cp:revision>55</cp:revision>
  <dcterms:created xsi:type="dcterms:W3CDTF">2015-10-09T10:30:35Z</dcterms:created>
  <dcterms:modified xsi:type="dcterms:W3CDTF">2017-11-15T22:11:04Z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TC010178501049</vt:lpwstr>
  </property>
</Properties>
</file>