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78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91BD8-F8CE-4AA9-8820-5ADAB5A4E6EB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5049F-CAA2-49D1-AB22-3128448310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5049F-CAA2-49D1-AB22-31284483108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7851648" cy="1828800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MS Gothic" pitchFamily="49" charset="-128"/>
              </a:rPr>
              <a:t>Столетняя война</a:t>
            </a:r>
            <a:endParaRPr lang="ru-RU" sz="6600" dirty="0">
              <a:solidFill>
                <a:schemeClr val="tx2">
                  <a:lumMod val="50000"/>
                </a:schemeClr>
              </a:solidFill>
              <a:latin typeface="+mn-lt"/>
              <a:ea typeface="MS Gothic" pitchFamily="49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64305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(1337 – 1453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гг.)</a:t>
            </a:r>
          </a:p>
        </p:txBody>
      </p:sp>
      <p:pic>
        <p:nvPicPr>
          <p:cNvPr id="2050" name="Picture 2" descr="G:\Raito\Столетняя война\b46ddfdfa9efbfbab912ce8b1a614ef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428868"/>
            <a:ext cx="7072362" cy="3978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G:\Raito\Столетняя война\edI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786322"/>
            <a:ext cx="1535012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G:\Raito\Столетняя война\Blason_France_modern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071678"/>
            <a:ext cx="1720974" cy="1893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143000"/>
          </a:xfrm>
          <a:noFill/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Причины Столетней войны: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4786346" cy="5357826"/>
          </a:xfrm>
        </p:spPr>
        <p:txBody>
          <a:bodyPr/>
          <a:lstStyle/>
          <a:p>
            <a:r>
              <a:rPr lang="ru-RU" sz="3200" dirty="0" smtClean="0"/>
              <a:t>Стремление французского короля отвоевать Аквитанию;</a:t>
            </a:r>
          </a:p>
          <a:p>
            <a:r>
              <a:rPr lang="ru-RU" sz="3200" dirty="0" smtClean="0"/>
              <a:t>Соперничество из-за Фландрии с ее богатыми городами;</a:t>
            </a:r>
          </a:p>
          <a:p>
            <a:r>
              <a:rPr lang="ru-RU" sz="3200" dirty="0" smtClean="0"/>
              <a:t>Война как средство обогащения феодалов обеих стран.</a:t>
            </a:r>
          </a:p>
          <a:p>
            <a:endParaRPr lang="ru-RU" dirty="0" smtClean="0"/>
          </a:p>
        </p:txBody>
      </p:sp>
      <p:pic>
        <p:nvPicPr>
          <p:cNvPr id="3074" name="Picture 2" descr="G:\Raito\Столетняя война\hgygu.jpg"/>
          <p:cNvPicPr>
            <a:picLocks noChangeAspect="1" noChangeArrowheads="1"/>
          </p:cNvPicPr>
          <p:nvPr/>
        </p:nvPicPr>
        <p:blipFill>
          <a:blip r:embed="rId3" cstate="print"/>
          <a:srcRect l="3125" t="3885"/>
          <a:stretch>
            <a:fillRect/>
          </a:stretch>
        </p:blipFill>
        <p:spPr bwMode="auto">
          <a:xfrm>
            <a:off x="4500562" y="1071546"/>
            <a:ext cx="4429124" cy="530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143000"/>
          </a:xfrm>
        </p:spPr>
        <p:txBody>
          <a:bodyPr/>
          <a:lstStyle/>
          <a:p>
            <a:r>
              <a:rPr lang="ru-RU" dirty="0" smtClean="0"/>
              <a:t>Повод.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Повод к началу войны – притязание английского короля Эдуарда </a:t>
            </a:r>
            <a:r>
              <a:rPr lang="en-US" dirty="0" smtClean="0"/>
              <a:t>III</a:t>
            </a:r>
            <a:r>
              <a:rPr lang="ru-RU" dirty="0" smtClean="0"/>
              <a:t> на французский престол</a:t>
            </a:r>
            <a:endParaRPr lang="ru-RU" dirty="0"/>
          </a:p>
        </p:txBody>
      </p:sp>
      <p:pic>
        <p:nvPicPr>
          <p:cNvPr id="4098" name="Picture 2" descr="G:\Raito\Столетняя война\300px-King_Edward_III_from_N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500306"/>
            <a:ext cx="2857520" cy="378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G:\Raito\Столетняя война\ed3-wind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500306"/>
            <a:ext cx="293745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428992" y="6286520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Эдуард </a:t>
            </a:r>
            <a:r>
              <a:rPr lang="en-US" dirty="0" smtClean="0"/>
              <a:t>III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Армии двух стран.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3757610" cy="518161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Франция:</a:t>
            </a:r>
          </a:p>
          <a:p>
            <a:r>
              <a:rPr lang="ru-RU" dirty="0" smtClean="0"/>
              <a:t>Состояло в основном из конных рыцарей, возглавляемых сеньорами;</a:t>
            </a:r>
          </a:p>
          <a:p>
            <a:r>
              <a:rPr lang="ru-RU" dirty="0" smtClean="0"/>
              <a:t>Рыцари не признавали дисциплины, каждый старался выделиться;</a:t>
            </a:r>
          </a:p>
          <a:p>
            <a:r>
              <a:rPr lang="ru-RU" dirty="0" smtClean="0"/>
              <a:t>Пехота состояла из наемников.</a:t>
            </a:r>
          </a:p>
        </p:txBody>
      </p:sp>
      <p:pic>
        <p:nvPicPr>
          <p:cNvPr id="5122" name="Picture 2" descr="G:\Raito\Столетняя война\2126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071546"/>
            <a:ext cx="4310076" cy="5603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229600" cy="1143000"/>
          </a:xfrm>
        </p:spPr>
        <p:txBody>
          <a:bodyPr/>
          <a:lstStyle/>
          <a:p>
            <a:r>
              <a:rPr lang="ru-RU" dirty="0" smtClean="0"/>
              <a:t>Армии двух стран.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857232"/>
            <a:ext cx="3571868" cy="52864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Англия:</a:t>
            </a:r>
            <a:endParaRPr lang="ru-RU" dirty="0" smtClean="0"/>
          </a:p>
          <a:p>
            <a:r>
              <a:rPr lang="ru-RU" dirty="0" smtClean="0"/>
              <a:t>Войсками командовал король, которому подчинялись рыцари;</a:t>
            </a:r>
          </a:p>
          <a:p>
            <a:r>
              <a:rPr lang="ru-RU" dirty="0" smtClean="0"/>
              <a:t>Многочисленная дисциплинарная пехота, состоявшая из свободных крестьян;</a:t>
            </a:r>
          </a:p>
          <a:p>
            <a:r>
              <a:rPr lang="ru-RU" dirty="0" smtClean="0"/>
              <a:t>Оружие пехотинца – большой лук.</a:t>
            </a:r>
            <a:endParaRPr lang="ru-RU" dirty="0"/>
          </a:p>
        </p:txBody>
      </p:sp>
      <p:pic>
        <p:nvPicPr>
          <p:cNvPr id="6146" name="Picture 2" descr="G:\Raito\Столетняя война\article-1201096-001418B61000044C-720_634x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4761777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857224" y="5786454"/>
            <a:ext cx="685804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Segoe Script" pitchFamily="34" charset="0"/>
              </a:rPr>
              <a:t>Которая из армий, по вашему мнению, была наиболее боеспособной?</a:t>
            </a:r>
            <a:endParaRPr lang="ru-RU" sz="2400" dirty="0">
              <a:solidFill>
                <a:srgbClr val="00206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/>
              <a:t>Ход войны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4286256"/>
          <a:ext cx="7686700" cy="1483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57400"/>
                <a:gridCol w="2414590"/>
                <a:gridCol w="32147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Событие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Итоги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00100" y="1571612"/>
            <a:ext cx="6858048" cy="2000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Segoe Script" pitchFamily="34" charset="0"/>
              </a:rPr>
              <a:t>Задание</a:t>
            </a:r>
            <a:r>
              <a:rPr lang="ru-RU" sz="2800" b="1" dirty="0" smtClean="0">
                <a:solidFill>
                  <a:srgbClr val="002060"/>
                </a:solidFill>
                <a:latin typeface="Segoe Script" pitchFamily="34" charset="0"/>
              </a:rPr>
              <a:t>: </a:t>
            </a:r>
            <a:r>
              <a:rPr lang="ru-RU" sz="2400" dirty="0" smtClean="0">
                <a:solidFill>
                  <a:srgbClr val="002060"/>
                </a:solidFill>
                <a:latin typeface="Segoe Script" pitchFamily="34" charset="0"/>
              </a:rPr>
              <a:t>по ходу рассказа  записать в таблицу в тетради основные события Столетней войны.</a:t>
            </a:r>
            <a:endParaRPr lang="ru-RU" sz="2400" dirty="0">
              <a:solidFill>
                <a:srgbClr val="00206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dirty="0" smtClean="0"/>
              <a:t>Ход войны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1340 г</a:t>
            </a:r>
            <a:r>
              <a:rPr lang="ru-RU" b="1" dirty="0" smtClean="0"/>
              <a:t>. </a:t>
            </a:r>
            <a:r>
              <a:rPr lang="ru-RU" dirty="0" smtClean="0"/>
              <a:t>- сражение при </a:t>
            </a:r>
            <a:r>
              <a:rPr lang="ru-RU" dirty="0" err="1" smtClean="0"/>
              <a:t>Слейсе</a:t>
            </a:r>
            <a:r>
              <a:rPr lang="ru-RU" dirty="0" smtClean="0"/>
              <a:t>             англичане разгромили английский флот у берегов Фландрии.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143504" y="1428736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G:\Raito\Столетняя война\при Слейсе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428868"/>
            <a:ext cx="5072098" cy="395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1346 г. </a:t>
            </a:r>
            <a:r>
              <a:rPr lang="ru-RU" dirty="0" smtClean="0"/>
              <a:t>– сражение у </a:t>
            </a:r>
            <a:r>
              <a:rPr lang="ru-RU" dirty="0" err="1" smtClean="0"/>
              <a:t>Креси</a:t>
            </a:r>
            <a:r>
              <a:rPr lang="ru-RU" dirty="0" smtClean="0"/>
              <a:t>            французы разгромлены.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500562" y="642918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G:\Raito\Столетняя война\Битва при Креси 1346 года. Гравюра того времени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643050"/>
            <a:ext cx="5763022" cy="477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1356 г. </a:t>
            </a:r>
            <a:r>
              <a:rPr lang="ru-RU" dirty="0" smtClean="0"/>
              <a:t>– битва при Пуатье              поражение французы : «погиб весь цвет Франции».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643438" y="428604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G:\Raito\Столетняя война\Battle-poitiers(135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285859"/>
            <a:ext cx="5268515" cy="4437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G:\Raito\Столетняя война\Эдуард Черный Принц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85860"/>
            <a:ext cx="2949218" cy="440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8596" y="5857892"/>
            <a:ext cx="2849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Эдуард «Черный принц»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86380" y="5857892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Битва при Пуатье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143000"/>
          </a:xfrm>
        </p:spPr>
        <p:txBody>
          <a:bodyPr/>
          <a:lstStyle/>
          <a:p>
            <a:r>
              <a:rPr lang="ru-RU" dirty="0" smtClean="0"/>
              <a:t>Народные восстания.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Причины:</a:t>
            </a:r>
          </a:p>
          <a:p>
            <a:r>
              <a:rPr lang="ru-RU" dirty="0" smtClean="0"/>
              <a:t>Рост крестьянских платежей;</a:t>
            </a:r>
          </a:p>
          <a:p>
            <a:r>
              <a:rPr lang="ru-RU" dirty="0" smtClean="0"/>
              <a:t>Непрерывный рост налогов;</a:t>
            </a:r>
          </a:p>
          <a:p>
            <a:r>
              <a:rPr lang="ru-RU" dirty="0" smtClean="0"/>
              <a:t>«Черная смерть» – страшная эпидемия чумы.</a:t>
            </a:r>
            <a:endParaRPr lang="ru-RU" dirty="0"/>
          </a:p>
        </p:txBody>
      </p:sp>
      <p:pic>
        <p:nvPicPr>
          <p:cNvPr id="10242" name="Picture 2" descr="http://upload.wikimedia.org/wikipedia/commons/thumb/1/10/Thetriumphofdeath.jpg/400px-Thetriumphofde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143248"/>
            <a:ext cx="4714908" cy="335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857884" y="5500702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Питер Брейгель Старший. «Триумф смерти». 1562 г. Прадо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dirty="0" smtClean="0"/>
              <a:t>Жакерия (1358 г.)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Восстание вспыхнуло на северо-востоке Франции. Предводитель </a:t>
            </a:r>
            <a:r>
              <a:rPr lang="ru-RU" dirty="0" err="1" smtClean="0"/>
              <a:t>Гильом</a:t>
            </a:r>
            <a:r>
              <a:rPr lang="ru-RU" dirty="0" smtClean="0"/>
              <a:t> </a:t>
            </a:r>
            <a:r>
              <a:rPr lang="ru-RU" dirty="0" err="1" smtClean="0"/>
              <a:t>Каль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6626" name="Picture 2" descr="G:\Raito\Столетняя война\35.jpg"/>
          <p:cNvPicPr>
            <a:picLocks noChangeAspect="1" noChangeArrowheads="1"/>
          </p:cNvPicPr>
          <p:nvPr/>
        </p:nvPicPr>
        <p:blipFill>
          <a:blip r:embed="rId2" cstate="print"/>
          <a:srcRect l="10870" t="3805" r="14130"/>
          <a:stretch>
            <a:fillRect/>
          </a:stretch>
        </p:blipFill>
        <p:spPr bwMode="auto">
          <a:xfrm>
            <a:off x="357158" y="2571744"/>
            <a:ext cx="4286280" cy="3665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Картинка 2 из 6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500306"/>
            <a:ext cx="3863612" cy="3566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28662" y="6143644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Расправа с восставшими в городе Мо. Миниатюра </a:t>
            </a:r>
            <a:r>
              <a:rPr lang="en-US" dirty="0" smtClean="0"/>
              <a:t>XV </a:t>
            </a:r>
            <a:r>
              <a:rPr lang="ru-RU" dirty="0" smtClean="0"/>
              <a:t>в.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6211669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Распространение восстания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Восстание </a:t>
            </a:r>
            <a:r>
              <a:rPr lang="ru-RU" dirty="0" err="1" smtClean="0"/>
              <a:t>Уота</a:t>
            </a:r>
            <a:r>
              <a:rPr lang="ru-RU" dirty="0" smtClean="0"/>
              <a:t> </a:t>
            </a:r>
            <a:r>
              <a:rPr lang="ru-RU" dirty="0" err="1" smtClean="0"/>
              <a:t>Тайлера</a:t>
            </a:r>
            <a:r>
              <a:rPr lang="ru-RU" dirty="0" smtClean="0"/>
              <a:t> (1381 г.)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3571900" cy="468155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Восстание вспыхнуло в восточной Англии против сборщиков податей. Во главе восставших </a:t>
            </a:r>
            <a:r>
              <a:rPr lang="ru-RU" dirty="0" err="1" smtClean="0"/>
              <a:t>Уот</a:t>
            </a:r>
            <a:r>
              <a:rPr lang="ru-RU" dirty="0" smtClean="0"/>
              <a:t> </a:t>
            </a:r>
            <a:r>
              <a:rPr lang="ru-RU" dirty="0" err="1" smtClean="0"/>
              <a:t>Тайлер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7650" name="Picture 2" descr="G:\Raito\Столетняя война\uota_taiylera_vos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071546"/>
            <a:ext cx="4106051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 descr="G:\Raito\Столетняя война\DeathWatTyl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429000"/>
            <a:ext cx="4016097" cy="28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357818" y="6072206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Распространение восстания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14348" y="6286520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Убийство </a:t>
            </a:r>
            <a:r>
              <a:rPr lang="ru-RU" dirty="0" err="1" smtClean="0"/>
              <a:t>Уота</a:t>
            </a:r>
            <a:r>
              <a:rPr lang="ru-RU" dirty="0" smtClean="0"/>
              <a:t> </a:t>
            </a:r>
            <a:r>
              <a:rPr lang="ru-RU" dirty="0" err="1" smtClean="0"/>
              <a:t>Тайлера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Ход войны 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2066" y="1357298"/>
            <a:ext cx="3614734" cy="496730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1360 г. </a:t>
            </a:r>
            <a:r>
              <a:rPr lang="ru-RU" dirty="0" smtClean="0"/>
              <a:t>мир между Англией и Францией 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По договору к Англии отошли большие территории на юге Франции.</a:t>
            </a:r>
            <a:endParaRPr lang="ru-RU" dirty="0"/>
          </a:p>
        </p:txBody>
      </p:sp>
      <p:pic>
        <p:nvPicPr>
          <p:cNvPr id="28674" name="Picture 2" descr="G:\Raito\Столетняя война\hgyg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4500594" cy="543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трелка вниз 5"/>
          <p:cNvSpPr/>
          <p:nvPr/>
        </p:nvSpPr>
        <p:spPr>
          <a:xfrm>
            <a:off x="6286512" y="2214554"/>
            <a:ext cx="1071570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1415 г. </a:t>
            </a:r>
            <a:r>
              <a:rPr lang="ru-RU" dirty="0" smtClean="0"/>
              <a:t>битва при </a:t>
            </a:r>
            <a:r>
              <a:rPr lang="ru-RU" dirty="0" err="1" smtClean="0"/>
              <a:t>Азенкуре</a:t>
            </a:r>
            <a:r>
              <a:rPr lang="ru-RU" dirty="0" smtClean="0"/>
              <a:t>            французская армия разгромлена полностью и бежит с поля боля.  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572000" y="714356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701" name="Picture 5" descr="Файл:Schlacht von Azincou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71612"/>
            <a:ext cx="7620000" cy="5076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135732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1420 г. </a:t>
            </a:r>
            <a:r>
              <a:rPr lang="ru-RU" dirty="0" smtClean="0"/>
              <a:t>– мирный договор в </a:t>
            </a:r>
            <a:r>
              <a:rPr lang="ru-RU" dirty="0" err="1" smtClean="0"/>
              <a:t>Труа</a:t>
            </a:r>
            <a:r>
              <a:rPr lang="ru-RU" dirty="0" smtClean="0"/>
              <a:t>           после смерти французского короля престол должен был занять английский король.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5357818" y="642918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22" name="Picture 2" descr="Карл VII Победите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428736"/>
            <a:ext cx="4214810" cy="501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85720" y="1857365"/>
            <a:ext cx="378621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600" dirty="0" smtClean="0">
                <a:solidFill>
                  <a:schemeClr val="accent1"/>
                </a:solidFill>
              </a:rPr>
              <a:t>1422 г. </a:t>
            </a:r>
            <a:r>
              <a:rPr lang="ru-RU" sz="2600" dirty="0" smtClean="0"/>
              <a:t>– умирает король Франции, новым королем объявлен английский король (ему было меньше года)  </a:t>
            </a: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ru-RU" sz="2600" dirty="0" smtClean="0"/>
              <a:t> </a:t>
            </a:r>
            <a:endParaRPr lang="en-US" sz="2600" dirty="0" smtClean="0"/>
          </a:p>
          <a:p>
            <a:pPr>
              <a:buNone/>
            </a:pPr>
            <a:r>
              <a:rPr lang="ru-RU" sz="2600" dirty="0" smtClean="0"/>
              <a:t>законный наследник не согласен, провозглашает себя королем Карлом </a:t>
            </a:r>
            <a:r>
              <a:rPr lang="en-US" sz="2600" dirty="0" smtClean="0"/>
              <a:t>VII.</a:t>
            </a:r>
            <a:endParaRPr lang="ru-RU" sz="26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571604" y="4000504"/>
            <a:ext cx="1000132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1428 г. </a:t>
            </a:r>
            <a:r>
              <a:rPr lang="ru-RU" dirty="0" smtClean="0"/>
              <a:t>– осада англичанами Орлеана.</a:t>
            </a:r>
            <a:endParaRPr lang="ru-RU" dirty="0"/>
          </a:p>
        </p:txBody>
      </p:sp>
      <p:pic>
        <p:nvPicPr>
          <p:cNvPr id="31746" name="Picture 2" descr="G:\Raito\Столетняя война\55654890_1267058100_800pxSiegeOfOrleans1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357298"/>
            <a:ext cx="7224732" cy="4961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143000"/>
          </a:xfrm>
        </p:spPr>
        <p:txBody>
          <a:bodyPr/>
          <a:lstStyle/>
          <a:p>
            <a:r>
              <a:rPr lang="ru-RU" dirty="0" smtClean="0"/>
              <a:t>Жанна </a:t>
            </a:r>
            <a:r>
              <a:rPr lang="ru-RU" dirty="0" err="1" smtClean="0"/>
              <a:t>д</a:t>
            </a:r>
            <a:r>
              <a:rPr lang="en-US" dirty="0" smtClean="0"/>
              <a:t>’</a:t>
            </a:r>
            <a:r>
              <a:rPr lang="ru-RU" dirty="0" err="1" smtClean="0"/>
              <a:t>Арк</a:t>
            </a:r>
            <a:endParaRPr lang="ru-RU" dirty="0"/>
          </a:p>
        </p:txBody>
      </p:sp>
      <p:pic>
        <p:nvPicPr>
          <p:cNvPr id="32770" name="Picture 2" descr="Joan of arc miniature grad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4290"/>
            <a:ext cx="4214842" cy="6367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85720" y="1071546"/>
            <a:ext cx="407196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/>
              <a:t>Национальная героиня Франции, одна из главнокомандующих французскими войсками в Столетней войне. Попав в плен к </a:t>
            </a:r>
            <a:r>
              <a:rPr lang="ru-RU" sz="2600" dirty="0" err="1" smtClean="0"/>
              <a:t>бургундцам</a:t>
            </a:r>
            <a:r>
              <a:rPr lang="ru-RU" sz="2600" dirty="0" smtClean="0"/>
              <a:t>, была передана англичанам и сожжена на костре как еретичка. </a:t>
            </a:r>
            <a:endParaRPr lang="ru-RU" sz="2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5214950"/>
            <a:ext cx="421484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Segoe Script" pitchFamily="34" charset="0"/>
              </a:rPr>
              <a:t>Задание на дом (по желанию): </a:t>
            </a:r>
            <a:r>
              <a:rPr lang="ru-RU" dirty="0" smtClean="0">
                <a:solidFill>
                  <a:srgbClr val="002060"/>
                </a:solidFill>
                <a:latin typeface="Segoe Script" pitchFamily="34" charset="0"/>
              </a:rPr>
              <a:t>составьте письменный рассказ о жизни Жанны, и о ее роли в Столетней войне.</a:t>
            </a:r>
            <a:endParaRPr lang="ru-RU" dirty="0">
              <a:solidFill>
                <a:srgbClr val="00206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1071546"/>
            <a:ext cx="3871882" cy="3817616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1429 </a:t>
            </a:r>
            <a:r>
              <a:rPr lang="ru-RU" dirty="0" smtClean="0">
                <a:solidFill>
                  <a:schemeClr val="accent1"/>
                </a:solidFill>
              </a:rPr>
              <a:t>г. </a:t>
            </a:r>
            <a:r>
              <a:rPr lang="ru-RU" dirty="0" smtClean="0"/>
              <a:t>– освобождение Орлеана от осады англичан и коронация Карла </a:t>
            </a:r>
            <a:r>
              <a:rPr lang="en-US" dirty="0" smtClean="0"/>
              <a:t>VII </a:t>
            </a:r>
            <a:r>
              <a:rPr lang="ru-RU" dirty="0" smtClean="0"/>
              <a:t>в Реймсе</a:t>
            </a:r>
            <a:endParaRPr lang="ru-RU" dirty="0"/>
          </a:p>
        </p:txBody>
      </p:sp>
      <p:pic>
        <p:nvPicPr>
          <p:cNvPr id="1027" name="Picture 3" descr="G:\Raito\Столетняя война\bakalowicz-wladyslaw-joan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571876"/>
            <a:ext cx="403604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G:\Raito\Столетняя война\Жан-Жак Шеррер. «Въезд Жанны в Орлеан», 1887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500594" cy="6188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3786214" cy="438912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1453 г. </a:t>
            </a:r>
            <a:r>
              <a:rPr lang="en-US" dirty="0" smtClean="0"/>
              <a:t>– </a:t>
            </a:r>
            <a:r>
              <a:rPr lang="ru-RU" dirty="0" smtClean="0"/>
              <a:t>битва при </a:t>
            </a:r>
            <a:r>
              <a:rPr lang="ru-RU" dirty="0" err="1" smtClean="0"/>
              <a:t>Кастийоне</a:t>
            </a:r>
            <a:r>
              <a:rPr lang="ru-RU" dirty="0" smtClean="0"/>
              <a:t> и захват последнего оплота англичан Бордо</a:t>
            </a:r>
            <a:endParaRPr lang="ru-RU" dirty="0"/>
          </a:p>
        </p:txBody>
      </p:sp>
      <p:pic>
        <p:nvPicPr>
          <p:cNvPr id="13314" name="Picture 2" descr="Battle of Castill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85728"/>
            <a:ext cx="4372284" cy="556737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5929330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Гибель Джона </a:t>
            </a:r>
            <a:r>
              <a:rPr lang="ru-RU" dirty="0" err="1" smtClean="0"/>
              <a:t>Талбота</a:t>
            </a:r>
            <a:r>
              <a:rPr lang="ru-RU" dirty="0" smtClean="0"/>
              <a:t> в битве при </a:t>
            </a:r>
            <a:r>
              <a:rPr lang="ru-RU" dirty="0" err="1" smtClean="0"/>
              <a:t>Кастильоне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1714480" y="2071678"/>
            <a:ext cx="1214446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4348" y="3071810"/>
            <a:ext cx="3429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Битва была последним сражением Столетней войны и завершилась полным разгромом английских войск.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dirty="0" smtClean="0"/>
              <a:t>Итоги войны: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Англия лишилась всех своих владений на континенте, кроме Кале;</a:t>
            </a:r>
          </a:p>
          <a:p>
            <a:r>
              <a:rPr lang="ru-RU" dirty="0" smtClean="0"/>
              <a:t> Сумасшествие английского короля ввергло страну в полосу анархии и междоусобиц;</a:t>
            </a:r>
          </a:p>
          <a:p>
            <a:r>
              <a:rPr lang="ru-RU" dirty="0" smtClean="0"/>
              <a:t>Казна была опустошена военными расходами.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Задания для закрепления: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636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3F3F3F"/>
                </a:solidFill>
                <a:latin typeface="Calibri"/>
              </a:rPr>
              <a:t> 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2918"/>
            <a:ext cx="6215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chemeClr val="accent1"/>
                </a:solidFill>
              </a:rPr>
              <a:t>Отгадайте кроссворд</a:t>
            </a:r>
            <a:r>
              <a:rPr lang="ru-RU" dirty="0" smtClean="0"/>
              <a:t>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3071809"/>
          <a:ext cx="6072228" cy="3493053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tblPr>
              <a:tblGrid>
                <a:gridCol w="674692"/>
                <a:gridCol w="674692"/>
                <a:gridCol w="674692"/>
                <a:gridCol w="674692"/>
                <a:gridCol w="674692"/>
                <a:gridCol w="674692"/>
                <a:gridCol w="674692"/>
                <a:gridCol w="674692"/>
                <a:gridCol w="674692"/>
              </a:tblGrid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1  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rgbClr val="3F3F3F"/>
                          </a:solidFill>
                          <a:latin typeface="Calibri"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71538" y="4357694"/>
            <a:ext cx="4473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Ж      А         К          Е            Р         И        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042" y="3571876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         Р          А          Н       Ц         И        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5214950"/>
            <a:ext cx="4857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А        З          Е          Н         К          У        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6050" y="6286520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Ж          А         Н         Н       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00364" y="3071810"/>
            <a:ext cx="3571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Т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43042" y="4143380"/>
            <a:ext cx="285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Й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Р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7686" y="4929198"/>
            <a:ext cx="285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Л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928671"/>
            <a:ext cx="65008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 горизонтали:</a:t>
            </a:r>
          </a:p>
          <a:p>
            <a:r>
              <a:rPr lang="ru-RU" dirty="0" smtClean="0"/>
              <a:t>1. Страна</a:t>
            </a:r>
            <a:r>
              <a:rPr lang="en-US" dirty="0" smtClean="0"/>
              <a:t> – </a:t>
            </a:r>
            <a:r>
              <a:rPr lang="ru-RU" dirty="0" smtClean="0"/>
              <a:t>противница Англии в Столетней войне.</a:t>
            </a:r>
          </a:p>
          <a:p>
            <a:r>
              <a:rPr lang="ru-RU" dirty="0" smtClean="0"/>
              <a:t>2.Крестьянское восстание, вспыхнувшее на северо-востоке Франции в 1358 г.</a:t>
            </a:r>
          </a:p>
          <a:p>
            <a:r>
              <a:rPr lang="ru-RU" dirty="0" smtClean="0"/>
              <a:t>3. Селение близ которого в 1415 г. произошла битва, закончившаяся победой Англии.</a:t>
            </a:r>
          </a:p>
          <a:p>
            <a:r>
              <a:rPr lang="ru-RU" dirty="0" smtClean="0"/>
              <a:t>4. </a:t>
            </a:r>
            <a:r>
              <a:rPr lang="en-US" dirty="0" smtClean="0"/>
              <a:t> </a:t>
            </a:r>
            <a:r>
              <a:rPr lang="ru-RU" dirty="0" smtClean="0"/>
              <a:t>Имя народной героини Франции времен Столетней войны</a:t>
            </a:r>
            <a:endParaRPr lang="ru-RU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215042" y="857232"/>
            <a:ext cx="292895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По вертикали: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1. Город в битве при котором «погиб весь цвет Франции».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dirty="0" smtClean="0">
                <a:latin typeface="Constantia" pitchFamily="18" charset="0"/>
              </a:rPr>
              <a:t>2.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Фамилия предводителя крестьянского восстания в Англии.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3.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+mn-ea"/>
                <a:cs typeface="+mn-cs"/>
              </a:rPr>
              <a:t>Город с освобождения которого начался переломный момент в войне.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Задания для закрепления: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4186238" cy="5253054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/>
                </a:solidFill>
              </a:rPr>
              <a:t>2. Решите тест.</a:t>
            </a: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 </a:t>
            </a:r>
            <a:r>
              <a:rPr lang="ru-RU" dirty="0" smtClean="0">
                <a:solidFill>
                  <a:schemeClr val="accent1"/>
                </a:solidFill>
              </a:rPr>
              <a:t>вариант.</a:t>
            </a: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1.Какая страна была основной соперницей Англии в Столетней </a:t>
            </a:r>
            <a:r>
              <a:rPr lang="ru-RU" dirty="0" smtClean="0">
                <a:solidFill>
                  <a:schemeClr val="tx2"/>
                </a:solidFill>
              </a:rPr>
              <a:t>войне: </a:t>
            </a:r>
            <a:endParaRPr lang="ru-RU" dirty="0" smtClean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chemeClr val="tx2"/>
                </a:solidFill>
              </a:rPr>
              <a:t>Италия;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chemeClr val="tx2"/>
                </a:solidFill>
              </a:rPr>
              <a:t>Греция;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chemeClr val="tx2"/>
                </a:solidFill>
              </a:rPr>
              <a:t>Франция;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>
                <a:solidFill>
                  <a:schemeClr val="tx2"/>
                </a:solidFill>
              </a:rPr>
              <a:t>Португалия?</a:t>
            </a:r>
          </a:p>
          <a:p>
            <a:pPr marL="514350" indent="-51435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571612"/>
            <a:ext cx="41434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accent1"/>
                </a:solidFill>
              </a:rPr>
              <a:t>II </a:t>
            </a:r>
            <a:r>
              <a:rPr lang="ru-RU" sz="2600" dirty="0" smtClean="0">
                <a:solidFill>
                  <a:schemeClr val="accent1"/>
                </a:solidFill>
              </a:rPr>
              <a:t>вариант.</a:t>
            </a:r>
          </a:p>
          <a:p>
            <a:pPr marL="514350" indent="-514350">
              <a:buAutoNum type="arabicPeriod"/>
            </a:pPr>
            <a:r>
              <a:rPr lang="ru-RU" sz="2600" dirty="0" smtClean="0"/>
              <a:t>Какая страна была основной соперницей Франции в Столетней </a:t>
            </a:r>
            <a:r>
              <a:rPr lang="ru-RU" sz="2600" dirty="0" smtClean="0"/>
              <a:t>войне:</a:t>
            </a:r>
            <a:endParaRPr lang="ru-RU" sz="2600" dirty="0" smtClean="0"/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Португалия;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Англия;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Италия;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Греция?</a:t>
            </a:r>
          </a:p>
          <a:p>
            <a:pPr marL="514350" indent="-514350"/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4143404" cy="664371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 </a:t>
            </a:r>
            <a:r>
              <a:rPr lang="ru-RU" dirty="0" smtClean="0">
                <a:solidFill>
                  <a:schemeClr val="accent1"/>
                </a:solidFill>
              </a:rPr>
              <a:t>вариант</a:t>
            </a:r>
          </a:p>
          <a:p>
            <a:pPr>
              <a:buNone/>
            </a:pPr>
            <a:r>
              <a:rPr lang="ru-RU" dirty="0" smtClean="0"/>
              <a:t>2. Восстание, которое произошло во Франции в 1358 г., получило название: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Жакерия;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Восстание </a:t>
            </a:r>
            <a:r>
              <a:rPr lang="ru-RU" dirty="0" err="1" smtClean="0"/>
              <a:t>Уота</a:t>
            </a:r>
            <a:r>
              <a:rPr lang="ru-RU" dirty="0" smtClean="0"/>
              <a:t> </a:t>
            </a:r>
            <a:r>
              <a:rPr lang="ru-RU" dirty="0" err="1" smtClean="0"/>
              <a:t>Тайлера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Восстание Спартака;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Восстание </a:t>
            </a:r>
            <a:r>
              <a:rPr lang="ru-RU" dirty="0" err="1" smtClean="0"/>
              <a:t>Гильома</a:t>
            </a:r>
            <a:r>
              <a:rPr lang="ru-RU" dirty="0" smtClean="0"/>
              <a:t> Каля?</a:t>
            </a:r>
          </a:p>
          <a:p>
            <a:pPr marL="514350" indent="-514350">
              <a:buNone/>
            </a:pP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57752" y="1214422"/>
            <a:ext cx="428624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accent1"/>
                </a:solidFill>
              </a:rPr>
              <a:t>II </a:t>
            </a:r>
            <a:r>
              <a:rPr lang="ru-RU" sz="2600" dirty="0" smtClean="0">
                <a:solidFill>
                  <a:schemeClr val="accent1"/>
                </a:solidFill>
              </a:rPr>
              <a:t>вариант</a:t>
            </a:r>
          </a:p>
          <a:p>
            <a:r>
              <a:rPr lang="ru-RU" sz="2600" dirty="0" smtClean="0"/>
              <a:t>2. Восстанием, которое произошло в Англии в 1381 г., руководил: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err="1" smtClean="0"/>
              <a:t>Гильом</a:t>
            </a:r>
            <a:r>
              <a:rPr lang="ru-RU" sz="2600" dirty="0" smtClean="0"/>
              <a:t> </a:t>
            </a:r>
            <a:r>
              <a:rPr lang="ru-RU" sz="2600" dirty="0" err="1" smtClean="0"/>
              <a:t>Каль</a:t>
            </a:r>
            <a:r>
              <a:rPr lang="ru-RU" sz="2600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err="1" smtClean="0"/>
              <a:t>Уот</a:t>
            </a:r>
            <a:r>
              <a:rPr lang="ru-RU" sz="2600" dirty="0" smtClean="0"/>
              <a:t> </a:t>
            </a:r>
            <a:r>
              <a:rPr lang="ru-RU" sz="2600" dirty="0" err="1" smtClean="0"/>
              <a:t>Тайлер</a:t>
            </a:r>
            <a:r>
              <a:rPr lang="ru-RU" sz="2600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Спартак;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Жанна </a:t>
            </a:r>
            <a:r>
              <a:rPr lang="ru-RU" sz="2600" dirty="0" err="1" smtClean="0"/>
              <a:t>д</a:t>
            </a:r>
            <a:r>
              <a:rPr lang="en-US" sz="2600" dirty="0" smtClean="0"/>
              <a:t>’</a:t>
            </a:r>
            <a:r>
              <a:rPr lang="ru-RU" sz="2600" dirty="0" smtClean="0"/>
              <a:t> </a:t>
            </a:r>
            <a:r>
              <a:rPr lang="ru-RU" sz="2600" dirty="0" err="1" smtClean="0"/>
              <a:t>Арк</a:t>
            </a:r>
            <a:r>
              <a:rPr lang="ru-RU" sz="2600" dirty="0" smtClean="0"/>
              <a:t>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4071966" cy="43891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 </a:t>
            </a:r>
            <a:r>
              <a:rPr lang="ru-RU" dirty="0" smtClean="0">
                <a:solidFill>
                  <a:schemeClr val="accent1"/>
                </a:solidFill>
              </a:rPr>
              <a:t>вариант</a:t>
            </a:r>
          </a:p>
          <a:p>
            <a:pPr>
              <a:buNone/>
            </a:pPr>
            <a:r>
              <a:rPr lang="ru-RU" dirty="0" smtClean="0"/>
              <a:t>3. Битва в которой Франция «потеряла весь цвет» своей армии: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При </a:t>
            </a:r>
            <a:r>
              <a:rPr lang="ru-RU" dirty="0" err="1" smtClean="0"/>
              <a:t>Креси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При Пуатье;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При </a:t>
            </a:r>
            <a:r>
              <a:rPr lang="ru-RU" dirty="0" err="1" smtClean="0"/>
              <a:t>Слейсе</a:t>
            </a:r>
            <a:r>
              <a:rPr lang="ru-RU" dirty="0" smtClean="0"/>
              <a:t>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При </a:t>
            </a:r>
            <a:r>
              <a:rPr lang="ru-RU" dirty="0" err="1" smtClean="0"/>
              <a:t>Азенкуре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4876" y="1357298"/>
            <a:ext cx="41434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accent1"/>
                </a:solidFill>
              </a:rPr>
              <a:t>II </a:t>
            </a:r>
            <a:r>
              <a:rPr lang="ru-RU" sz="2600" dirty="0" smtClean="0">
                <a:solidFill>
                  <a:schemeClr val="accent1"/>
                </a:solidFill>
              </a:rPr>
              <a:t>вариант</a:t>
            </a:r>
          </a:p>
          <a:p>
            <a:r>
              <a:rPr lang="ru-RU" sz="2600" dirty="0" smtClean="0"/>
              <a:t>3. Освобождением какого города прославилась Жанна </a:t>
            </a:r>
            <a:r>
              <a:rPr lang="ru-RU" sz="2600" dirty="0" err="1" smtClean="0"/>
              <a:t>д</a:t>
            </a:r>
            <a:r>
              <a:rPr lang="en-US" sz="2600" dirty="0" smtClean="0"/>
              <a:t>’ </a:t>
            </a:r>
            <a:r>
              <a:rPr lang="ru-RU" sz="2600" dirty="0" err="1" smtClean="0"/>
              <a:t>Арк</a:t>
            </a:r>
            <a:r>
              <a:rPr lang="ru-RU" sz="2600" dirty="0" smtClean="0"/>
              <a:t>:</a:t>
            </a:r>
          </a:p>
          <a:p>
            <a:pPr marL="342900" indent="-342900">
              <a:buFont typeface="+mj-lt"/>
              <a:buAutoNum type="alphaLcPeriod"/>
            </a:pPr>
            <a:r>
              <a:rPr lang="ru-RU" sz="2600" dirty="0" smtClean="0"/>
              <a:t>Париж;</a:t>
            </a:r>
          </a:p>
          <a:p>
            <a:pPr marL="342900" indent="-342900">
              <a:buFont typeface="+mj-lt"/>
              <a:buAutoNum type="alphaLcPeriod"/>
            </a:pPr>
            <a:r>
              <a:rPr lang="ru-RU" sz="2600" dirty="0" smtClean="0"/>
              <a:t>Лондон;</a:t>
            </a:r>
          </a:p>
          <a:p>
            <a:pPr marL="342900" indent="-342900">
              <a:buFont typeface="+mj-lt"/>
              <a:buAutoNum type="alphaLcPeriod"/>
            </a:pPr>
            <a:r>
              <a:rPr lang="ru-RU" sz="2600" dirty="0" smtClean="0"/>
              <a:t>Орлеан;</a:t>
            </a:r>
          </a:p>
          <a:p>
            <a:pPr marL="342900" indent="-342900">
              <a:buFont typeface="+mj-lt"/>
              <a:buAutoNum type="alphaLcPeriod"/>
            </a:pPr>
            <a:r>
              <a:rPr lang="ru-RU" sz="2600" dirty="0" smtClean="0"/>
              <a:t>Бордо?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114800" cy="43891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</a:t>
            </a:r>
            <a:r>
              <a:rPr lang="ru-RU" dirty="0" smtClean="0">
                <a:solidFill>
                  <a:schemeClr val="accent1"/>
                </a:solidFill>
              </a:rPr>
              <a:t> вариант</a:t>
            </a:r>
          </a:p>
          <a:p>
            <a:pPr>
              <a:buNone/>
            </a:pPr>
            <a:r>
              <a:rPr lang="ru-RU" dirty="0" smtClean="0"/>
              <a:t>4. Столетняя война началась </a:t>
            </a:r>
            <a:r>
              <a:rPr lang="ru-RU" dirty="0" smtClean="0"/>
              <a:t>в:</a:t>
            </a:r>
            <a:endParaRPr lang="ru-RU" dirty="0" smtClean="0"/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1149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1215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1337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dirty="0" smtClean="0"/>
              <a:t>1453 году?</a:t>
            </a:r>
          </a:p>
          <a:p>
            <a:pPr marL="514350" indent="-514350">
              <a:buFont typeface="+mj-lt"/>
              <a:buAutoNum type="alphaLcPeriod"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14876" y="1928802"/>
            <a:ext cx="392909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chemeClr val="accent1"/>
                </a:solidFill>
              </a:rPr>
              <a:t>II </a:t>
            </a:r>
            <a:r>
              <a:rPr lang="ru-RU" sz="2600" dirty="0" smtClean="0">
                <a:solidFill>
                  <a:schemeClr val="accent1"/>
                </a:solidFill>
              </a:rPr>
              <a:t>вариант</a:t>
            </a:r>
          </a:p>
          <a:p>
            <a:r>
              <a:rPr lang="ru-RU" sz="2600" dirty="0" smtClean="0"/>
              <a:t>4. Столетняя война закончилась </a:t>
            </a:r>
            <a:r>
              <a:rPr lang="ru-RU" sz="2600" dirty="0" smtClean="0"/>
              <a:t>в:</a:t>
            </a:r>
            <a:endParaRPr lang="ru-RU" sz="2600" dirty="0" smtClean="0"/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1149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1215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1337 году;</a:t>
            </a:r>
          </a:p>
          <a:p>
            <a:pPr marL="514350" indent="-514350">
              <a:buFont typeface="+mj-lt"/>
              <a:buAutoNum type="alphaLcPeriod"/>
            </a:pPr>
            <a:r>
              <a:rPr lang="ru-RU" sz="2600" dirty="0" smtClean="0"/>
              <a:t>1453 году?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32"/>
          </a:xfrm>
        </p:spPr>
        <p:txBody>
          <a:bodyPr>
            <a:normAutofit/>
          </a:bodyPr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38912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Внимательно прочитать записи в тетради.</a:t>
            </a:r>
          </a:p>
          <a:p>
            <a:pPr marL="514350" indent="-514350">
              <a:buAutoNum type="arabicPeriod"/>
            </a:pPr>
            <a:r>
              <a:rPr lang="ru-RU" dirty="0" smtClean="0"/>
              <a:t>Читать пункты    параграфа   учебника про Жанну </a:t>
            </a:r>
            <a:r>
              <a:rPr lang="ru-RU" dirty="0" err="1" smtClean="0"/>
              <a:t>д</a:t>
            </a:r>
            <a:r>
              <a:rPr lang="en-US" dirty="0" smtClean="0"/>
              <a:t>’ </a:t>
            </a:r>
            <a:r>
              <a:rPr lang="ru-RU" dirty="0" err="1" smtClean="0"/>
              <a:t>Арк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1026" name="Picture 2" descr="G:\Raito\Столетняя война\Эжен Ленепве. «Жанна д’Арк при осаде Орлеана», 1886—1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357430"/>
            <a:ext cx="3071834" cy="4266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Raito\Столетняя война\250pxJoan_chromolithograph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321" y="2214554"/>
            <a:ext cx="3439345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705</TotalTime>
  <Words>815</Words>
  <Application>Microsoft Office PowerPoint</Application>
  <PresentationFormat>Экран (4:3)</PresentationFormat>
  <Paragraphs>185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Столетняя война</vt:lpstr>
      <vt:lpstr>Причины Столетней войны:</vt:lpstr>
      <vt:lpstr>Повод.</vt:lpstr>
      <vt:lpstr>Армии двух стран.</vt:lpstr>
      <vt:lpstr>Армии двух стран.</vt:lpstr>
      <vt:lpstr>Ход войны</vt:lpstr>
      <vt:lpstr>Ход войны</vt:lpstr>
      <vt:lpstr>Слайд 8</vt:lpstr>
      <vt:lpstr>Слайд 9</vt:lpstr>
      <vt:lpstr>Народные восстания.</vt:lpstr>
      <vt:lpstr>Жакерия (1358 г.)</vt:lpstr>
      <vt:lpstr>Восстание Уота Тайлера (1381 г.)</vt:lpstr>
      <vt:lpstr>Ход войны (продолжение)</vt:lpstr>
      <vt:lpstr>Слайд 14</vt:lpstr>
      <vt:lpstr>Слайд 15</vt:lpstr>
      <vt:lpstr>Слайд 16</vt:lpstr>
      <vt:lpstr>Жанна д’Арк</vt:lpstr>
      <vt:lpstr>Слайд 18</vt:lpstr>
      <vt:lpstr>Слайд 19</vt:lpstr>
      <vt:lpstr>Итоги войны:</vt:lpstr>
      <vt:lpstr>Задания для закрепления:</vt:lpstr>
      <vt:lpstr>Задания для закрепления:</vt:lpstr>
      <vt:lpstr>Слайд 23</vt:lpstr>
      <vt:lpstr>Слайд 24</vt:lpstr>
      <vt:lpstr>Слайд 25</vt:lpstr>
      <vt:lpstr>Домашнее задание.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Столетняя война</dc:title>
  <dc:creator>BLACK WOLF</dc:creator>
  <cp:lastModifiedBy>Raito</cp:lastModifiedBy>
  <cp:revision>76</cp:revision>
  <dcterms:created xsi:type="dcterms:W3CDTF">2011-10-25T16:05:58Z</dcterms:created>
  <dcterms:modified xsi:type="dcterms:W3CDTF">2011-10-27T20:01:56Z</dcterms:modified>
</cp:coreProperties>
</file>