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8" r:id="rId3"/>
    <p:sldId id="264" r:id="rId4"/>
    <p:sldId id="304" r:id="rId5"/>
    <p:sldId id="301" r:id="rId6"/>
    <p:sldId id="299" r:id="rId7"/>
    <p:sldId id="259" r:id="rId8"/>
    <p:sldId id="266" r:id="rId9"/>
    <p:sldId id="306" r:id="rId10"/>
    <p:sldId id="307" r:id="rId11"/>
    <p:sldId id="280" r:id="rId12"/>
    <p:sldId id="281" r:id="rId13"/>
    <p:sldId id="282" r:id="rId14"/>
    <p:sldId id="286" r:id="rId15"/>
    <p:sldId id="305" r:id="rId16"/>
    <p:sldId id="302" r:id="rId17"/>
    <p:sldId id="287" r:id="rId18"/>
    <p:sldId id="271" r:id="rId19"/>
    <p:sldId id="308" r:id="rId20"/>
    <p:sldId id="30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CC0066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7F6260-C31C-466F-8445-A15E0FD3E6D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49082-EBB4-4B7C-877E-C4348CF1F0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7F6260-C31C-466F-8445-A15E0FD3E6D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49082-EBB4-4B7C-877E-C4348CF1F0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7F6260-C31C-466F-8445-A15E0FD3E6D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49082-EBB4-4B7C-877E-C4348CF1F0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7F6260-C31C-466F-8445-A15E0FD3E6D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49082-EBB4-4B7C-877E-C4348CF1F0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7F6260-C31C-466F-8445-A15E0FD3E6D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49082-EBB4-4B7C-877E-C4348CF1F0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7F6260-C31C-466F-8445-A15E0FD3E6D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49082-EBB4-4B7C-877E-C4348CF1F0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7F6260-C31C-466F-8445-A15E0FD3E6D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49082-EBB4-4B7C-877E-C4348CF1F0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7F6260-C31C-466F-8445-A15E0FD3E6D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49082-EBB4-4B7C-877E-C4348CF1F0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7F6260-C31C-466F-8445-A15E0FD3E6D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49082-EBB4-4B7C-877E-C4348CF1F0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7F6260-C31C-466F-8445-A15E0FD3E6D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49082-EBB4-4B7C-877E-C4348CF1F0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7F6260-C31C-466F-8445-A15E0FD3E6D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49082-EBB4-4B7C-877E-C4348CF1F0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99049-A4AC-4616-A38C-560C64654C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5635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0445DA-DF4C-4ABE-B6BB-166B0B46F8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235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D27F6260-C31C-466F-8445-A15E0FD3E6D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E2C49082-EBB4-4B7C-877E-C4348CF1F0B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slow">
    <p:split orient="vert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//commons.wikimedia.org/wiki/File:H_G_Wells_pre_1922.jpg?uselang=ru" TargetMode="External"/><Relationship Id="rId3" Type="http://schemas.openxmlformats.org/officeDocument/2006/relationships/hyperlink" Target="http://ru.wikipedia.org/wiki/%D0%A4%D0%B0%D0%B9%D0%BB:%D0%90%D0%BB%D1%8C%D1%82%D1%88%D1%83%D0%BB%D0%BB%D0%B5%D1%80_%D0%93%D0%A1.jpg" TargetMode="External"/><Relationship Id="rId7" Type="http://schemas.openxmlformats.org/officeDocument/2006/relationships/image" Target="../media/image1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//commons.wikimedia.org/wiki/File:Jules_Verne_05.jpg?uselang=ru" TargetMode="External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evitebsk.com/w/images/e/ed/Vorony1825lico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s://ru.wikipedia.org/wiki/%D0%90%D1%82%D0%BB%D0%B0%D0%BD%D1%82%D0%B8%D1%87%D0%B5%D1%81%D0%BA%D0%B8%D0%B9_%D0%BE%D0%BA%D0%B5%D0%B0%D0%BD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/>
          <a:lstStyle/>
          <a:p>
            <a:r>
              <a:rPr lang="ru-RU" sz="6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Предсказания в искусстве</a:t>
            </a:r>
            <a:endParaRPr lang="ru-RU" sz="60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259632" y="2060848"/>
            <a:ext cx="6400800" cy="1752600"/>
          </a:xfrm>
        </p:spPr>
        <p:txBody>
          <a:bodyPr/>
          <a:lstStyle/>
          <a:p>
            <a:r>
              <a:rPr lang="ru-RU" sz="54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Литература </a:t>
            </a:r>
            <a:endParaRPr lang="ru-RU" sz="54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031" y="3068960"/>
            <a:ext cx="4513226" cy="357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78098"/>
          </a:xfrm>
        </p:spPr>
        <p:txBody>
          <a:bodyPr/>
          <a:lstStyle/>
          <a:p>
            <a:r>
              <a:rPr lang="ru-RU" sz="3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Русские народные сказки</a:t>
            </a:r>
            <a:endParaRPr lang="ru-RU" sz="36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latin typeface="Book Antiqua" panose="02040602050305030304" pitchFamily="18" charset="0"/>
              </a:rPr>
              <a:t>Русский народ всегда верил в чудеса. Поэтому во всех наших сказках имеются волшебные предметы: сапоги-скороходы, скатерть-самобранка, ковер-самолет, чудо-зеркальце, летучий корабль и т.д.</a:t>
            </a:r>
            <a:endParaRPr lang="ru-RU" sz="2400" b="1" dirty="0">
              <a:latin typeface="Book Antiqua" panose="02040602050305030304" pitchFamily="18" charset="0"/>
            </a:endParaRPr>
          </a:p>
        </p:txBody>
      </p:sp>
      <p:pic>
        <p:nvPicPr>
          <p:cNvPr id="2051" name="Picture 3" descr="H:\искусство 9\10,11,12 предсказание в искусстве\2 урок\v-m-vasnecov-10-kover-samol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" y="116632"/>
            <a:ext cx="4789830" cy="6673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:\искусство 9\10,11,12 предсказание в искусстве\2 урок\13-59192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23" r="21302"/>
          <a:stretch/>
        </p:blipFill>
        <p:spPr bwMode="auto">
          <a:xfrm>
            <a:off x="5364088" y="125033"/>
            <a:ext cx="3693022" cy="6693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H:\искусство 9\10,11,12 предсказание в искусстве\2 урок\vozdushnyj-korabl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1" t="2936" r="8189" b="5929"/>
          <a:stretch/>
        </p:blipFill>
        <p:spPr bwMode="auto">
          <a:xfrm>
            <a:off x="26596" y="806377"/>
            <a:ext cx="9117404" cy="5955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:\искусство 9\10,11,12 предсказание в искусстве\2 урок\smts-15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7" r="1536" b="13541"/>
          <a:stretch/>
        </p:blipFill>
        <p:spPr bwMode="auto">
          <a:xfrm>
            <a:off x="26596" y="479501"/>
            <a:ext cx="9117404" cy="592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H:\искусство 9\10,11,12 предсказание в искусстве\2 урок\44114281_851324817707ed494acfa3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4"/>
          <a:stretch/>
        </p:blipFill>
        <p:spPr bwMode="auto">
          <a:xfrm>
            <a:off x="2205596" y="0"/>
            <a:ext cx="5005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1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1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Елена\Desktop\Яблочко_на_тарелочке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94" y="2636912"/>
            <a:ext cx="5400599" cy="4147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5804" y="116632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Book Antiqua" panose="02040602050305030304" pitchFamily="18" charset="0"/>
              </a:rPr>
              <a:t>Серебряное блюдце с наливным яблочком  могло показывать «города, поля, леса и моря, гор высоту и небес красоту, всю Русь-матушку»</a:t>
            </a:r>
            <a:endParaRPr lang="ru-RU" sz="2000" b="1" dirty="0">
              <a:latin typeface="Book Antiqua" panose="02040602050305030304" pitchFamily="18" charset="0"/>
            </a:endParaRPr>
          </a:p>
        </p:txBody>
      </p:sp>
      <p:pic>
        <p:nvPicPr>
          <p:cNvPr id="3075" name="Picture 3" descr="C:\Users\Елена\Desktop\2325332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894" y="692696"/>
            <a:ext cx="2805829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Елена\Desktop\serebryanoe_blyudechko_i_nalivnoe_yablochko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846" y="982751"/>
            <a:ext cx="3424650" cy="2662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H:\искусство 9\10,11,12 предсказание в искусстве\2 урок\apple_logo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" t="2045" r="4423" b="3931"/>
          <a:stretch/>
        </p:blipFill>
        <p:spPr bwMode="auto">
          <a:xfrm>
            <a:off x="6228183" y="3899102"/>
            <a:ext cx="2284119" cy="2728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142875" y="548680"/>
            <a:ext cx="8880475" cy="1143000"/>
          </a:xfrm>
        </p:spPr>
        <p:txBody>
          <a:bodyPr/>
          <a:lstStyle/>
          <a:p>
            <a:r>
              <a:rPr lang="ru-RU" altLang="ru-RU" sz="1800" dirty="0">
                <a:latin typeface="Book Antiqua" panose="02040602050305030304" pitchFamily="18" charset="0"/>
              </a:rPr>
              <a:t>Писатели-мыслители, такие, как Верн, Уэллс, </a:t>
            </a:r>
            <a:r>
              <a:rPr lang="ru-RU" altLang="ru-RU" sz="1800" dirty="0" err="1">
                <a:latin typeface="Book Antiqua" panose="02040602050305030304" pitchFamily="18" charset="0"/>
              </a:rPr>
              <a:t>Лем</a:t>
            </a:r>
            <a:r>
              <a:rPr lang="ru-RU" altLang="ru-RU" sz="1800" dirty="0">
                <a:latin typeface="Book Antiqua" panose="02040602050305030304" pitchFamily="18" charset="0"/>
              </a:rPr>
              <a:t>, Альтов, Ефремов, </a:t>
            </a:r>
            <a:r>
              <a:rPr lang="ru-RU" altLang="ru-RU" sz="1800" dirty="0" err="1">
                <a:latin typeface="Book Antiqua" panose="02040602050305030304" pitchFamily="18" charset="0"/>
              </a:rPr>
              <a:t>Стэплдон</a:t>
            </a:r>
            <a:r>
              <a:rPr lang="ru-RU" altLang="ru-RU" sz="1800" dirty="0">
                <a:latin typeface="Book Antiqua" panose="02040602050305030304" pitchFamily="18" charset="0"/>
              </a:rPr>
              <a:t>, способны предвидеть будущее лучше, чем футурологи, астрологи и прочие пророки современности. Причина проста: авторы прогностической фантастики пишут о качественных скачках в развитии человечества. Они не движутся по кругу идей, как цирковая лошадь, подгоняемая кнутом воображения, — они выходят за пределы. </a:t>
            </a:r>
            <a:br>
              <a:rPr lang="ru-RU" altLang="ru-RU" sz="1800" dirty="0">
                <a:latin typeface="Book Antiqua" panose="02040602050305030304" pitchFamily="18" charset="0"/>
              </a:rPr>
            </a:br>
            <a:endParaRPr lang="ru-RU" altLang="ru-RU" sz="1800" dirty="0" smtClean="0">
              <a:latin typeface="Book Antiqua" panose="02040602050305030304" pitchFamily="18" charset="0"/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142875" y="1772816"/>
            <a:ext cx="9001125" cy="4876800"/>
          </a:xfrm>
        </p:spPr>
        <p:txBody>
          <a:bodyPr/>
          <a:lstStyle/>
          <a:p>
            <a:pPr marL="0" indent="0">
              <a:buNone/>
            </a:pPr>
            <a:r>
              <a:rPr lang="ru-RU" altLang="ru-RU" sz="1800" b="0" dirty="0" smtClean="0">
                <a:latin typeface="Book Antiqua" panose="02040602050305030304" pitchFamily="18" charset="0"/>
              </a:rPr>
              <a:t>Можно выделить две группы писателей-фантастов. В первую включить авторов, которые цель своего творчества видели в том, чтобы представить, каким может стать будущее человечества. Во вторую группу — авторов, для которых фантастика лишь метод, антураж, фон для создания «сказания о человеке».</a:t>
            </a:r>
            <a:br>
              <a:rPr lang="ru-RU" altLang="ru-RU" sz="1800" b="0" dirty="0" smtClean="0">
                <a:latin typeface="Book Antiqua" panose="02040602050305030304" pitchFamily="18" charset="0"/>
              </a:rPr>
            </a:br>
            <a:r>
              <a:rPr lang="ru-RU" altLang="ru-RU" sz="1800" b="0" dirty="0" smtClean="0">
                <a:latin typeface="Book Antiqua" panose="02040602050305030304" pitchFamily="18" charset="0"/>
              </a:rPr>
              <a:t>Авторами, относившимися к первой категории, были Александр Беляев, Генрих Альтов, Иван Ефремов (из советских писателей) и Жюль Верн, Герберт Уэллс, Хьюго </a:t>
            </a:r>
            <a:r>
              <a:rPr lang="ru-RU" altLang="ru-RU" sz="1800" b="0" dirty="0" err="1" smtClean="0">
                <a:latin typeface="Book Antiqua" panose="02040602050305030304" pitchFamily="18" charset="0"/>
              </a:rPr>
              <a:t>Гернсбек</a:t>
            </a:r>
            <a:r>
              <a:rPr lang="ru-RU" altLang="ru-RU" sz="1800" b="0" dirty="0" smtClean="0">
                <a:latin typeface="Book Antiqua" panose="02040602050305030304" pitchFamily="18" charset="0"/>
              </a:rPr>
              <a:t>, Олаф </a:t>
            </a:r>
            <a:r>
              <a:rPr lang="ru-RU" altLang="ru-RU" sz="1800" b="0" dirty="0" err="1" smtClean="0">
                <a:latin typeface="Book Antiqua" panose="02040602050305030304" pitchFamily="18" charset="0"/>
              </a:rPr>
              <a:t>Стэплдон</a:t>
            </a:r>
            <a:r>
              <a:rPr lang="ru-RU" altLang="ru-RU" sz="1800" b="0" dirty="0" smtClean="0">
                <a:latin typeface="Book Antiqua" panose="02040602050305030304" pitchFamily="18" charset="0"/>
              </a:rPr>
              <a:t>, Станислав </a:t>
            </a:r>
            <a:r>
              <a:rPr lang="ru-RU" altLang="ru-RU" sz="1800" b="0" dirty="0" err="1" smtClean="0">
                <a:latin typeface="Book Antiqua" panose="02040602050305030304" pitchFamily="18" charset="0"/>
              </a:rPr>
              <a:t>Лем</a:t>
            </a:r>
            <a:r>
              <a:rPr lang="ru-RU" altLang="ru-RU" sz="1800" b="0" dirty="0" smtClean="0">
                <a:latin typeface="Book Antiqua" panose="02040602050305030304" pitchFamily="18" charset="0"/>
              </a:rPr>
              <a:t> (из писателей западных). </a:t>
            </a:r>
          </a:p>
        </p:txBody>
      </p:sp>
      <p:pic>
        <p:nvPicPr>
          <p:cNvPr id="12292" name="Picture 2" descr="http://www.alexandrbelyaev.ru/components/com_datsogallery/sub_wm.php?src=/var/www/pisatelold/data/www/alexandrbelyaev.ru/components/com_datsogallery/img_pictures/alexandrbelyaev6_20090421_19864588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06307"/>
            <a:ext cx="1571625" cy="20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4" descr="Альтшуллер ГС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929063"/>
            <a:ext cx="1844675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 descr="Иван Ефремов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616614"/>
            <a:ext cx="1846263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8" descr="Jules Verne 05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904139"/>
            <a:ext cx="1674812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10" descr="H G Wells pre 1922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334" y="4474319"/>
            <a:ext cx="16383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102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7" descr="1314208606_nn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333528"/>
            <a:ext cx="3491880" cy="4524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4211960" y="116632"/>
            <a:ext cx="4893940" cy="299120"/>
          </a:xfrm>
          <a:noFill/>
        </p:spPr>
        <p:txBody>
          <a:bodyPr/>
          <a:lstStyle/>
          <a:p>
            <a:pPr eaLnBrk="1" hangingPunct="1"/>
            <a:r>
              <a:rPr lang="ru-RU" altLang="ru-RU" sz="2800" b="1" dirty="0" smtClean="0">
                <a:latin typeface="Book Antiqua" panose="02040602050305030304" pitchFamily="18" charset="0"/>
              </a:rPr>
              <a:t>Жюль </a:t>
            </a:r>
            <a:r>
              <a:rPr lang="ru-RU" altLang="ru-RU" sz="2800" b="1" dirty="0" err="1" smtClean="0">
                <a:latin typeface="Book Antiqua" panose="02040602050305030304" pitchFamily="18" charset="0"/>
              </a:rPr>
              <a:t>Габриэ́ль</a:t>
            </a:r>
            <a:r>
              <a:rPr lang="ru-RU" altLang="ru-RU" sz="2800" b="1" dirty="0" smtClean="0">
                <a:latin typeface="Book Antiqua" panose="02040602050305030304" pitchFamily="18" charset="0"/>
              </a:rPr>
              <a:t> Верн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067944" y="480963"/>
            <a:ext cx="5076056" cy="4114800"/>
          </a:xfrm>
          <a:noFill/>
        </p:spPr>
        <p:txBody>
          <a:bodyPr/>
          <a:lstStyle/>
          <a:p>
            <a:pPr marL="0" indent="0" algn="ctr" eaLnBrk="1" hangingPunct="1">
              <a:spcBef>
                <a:spcPts val="0"/>
              </a:spcBef>
              <a:buNone/>
            </a:pPr>
            <a:r>
              <a:rPr lang="ru-RU" altLang="ru-RU" sz="2000" dirty="0" smtClean="0">
                <a:latin typeface="Book Antiqua" panose="02040602050305030304" pitchFamily="18" charset="0"/>
              </a:rPr>
              <a:t> 8 февраля 1828, Нант, Франция </a:t>
            </a:r>
            <a:r>
              <a:rPr lang="en-US" altLang="ru-RU" sz="2000" dirty="0" smtClean="0">
                <a:latin typeface="Book Antiqua" panose="02040602050305030304" pitchFamily="18" charset="0"/>
              </a:rPr>
              <a:t>-</a:t>
            </a:r>
            <a:r>
              <a:rPr lang="ru-RU" altLang="ru-RU" sz="2000" dirty="0" smtClean="0">
                <a:latin typeface="Book Antiqua" panose="02040602050305030304" pitchFamily="18" charset="0"/>
              </a:rPr>
              <a:t> французский географ и писатель, классик, один из основоположников научной фантастики. Член Французского Географического общества. </a:t>
            </a:r>
          </a:p>
        </p:txBody>
      </p:sp>
      <p:pic>
        <p:nvPicPr>
          <p:cNvPr id="36868" name="Picture 4" descr="Jules_Verne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504" y="116632"/>
            <a:ext cx="4248471" cy="5406378"/>
          </a:xfrm>
          <a:noFill/>
          <a:ln w="381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51520" y="5517232"/>
            <a:ext cx="448392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Book Antiqua" panose="02040602050305030304" pitchFamily="18" charset="0"/>
              </a:rPr>
              <a:t>«С Земли на Луну» (1865)</a:t>
            </a:r>
            <a:r>
              <a:rPr lang="ru-RU" altLang="ru-RU" b="1" dirty="0">
                <a:latin typeface="Book Antiqua" panose="02040602050305030304" pitchFamily="18" charset="0"/>
              </a:rPr>
              <a:t> </a:t>
            </a:r>
            <a:endParaRPr lang="ru-RU" altLang="ru-RU" b="1" dirty="0" smtClean="0">
              <a:latin typeface="Book Antiqua" panose="02040602050305030304" pitchFamily="18" charset="0"/>
            </a:endParaRPr>
          </a:p>
          <a:p>
            <a:r>
              <a:rPr lang="ru-RU" altLang="ru-RU" b="1" dirty="0" smtClean="0">
                <a:latin typeface="Book Antiqua" panose="02040602050305030304" pitchFamily="18" charset="0"/>
              </a:rPr>
              <a:t>«</a:t>
            </a:r>
            <a:r>
              <a:rPr lang="ru-RU" altLang="ru-RU" b="1" dirty="0">
                <a:latin typeface="Book Antiqua" panose="02040602050305030304" pitchFamily="18" charset="0"/>
              </a:rPr>
              <a:t>Путешествие к центру Земли» (1864) </a:t>
            </a:r>
          </a:p>
          <a:p>
            <a:r>
              <a:rPr lang="ru-RU" altLang="ru-RU" b="1" dirty="0">
                <a:latin typeface="Book Antiqua" panose="02040602050305030304" pitchFamily="18" charset="0"/>
              </a:rPr>
              <a:t>«Вокруг Луны»(1869, </a:t>
            </a:r>
          </a:p>
          <a:p>
            <a:r>
              <a:rPr lang="ru-RU" altLang="ru-RU" b="1" dirty="0">
                <a:latin typeface="Book Antiqua" panose="02040602050305030304" pitchFamily="18" charset="0"/>
              </a:rPr>
              <a:t>«20 000 льё под водой»(</a:t>
            </a:r>
            <a:r>
              <a:rPr lang="ru-RU" altLang="ru-RU" dirty="0">
                <a:latin typeface="Book Antiqua" panose="02040602050305030304" pitchFamily="18" charset="0"/>
              </a:rPr>
              <a:t>1870</a:t>
            </a:r>
            <a:r>
              <a:rPr lang="ru-RU" altLang="ru-RU" dirty="0" smtClean="0">
                <a:latin typeface="Book Antiqua" panose="02040602050305030304" pitchFamily="18" charset="0"/>
              </a:rPr>
              <a:t>) </a:t>
            </a:r>
            <a:endParaRPr lang="ru-RU" altLang="ru-RU" dirty="0">
              <a:latin typeface="Book Antiqua" panose="02040602050305030304" pitchFamily="18" charset="0"/>
            </a:endParaRPr>
          </a:p>
          <a:p>
            <a:endParaRPr lang="ru-RU" altLang="ru-RU" dirty="0">
              <a:latin typeface="Book Antiqua" panose="02040602050305030304" pitchFamily="18" charset="0"/>
            </a:endParaRPr>
          </a:p>
          <a:p>
            <a:endParaRPr lang="ru-RU" b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01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107504" y="116632"/>
            <a:ext cx="8906742" cy="316835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sz="2000" b="0" dirty="0" smtClean="0">
                <a:latin typeface="Book Antiqua" panose="02040602050305030304" pitchFamily="18" charset="0"/>
              </a:rPr>
              <a:t>Люди, приписывающие поэтам способность предсказывать будущее, часто приводят стихотворение М.Ю. Лермонтова «Предсказание» (1830). В действительности это не пророчество о русской революционной смуте, а переживание тех тревожных и бедственных событий, которые принес Европе и России 1830 год. По южным и юго-восточным губерниям России прошли «холерные бунты». 3 июня 1830 года во время одного из них был убит губернатор Севастополя Н.А. Столыпин – родной брат бабушки Лермонтова. </a:t>
            </a:r>
          </a:p>
        </p:txBody>
      </p:sp>
      <p:pic>
        <p:nvPicPr>
          <p:cNvPr id="9221" name="Picture 4" descr="Файл:Vorony1825lico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417" y="2492896"/>
            <a:ext cx="3243829" cy="4325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6550" y="2710661"/>
            <a:ext cx="5321553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2000" dirty="0">
                <a:latin typeface="Book Antiqua" panose="02040602050305030304" pitchFamily="18" charset="0"/>
              </a:rPr>
              <a:t>В Польше вспыхнуло восстание, во Франции произошла революция. Это дало особое настроение 16-летнему поэту. 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2000" dirty="0" smtClean="0">
                <a:solidFill>
                  <a:prstClr val="black"/>
                </a:solidFill>
                <a:latin typeface="Book Antiqua" panose="02040602050305030304" pitchFamily="18" charset="0"/>
              </a:rPr>
              <a:t>Он </a:t>
            </a:r>
            <a:r>
              <a:rPr lang="ru-RU" altLang="ru-RU" sz="2000" dirty="0">
                <a:solidFill>
                  <a:prstClr val="black"/>
                </a:solidFill>
                <a:latin typeface="Book Antiqua" panose="02040602050305030304" pitchFamily="18" charset="0"/>
              </a:rPr>
              <a:t>пытается спроецировать на Россию опыт кровавой Французской революции 1789–1794 годов. Важно обратить внимание, что в автографе стихотворения рядом с названием имеется авторская приписка: «Это мечта». </a:t>
            </a:r>
          </a:p>
        </p:txBody>
      </p:sp>
    </p:spTree>
    <p:extLst>
      <p:ext uri="{BB962C8B-B14F-4D97-AF65-F5344CB8AC3E}">
        <p14:creationId xmlns:p14="http://schemas.microsoft.com/office/powerpoint/2010/main" val="371884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335846"/>
            <a:ext cx="903649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dirty="0">
                <a:latin typeface="Book Antiqua" panose="02040602050305030304" pitchFamily="18" charset="0"/>
              </a:rPr>
              <a:t>В поэтической ткани стихотворения хорошо видны нити прошлых исторических событий. </a:t>
            </a:r>
            <a:endParaRPr lang="ru-RU" altLang="ru-RU" dirty="0" smtClean="0">
              <a:latin typeface="Book Antiqua" panose="02040602050305030304" pitchFamily="18" charset="0"/>
            </a:endParaRPr>
          </a:p>
          <a:p>
            <a:endParaRPr lang="ru-RU" altLang="ru-RU" dirty="0">
              <a:latin typeface="Book Antiqua" panose="02040602050305030304" pitchFamily="18" charset="0"/>
            </a:endParaRPr>
          </a:p>
          <a:p>
            <a:r>
              <a:rPr lang="ru-RU" altLang="ru-RU" dirty="0" smtClean="0">
                <a:latin typeface="Book Antiqua" panose="02040602050305030304" pitchFamily="18" charset="0"/>
              </a:rPr>
              <a:t>Настанет </a:t>
            </a:r>
            <a:r>
              <a:rPr lang="ru-RU" altLang="ru-RU" dirty="0">
                <a:latin typeface="Book Antiqua" panose="02040602050305030304" pitchFamily="18" charset="0"/>
              </a:rPr>
              <a:t>год, России черный год,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Когда царей корона упадет;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Забудет чернь к ним прежнюю любовь,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И пища многих будет смерть и кровь;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Когда детей, когда невинных жен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Низвергнутый не защитит закон;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Когда чума от смрадных, мертвых тел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Начнет бродить среди печальных сел,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Чтобы платком из хижин вызывать,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И станет глад сей бедный край терзать;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И зарево окрасит волны рек: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В тот день явится мощный человек,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И ты его узнаешь – и поймешь,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Зачем в руке его булатный нож: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И горе для тебя! – твой плач, твой стон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Ему тогда покажется смешон;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И будет все ужасно, мрачно в нем,</a:t>
            </a:r>
            <a:br>
              <a:rPr lang="ru-RU" altLang="ru-RU" dirty="0">
                <a:latin typeface="Book Antiqua" panose="02040602050305030304" pitchFamily="18" charset="0"/>
              </a:rPr>
            </a:br>
            <a:r>
              <a:rPr lang="ru-RU" altLang="ru-RU" dirty="0">
                <a:latin typeface="Book Antiqua" panose="02040602050305030304" pitchFamily="18" charset="0"/>
              </a:rPr>
              <a:t>Как плащ его с возвышенным челом. </a:t>
            </a:r>
          </a:p>
        </p:txBody>
      </p:sp>
      <p:pic>
        <p:nvPicPr>
          <p:cNvPr id="6" name="Picture 2" descr="http://lermontov.niv.ru/images/lermontov/lermontov_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165" y="1268760"/>
            <a:ext cx="4073177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0" y="257677"/>
            <a:ext cx="5744931" cy="4363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64088" y="404664"/>
            <a:ext cx="3672408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ook Antiqua" panose="02040602050305030304" pitchFamily="18" charset="0"/>
              </a:rPr>
              <a:t>Эдгар По</a:t>
            </a:r>
          </a:p>
          <a:p>
            <a:pPr algn="ctr"/>
            <a:r>
              <a:rPr lang="ru-RU" sz="2000" b="1" dirty="0" smtClean="0">
                <a:latin typeface="Book Antiqua" panose="02040602050305030304" pitchFamily="18" charset="0"/>
              </a:rPr>
              <a:t>19.01.1809 – 01.10.1849</a:t>
            </a:r>
          </a:p>
          <a:p>
            <a:pPr algn="ctr"/>
            <a:endParaRPr lang="ru-RU" sz="2000" b="1" dirty="0">
              <a:latin typeface="Book Antiqua" panose="02040602050305030304" pitchFamily="18" charset="0"/>
            </a:endParaRPr>
          </a:p>
          <a:p>
            <a:pPr algn="ctr"/>
            <a:r>
              <a:rPr lang="ru-RU" sz="2000" b="1" dirty="0" smtClean="0">
                <a:latin typeface="Book Antiqua" panose="02040602050305030304" pitchFamily="18" charset="0"/>
              </a:rPr>
              <a:t>Американский писатель, поэт, эссеист, литературный критик и редактор, представитель американского романтизма.</a:t>
            </a:r>
          </a:p>
          <a:p>
            <a:pPr algn="ctr"/>
            <a:r>
              <a:rPr lang="ru-RU" sz="2000" b="1" dirty="0" smtClean="0">
                <a:latin typeface="Book Antiqua" panose="02040602050305030304" pitchFamily="18" charset="0"/>
              </a:rPr>
              <a:t>Создатель формы современного детектива и жанра психологической прозы.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6035" y="5712483"/>
            <a:ext cx="79928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Book Antiqua" panose="02040602050305030304" pitchFamily="18" charset="0"/>
              </a:rPr>
              <a:t>«Повесть о приключениях Артура Гордона Пима» (1838)</a:t>
            </a:r>
            <a:endParaRPr lang="ru-RU" sz="2000" b="1" dirty="0">
              <a:latin typeface="Book Antiqua" panose="0204060205030503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8462" y="4716955"/>
            <a:ext cx="88280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latin typeface="Book Antiqua" panose="02040602050305030304" pitchFamily="18" charset="0"/>
              </a:rPr>
              <a:t>Некоторые работы Эдгара По способствовали формированию и развитию научной фантастики.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7422"/>
            <a:ext cx="3523928" cy="648072"/>
          </a:xfrm>
          <a:noFill/>
        </p:spPr>
        <p:txBody>
          <a:bodyPr/>
          <a:lstStyle/>
          <a:p>
            <a:pPr eaLnBrk="1" hangingPunct="1"/>
            <a:r>
              <a:rPr lang="ru-RU" altLang="ru-RU" sz="2800" b="1" dirty="0" smtClean="0">
                <a:latin typeface="Book Antiqua" panose="02040602050305030304" pitchFamily="18" charset="0"/>
              </a:rPr>
              <a:t>Герберт Уэллс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692696"/>
            <a:ext cx="4499992" cy="4751387"/>
          </a:xfrm>
          <a:noFill/>
        </p:spPr>
        <p:txBody>
          <a:bodyPr/>
          <a:lstStyle/>
          <a:p>
            <a:pPr marL="0" indent="0" algn="ctr" eaLnBrk="1" hangingPunct="1">
              <a:spcBef>
                <a:spcPts val="0"/>
              </a:spcBef>
              <a:buNone/>
            </a:pPr>
            <a:r>
              <a:rPr lang="ru-RU" altLang="ru-RU" sz="1800" dirty="0" smtClean="0">
                <a:latin typeface="Book Antiqua" panose="02040602050305030304" pitchFamily="18" charset="0"/>
              </a:rPr>
              <a:t> </a:t>
            </a:r>
            <a:r>
              <a:rPr lang="ru-RU" altLang="ru-RU" sz="1800" b="1" dirty="0" smtClean="0">
                <a:latin typeface="Book Antiqua" panose="02040602050305030304" pitchFamily="18" charset="0"/>
              </a:rPr>
              <a:t>родился 21 сентября 1866 года в пригороде Лондона Бромли (графство Кент). На протяжении творческой жизни (с 1895) Уэллс написал около 40 романов и несколько томов рассказов, более десятка полемических сочинений по философской проблематике и примерно столько же работ о перестройке общества, две всемирные истории, около 30 томов с политическими и социальными прогнозами, более, 3 книги для детей и автобиографию. </a:t>
            </a:r>
          </a:p>
          <a:p>
            <a:pPr marL="0" indent="0" algn="ctr" eaLnBrk="1" hangingPunct="1">
              <a:spcBef>
                <a:spcPts val="0"/>
              </a:spcBef>
              <a:buNone/>
            </a:pPr>
            <a:r>
              <a:rPr lang="ru-RU" altLang="ru-RU" sz="1800" b="1" dirty="0" smtClean="0">
                <a:latin typeface="Book Antiqua" panose="02040602050305030304" pitchFamily="18" charset="0"/>
              </a:rPr>
              <a:t>В 1895 году Уэллс написал своё первое художественное произведение — роман </a:t>
            </a:r>
            <a:r>
              <a:rPr lang="ru-RU" altLang="ru-RU" sz="1800" b="1" u="sng" dirty="0" smtClean="0">
                <a:latin typeface="Book Antiqua" panose="02040602050305030304" pitchFamily="18" charset="0"/>
              </a:rPr>
              <a:t>«Машина времени»</a:t>
            </a:r>
            <a:r>
              <a:rPr lang="ru-RU" altLang="ru-RU" sz="1800" b="1" dirty="0" smtClean="0">
                <a:latin typeface="Book Antiqua" panose="02040602050305030304" pitchFamily="18" charset="0"/>
              </a:rPr>
              <a:t> о путешествии изобретателя в отдалённое будущее. </a:t>
            </a:r>
          </a:p>
          <a:p>
            <a:pPr marL="0" indent="0" algn="ctr" eaLnBrk="1" hangingPunct="1">
              <a:spcBef>
                <a:spcPts val="0"/>
              </a:spcBef>
              <a:buNone/>
            </a:pPr>
            <a:r>
              <a:rPr lang="ru-RU" altLang="ru-RU" sz="1800" b="1" u="sng" dirty="0" smtClean="0">
                <a:latin typeface="Book Antiqua" panose="02040602050305030304" pitchFamily="18" charset="0"/>
              </a:rPr>
              <a:t>«Война миров», «Человек-</a:t>
            </a:r>
            <a:r>
              <a:rPr lang="ru-RU" altLang="ru-RU" sz="1800" b="1" u="sng" dirty="0" err="1" smtClean="0">
                <a:latin typeface="Book Antiqua" panose="02040602050305030304" pitchFamily="18" charset="0"/>
              </a:rPr>
              <a:t>неведимка</a:t>
            </a:r>
            <a:r>
              <a:rPr lang="ru-RU" altLang="ru-RU" sz="1800" b="1" u="sng" dirty="0" smtClean="0">
                <a:latin typeface="Book Antiqua" panose="02040602050305030304" pitchFamily="18" charset="0"/>
              </a:rPr>
              <a:t>»</a:t>
            </a:r>
          </a:p>
        </p:txBody>
      </p:sp>
      <p:pic>
        <p:nvPicPr>
          <p:cNvPr id="35844" name="Picture 4" descr="430px-H_G_Wells_pre_192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lum bright="-1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016" y="188640"/>
            <a:ext cx="4248274" cy="5434111"/>
          </a:xfrm>
          <a:noFill/>
          <a:ln w="381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" name="Объект 1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Picture 6" descr="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204188"/>
            <a:ext cx="2232248" cy="265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99841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5940152" y="189561"/>
            <a:ext cx="3226852" cy="19812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b="1" dirty="0" smtClean="0">
                <a:latin typeface="Book Antiqua" panose="02040602050305030304" pitchFamily="18" charset="0"/>
              </a:rPr>
              <a:t> В 1914 году Герберт Уэллс написал свой пророческий роман «Освобожденный мир», в котором предсказал применение ядерного оружия массового поражения и неконтролируемые последствия этого шага. Уэллс-то писал просто поучительную историю о ядерном кошмаре и массовой смерти, </a:t>
            </a:r>
            <a:endParaRPr lang="ru-RU" sz="2000" b="1" dirty="0">
              <a:latin typeface="Book Antiqua" panose="02040602050305030304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3" r="2153" b="35344"/>
          <a:stretch/>
        </p:blipFill>
        <p:spPr bwMode="auto">
          <a:xfrm>
            <a:off x="0" y="116632"/>
            <a:ext cx="5841296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9512" y="4797152"/>
            <a:ext cx="878497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sz="2000" b="1" dirty="0">
                <a:solidFill>
                  <a:prstClr val="black"/>
                </a:solidFill>
                <a:latin typeface="Book Antiqua" panose="02040602050305030304" pitchFamily="18" charset="0"/>
              </a:rPr>
              <a:t>но, возможно, роман повлиял на развитие ядерного оружия. В 1932 году книгу прочитал физик Лео </a:t>
            </a:r>
            <a:r>
              <a:rPr lang="ru-RU" sz="2000" b="1" dirty="0" err="1">
                <a:solidFill>
                  <a:prstClr val="black"/>
                </a:solidFill>
                <a:latin typeface="Book Antiqua" panose="02040602050305030304" pitchFamily="18" charset="0"/>
              </a:rPr>
              <a:t>Силард</a:t>
            </a:r>
            <a:r>
              <a:rPr lang="ru-RU" sz="2000" b="1" dirty="0">
                <a:solidFill>
                  <a:prstClr val="black"/>
                </a:solidFill>
                <a:latin typeface="Book Antiqua" panose="02040602050305030304" pitchFamily="18" charset="0"/>
              </a:rPr>
              <a:t>, год спустя он разработал концепцию нейтронной цепной реакции, а 1943 году получил патент  </a:t>
            </a:r>
          </a:p>
        </p:txBody>
      </p:sp>
    </p:spTree>
    <p:extLst>
      <p:ext uri="{BB962C8B-B14F-4D97-AF65-F5344CB8AC3E}">
        <p14:creationId xmlns:p14="http://schemas.microsoft.com/office/powerpoint/2010/main" val="127687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3968" y="764704"/>
            <a:ext cx="4687872" cy="1008112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b="1" dirty="0">
                <a:latin typeface="Book Antiqua" panose="02040602050305030304" pitchFamily="18" charset="0"/>
              </a:rPr>
              <a:t>Морган Эндрю </a:t>
            </a:r>
            <a:r>
              <a:rPr lang="ru-RU" sz="2800" b="1" dirty="0" err="1">
                <a:latin typeface="Book Antiqua" panose="02040602050305030304" pitchFamily="18" charset="0"/>
              </a:rPr>
              <a:t>Робертсон</a:t>
            </a:r>
            <a:r>
              <a:rPr lang="ru-RU" sz="2800" b="1" dirty="0">
                <a:latin typeface="Book Antiqua" panose="02040602050305030304" pitchFamily="18" charset="0"/>
              </a:rPr>
              <a:t> </a:t>
            </a:r>
            <a:r>
              <a:rPr lang="ru-RU" sz="2800" b="1" dirty="0" smtClean="0">
                <a:latin typeface="Book Antiqua" panose="02040602050305030304" pitchFamily="18" charset="0"/>
              </a:rPr>
              <a:t/>
            </a:r>
            <a:br>
              <a:rPr lang="ru-RU" sz="2800" b="1" dirty="0" smtClean="0">
                <a:latin typeface="Book Antiqua" panose="02040602050305030304" pitchFamily="18" charset="0"/>
              </a:rPr>
            </a:br>
            <a:r>
              <a:rPr lang="ru-RU" sz="2800" dirty="0" smtClean="0">
                <a:latin typeface="Book Antiqua" panose="02040602050305030304" pitchFamily="18" charset="0"/>
              </a:rPr>
              <a:t>(1861 —1915</a:t>
            </a:r>
            <a:r>
              <a:rPr lang="ru-RU" sz="2800" dirty="0">
                <a:latin typeface="Book Antiqua" panose="02040602050305030304" pitchFamily="18" charset="0"/>
              </a:rPr>
              <a:t>) </a:t>
            </a:r>
            <a:r>
              <a:rPr lang="ru-RU" sz="2800" dirty="0" smtClean="0">
                <a:latin typeface="Book Antiqua" panose="02040602050305030304" pitchFamily="18" charset="0"/>
              </a:rPr>
              <a:t/>
            </a:r>
            <a:br>
              <a:rPr lang="ru-RU" sz="2800" dirty="0" smtClean="0">
                <a:latin typeface="Book Antiqua" panose="02040602050305030304" pitchFamily="18" charset="0"/>
              </a:rPr>
            </a:br>
            <a:r>
              <a:rPr lang="ru-RU" sz="2800" dirty="0">
                <a:latin typeface="Book Antiqua" panose="02040602050305030304" pitchFamily="18" charset="0"/>
              </a:rPr>
              <a:t/>
            </a:r>
            <a:br>
              <a:rPr lang="ru-RU" sz="2800" dirty="0">
                <a:latin typeface="Book Antiqua" panose="02040602050305030304" pitchFamily="18" charset="0"/>
              </a:rPr>
            </a:br>
            <a:r>
              <a:rPr lang="ru-RU" sz="2000" cap="none" dirty="0" smtClean="0">
                <a:latin typeface="Book Antiqua" panose="02040602050305030304" pitchFamily="18" charset="0"/>
              </a:rPr>
              <a:t>Американский писатель в жанре фантастики</a:t>
            </a:r>
            <a:r>
              <a:rPr lang="ru-RU" sz="2000" dirty="0" smtClean="0">
                <a:latin typeface="Book Antiqua" panose="02040602050305030304" pitchFamily="18" charset="0"/>
              </a:rPr>
              <a:t>.</a:t>
            </a:r>
            <a:endParaRPr lang="ru-RU" sz="2000" dirty="0">
              <a:latin typeface="Book Antiqua" panose="0204060205030503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975433"/>
            <a:ext cx="8568952" cy="172819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dirty="0">
                <a:latin typeface="Book Antiqua" panose="02040602050305030304" pitchFamily="18" charset="0"/>
              </a:rPr>
              <a:t> </a:t>
            </a:r>
            <a:r>
              <a:rPr lang="ru-RU" sz="2000" dirty="0" smtClean="0">
                <a:latin typeface="Book Antiqua" panose="02040602050305030304" pitchFamily="18" charset="0"/>
              </a:rPr>
              <a:t>В </a:t>
            </a:r>
            <a:r>
              <a:rPr lang="ru-RU" sz="2000" dirty="0">
                <a:latin typeface="Book Antiqua" panose="02040602050305030304" pitchFamily="18" charset="0"/>
              </a:rPr>
              <a:t>ней описывается последнее плавание корабля «Титан», считавшегося непотопляемым и затонувшего в третьем обратном рейсе, при попытке поставить рекорд скорости в пересечении </a:t>
            </a:r>
            <a:r>
              <a:rPr lang="ru-RU" sz="2000" dirty="0">
                <a:latin typeface="Book Antiqua" panose="02040602050305030304" pitchFamily="18" charset="0"/>
                <a:hlinkClick r:id="rId2" tooltip="Атлантический океан"/>
              </a:rPr>
              <a:t>Атлантического океана</a:t>
            </a:r>
            <a:r>
              <a:rPr lang="ru-RU" sz="2000" dirty="0">
                <a:latin typeface="Book Antiqua" panose="02040602050305030304" pitchFamily="18" charset="0"/>
              </a:rPr>
              <a:t>. </a:t>
            </a:r>
            <a:endParaRPr lang="ru-RU" sz="2000" dirty="0" smtClean="0">
              <a:latin typeface="Book Antiqua" panose="02040602050305030304" pitchFamily="18" charset="0"/>
            </a:endParaRPr>
          </a:p>
        </p:txBody>
      </p:sp>
      <p:pic>
        <p:nvPicPr>
          <p:cNvPr id="6146" name="Picture 2" descr="H:\искусство 9\10,11,12 предсказание в искусстве\2 урок\future-forecast-titan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16632"/>
            <a:ext cx="4268065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89920" y="2420888"/>
            <a:ext cx="47540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Book Antiqua" panose="02040602050305030304" pitchFamily="18" charset="0"/>
              </a:rPr>
              <a:t>Самым известным произведением </a:t>
            </a:r>
            <a:r>
              <a:rPr lang="ru-RU" sz="2000" dirty="0" err="1" smtClean="0">
                <a:latin typeface="Book Antiqua" panose="02040602050305030304" pitchFamily="18" charset="0"/>
              </a:rPr>
              <a:t>Робертсона</a:t>
            </a:r>
            <a:r>
              <a:rPr lang="ru-RU" sz="2000" dirty="0" smtClean="0">
                <a:latin typeface="Book Antiqua" panose="02040602050305030304" pitchFamily="18" charset="0"/>
              </a:rPr>
              <a:t> стала повесть, впервые изданная в 1898 году под названием «Тщетность» (</a:t>
            </a:r>
            <a:r>
              <a:rPr lang="ru-RU" sz="2000" i="1" dirty="0" smtClean="0">
                <a:latin typeface="Book Antiqua" panose="02040602050305030304" pitchFamily="18" charset="0"/>
              </a:rPr>
              <a:t>«</a:t>
            </a:r>
            <a:r>
              <a:rPr lang="ru-RU" sz="2000" i="1" dirty="0" err="1">
                <a:latin typeface="Book Antiqua" panose="02040602050305030304" pitchFamily="18" charset="0"/>
              </a:rPr>
              <a:t>Futility</a:t>
            </a:r>
            <a:r>
              <a:rPr lang="ru-RU" sz="2000" i="1" dirty="0">
                <a:latin typeface="Book Antiqua" panose="02040602050305030304" pitchFamily="18" charset="0"/>
              </a:rPr>
              <a:t>»</a:t>
            </a:r>
            <a:r>
              <a:rPr lang="ru-RU" sz="2000" dirty="0">
                <a:latin typeface="Book Antiqua" panose="02040602050305030304" pitchFamily="18" charset="0"/>
              </a:rPr>
              <a:t>) </a:t>
            </a:r>
            <a:r>
              <a:rPr lang="ru-RU" sz="2000" dirty="0" smtClean="0">
                <a:latin typeface="Book Antiqua" panose="02040602050305030304" pitchFamily="18" charset="0"/>
              </a:rPr>
              <a:t>, и переизданная с небольшими изменениями в 1912 году под названием </a:t>
            </a:r>
            <a:r>
              <a:rPr lang="ru-RU" sz="2000" i="1" dirty="0" smtClean="0">
                <a:latin typeface="Book Antiqua" panose="02040602050305030304" pitchFamily="18" charset="0"/>
              </a:rPr>
              <a:t>«</a:t>
            </a:r>
            <a:r>
              <a:rPr lang="ru-RU" sz="2000" i="1" dirty="0">
                <a:latin typeface="Book Antiqua" panose="02040602050305030304" pitchFamily="18" charset="0"/>
              </a:rPr>
              <a:t>Тщетность, или крушение Титана»</a:t>
            </a:r>
            <a:r>
              <a:rPr lang="ru-RU" sz="2000" dirty="0">
                <a:latin typeface="Book Antiqua" panose="0204060205030503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6829088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02" b="13089"/>
          <a:stretch/>
        </p:blipFill>
        <p:spPr>
          <a:xfrm>
            <a:off x="684518" y="2212671"/>
            <a:ext cx="8064896" cy="462775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</p:spPr>
        <p:txBody>
          <a:bodyPr>
            <a:noAutofit/>
          </a:bodyPr>
          <a:lstStyle/>
          <a:p>
            <a:r>
              <a:rPr lang="ru-RU" sz="2400" b="1" dirty="0">
                <a:latin typeface="Book Antiqua" panose="02040602050305030304" pitchFamily="18" charset="0"/>
              </a:rPr>
              <a:t>Известность «Тщетность» получила через 14 лет, когда в апреле 1912 года от столкновения с айсбергом затонул лайнер «Титаник». </a:t>
            </a:r>
            <a:endParaRPr lang="ru-RU" sz="2800" b="1" dirty="0">
              <a:latin typeface="Book Antiqua" panose="0204060205030503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746" y="1196752"/>
            <a:ext cx="9144000" cy="2504070"/>
          </a:xfrm>
        </p:spPr>
        <p:txBody>
          <a:bodyPr>
            <a:normAutofit lnSpcReduction="10000"/>
          </a:bodyPr>
          <a:lstStyle/>
          <a:p>
            <a:r>
              <a:rPr lang="ru-RU" sz="2000" b="1" dirty="0" smtClean="0">
                <a:latin typeface="Book Antiqua" panose="02040602050305030304" pitchFamily="18" charset="0"/>
              </a:rPr>
              <a:t>почти </a:t>
            </a:r>
            <a:r>
              <a:rPr lang="ru-RU" sz="2000" b="1" dirty="0">
                <a:latin typeface="Book Antiqua" panose="02040602050305030304" pitchFamily="18" charset="0"/>
              </a:rPr>
              <a:t>полностью совпадают основные технические характеристики «Титана» </a:t>
            </a:r>
            <a:r>
              <a:rPr lang="ru-RU" sz="2000" b="1" dirty="0" err="1">
                <a:latin typeface="Book Antiqua" panose="02040602050305030304" pitchFamily="18" charset="0"/>
              </a:rPr>
              <a:t>Робертсона</a:t>
            </a:r>
            <a:r>
              <a:rPr lang="ru-RU" sz="2000" b="1" dirty="0">
                <a:latin typeface="Book Antiqua" panose="02040602050305030304" pitchFamily="18" charset="0"/>
              </a:rPr>
              <a:t> и реального «Титаника», </a:t>
            </a:r>
          </a:p>
          <a:p>
            <a:r>
              <a:rPr lang="ru-RU" sz="2000" b="1" dirty="0">
                <a:latin typeface="Book Antiqua" panose="02040602050305030304" pitchFamily="18" charset="0"/>
              </a:rPr>
              <a:t>время крушения (апрельская полночь), </a:t>
            </a:r>
          </a:p>
          <a:p>
            <a:r>
              <a:rPr lang="ru-RU" sz="2000" b="1" dirty="0" smtClean="0">
                <a:latin typeface="Book Antiqua" panose="02040602050305030304" pitchFamily="18" charset="0"/>
              </a:rPr>
              <a:t>причина </a:t>
            </a:r>
            <a:r>
              <a:rPr lang="ru-RU" sz="2000" b="1" dirty="0">
                <a:latin typeface="Book Antiqua" panose="02040602050305030304" pitchFamily="18" charset="0"/>
              </a:rPr>
              <a:t>крушения (предельная скорость в сложной ледовой обстановке и, как следствие, столкновение с айсбергом и сильные повреждения правого борта) </a:t>
            </a:r>
          </a:p>
          <a:p>
            <a:r>
              <a:rPr lang="ru-RU" sz="2000" b="1" dirty="0" smtClean="0">
                <a:latin typeface="Book Antiqua" panose="02040602050305030304" pitchFamily="18" charset="0"/>
              </a:rPr>
              <a:t>главная </a:t>
            </a:r>
            <a:r>
              <a:rPr lang="ru-RU" sz="2000" b="1" dirty="0">
                <a:latin typeface="Book Antiqua" panose="02040602050305030304" pitchFamily="18" charset="0"/>
              </a:rPr>
              <a:t>причина большого числа жертв (нехватка шлюпок из-за уверенности судовладельцев в непотопляемости судна).</a:t>
            </a:r>
          </a:p>
          <a:p>
            <a:endParaRPr lang="ru-RU" sz="2000" b="1" dirty="0">
              <a:latin typeface="Book Antiqua" panose="0204060205030503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8102" y="6157808"/>
            <a:ext cx="90358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Book Antiqua" panose="02040602050305030304" pitchFamily="18" charset="0"/>
              </a:rPr>
              <a:t>«Титаник» выходит из Саутгемптона в первый и последний рейс 10 апреля 1912 </a:t>
            </a:r>
            <a:r>
              <a:rPr lang="ru-RU" sz="2000" b="1" dirty="0" smtClean="0">
                <a:latin typeface="Book Antiqua" panose="02040602050305030304" pitchFamily="18" charset="0"/>
              </a:rPr>
              <a:t> года</a:t>
            </a:r>
            <a:endParaRPr lang="ru-RU" sz="2000" b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10004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5688632" cy="720080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atin typeface="Book Antiqua" panose="02040602050305030304" pitchFamily="18" charset="0"/>
              </a:rPr>
              <a:t>один </a:t>
            </a:r>
            <a:r>
              <a:rPr lang="ru-RU" sz="2400" b="1" dirty="0">
                <a:latin typeface="Book Antiqua" panose="02040602050305030304" pitchFamily="18" charset="0"/>
              </a:rPr>
              <a:t>из величайших пророков XX </a:t>
            </a:r>
            <a:r>
              <a:rPr lang="ru-RU" sz="2400" b="1" dirty="0" smtClean="0">
                <a:latin typeface="Book Antiqua" panose="02040602050305030304" pitchFamily="18" charset="0"/>
              </a:rPr>
              <a:t>века…</a:t>
            </a:r>
            <a:endParaRPr lang="ru-RU" sz="2400" b="1" dirty="0">
              <a:latin typeface="Book Antiqua" panose="0204060205030503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836712"/>
            <a:ext cx="4968552" cy="5040560"/>
          </a:xfr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>
                <a:latin typeface="Book Antiqua" panose="02040602050305030304" pitchFamily="18" charset="0"/>
              </a:rPr>
              <a:t>С одной стороны, книга принесла своему автору небывалую популярность, </a:t>
            </a:r>
            <a:endParaRPr lang="ru-RU" sz="2000" b="1" dirty="0" smtClean="0">
              <a:latin typeface="Book Antiqua" panose="02040602050305030304" pitchFamily="18" charset="0"/>
            </a:endParaRPr>
          </a:p>
          <a:p>
            <a:r>
              <a:rPr lang="ru-RU" sz="2000" b="1" dirty="0" smtClean="0">
                <a:latin typeface="Book Antiqua" panose="02040602050305030304" pitchFamily="18" charset="0"/>
              </a:rPr>
              <a:t>а </a:t>
            </a:r>
            <a:r>
              <a:rPr lang="ru-RU" sz="2000" b="1" dirty="0">
                <a:latin typeface="Book Antiqua" panose="02040602050305030304" pitchFamily="18" charset="0"/>
              </a:rPr>
              <a:t>с другой – он стал объектом ненависти со стороны пассажиров «Титаника» и родственников погибших. Для них Морган </a:t>
            </a:r>
            <a:r>
              <a:rPr lang="ru-RU" sz="2000" b="1" dirty="0" err="1">
                <a:latin typeface="Book Antiqua" panose="02040602050305030304" pitchFamily="18" charset="0"/>
              </a:rPr>
              <a:t>Робертсон</a:t>
            </a:r>
            <a:r>
              <a:rPr lang="ru-RU" sz="2000" b="1" dirty="0">
                <a:latin typeface="Book Antiqua" panose="02040602050305030304" pitchFamily="18" charset="0"/>
              </a:rPr>
              <a:t> был скорее антигероем. После катастрофы ему начали приходить сотни писем, в которых писателя проклинали вместе с его романом. Многие даже обвиняли его во всем случившемся. </a:t>
            </a:r>
          </a:p>
          <a:p>
            <a:r>
              <a:rPr lang="ru-RU" sz="2000" b="1" dirty="0">
                <a:latin typeface="Book Antiqua" panose="02040602050305030304" pitchFamily="18" charset="0"/>
              </a:rPr>
              <a:t>Морган </a:t>
            </a:r>
            <a:r>
              <a:rPr lang="ru-RU" sz="2000" b="1" dirty="0" err="1">
                <a:latin typeface="Book Antiqua" panose="02040602050305030304" pitchFamily="18" charset="0"/>
              </a:rPr>
              <a:t>Робертсон</a:t>
            </a:r>
            <a:r>
              <a:rPr lang="ru-RU" sz="2000" b="1" dirty="0">
                <a:latin typeface="Book Antiqua" panose="02040602050305030304" pitchFamily="18" charset="0"/>
              </a:rPr>
              <a:t> умер в 1915 году, лишь на три года пережив "Титаник</a:t>
            </a:r>
            <a:r>
              <a:rPr lang="ru-RU" sz="2000" b="1" dirty="0" smtClean="0">
                <a:latin typeface="Book Antiqua" panose="02040602050305030304" pitchFamily="18" charset="0"/>
              </a:rPr>
              <a:t>".</a:t>
            </a:r>
            <a:endParaRPr lang="ru-RU" sz="2000" b="1" dirty="0">
              <a:latin typeface="Book Antiqua" panose="02040602050305030304" pitchFamily="18" charset="0"/>
            </a:endParaRPr>
          </a:p>
        </p:txBody>
      </p:sp>
      <p:pic>
        <p:nvPicPr>
          <p:cNvPr id="7170" name="Picture 2" descr="H:\искусство 9\10,11,12 предсказание в искусстве\2 урок\futilit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1" r="16880"/>
          <a:stretch/>
        </p:blipFill>
        <p:spPr bwMode="auto">
          <a:xfrm>
            <a:off x="5175084" y="646619"/>
            <a:ext cx="3861412" cy="580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660090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H:\искусство 9\10,11,12 предсказание в искусстве\2 урок\i_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3456384" cy="634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4139952" y="332656"/>
            <a:ext cx="4824536" cy="4114800"/>
          </a:xfrm>
          <a:noFill/>
        </p:spPr>
        <p:txBody>
          <a:bodyPr/>
          <a:lstStyle/>
          <a:p>
            <a:pPr marL="0" indent="0" algn="ctr" eaLnBrk="1" hangingPunct="1">
              <a:spcBef>
                <a:spcPts val="0"/>
              </a:spcBef>
              <a:buFontTx/>
              <a:buNone/>
            </a:pPr>
            <a:r>
              <a:rPr lang="ru-RU" altLang="ru-RU" sz="2800" b="1" dirty="0" err="1" smtClean="0">
                <a:latin typeface="Book Antiqua" panose="02040602050305030304" pitchFamily="18" charset="0"/>
              </a:rPr>
              <a:t>Алекса́ндр</a:t>
            </a:r>
            <a:r>
              <a:rPr lang="ru-RU" altLang="ru-RU" sz="2800" b="1" dirty="0" smtClean="0">
                <a:latin typeface="Book Antiqua" panose="02040602050305030304" pitchFamily="18" charset="0"/>
              </a:rPr>
              <a:t> </a:t>
            </a:r>
            <a:r>
              <a:rPr lang="ru-RU" altLang="ru-RU" sz="2800" b="1" dirty="0" err="1" smtClean="0">
                <a:latin typeface="Book Antiqua" panose="02040602050305030304" pitchFamily="18" charset="0"/>
              </a:rPr>
              <a:t>Рома́нович</a:t>
            </a:r>
            <a:r>
              <a:rPr lang="ru-RU" altLang="ru-RU" sz="2800" b="1" dirty="0" smtClean="0">
                <a:latin typeface="Book Antiqua" panose="02040602050305030304" pitchFamily="18" charset="0"/>
              </a:rPr>
              <a:t> </a:t>
            </a:r>
            <a:r>
              <a:rPr lang="ru-RU" altLang="ru-RU" sz="2800" b="1" dirty="0" err="1" smtClean="0">
                <a:latin typeface="Book Antiqua" panose="02040602050305030304" pitchFamily="18" charset="0"/>
              </a:rPr>
              <a:t>Беля́ев</a:t>
            </a:r>
            <a:r>
              <a:rPr lang="ru-RU" altLang="ru-RU" sz="2800" dirty="0" smtClean="0">
                <a:latin typeface="Book Antiqua" panose="02040602050305030304" pitchFamily="18" charset="0"/>
              </a:rPr>
              <a:t> </a:t>
            </a:r>
          </a:p>
          <a:p>
            <a:pPr marL="0" indent="0" algn="ctr" eaLnBrk="1" hangingPunct="1">
              <a:spcBef>
                <a:spcPts val="0"/>
              </a:spcBef>
              <a:buFontTx/>
              <a:buNone/>
            </a:pPr>
            <a:r>
              <a:rPr lang="ru-RU" altLang="ru-RU" sz="2000" dirty="0" smtClean="0">
                <a:latin typeface="Book Antiqua" panose="02040602050305030304" pitchFamily="18" charset="0"/>
              </a:rPr>
              <a:t>(4 (16) марта 1884) — 6 января 1942) — советский писатель-фантаст, один из основоположников советской научно-фантастической литературы. Среди наиболее известных его романов: </a:t>
            </a:r>
            <a:r>
              <a:rPr lang="ru-RU" altLang="ru-RU" sz="2000" b="1" dirty="0" smtClean="0">
                <a:latin typeface="Book Antiqua" panose="02040602050305030304" pitchFamily="18" charset="0"/>
              </a:rPr>
              <a:t>«Голова профессора </a:t>
            </a:r>
            <a:r>
              <a:rPr lang="ru-RU" altLang="ru-RU" sz="2000" b="1" dirty="0" err="1" smtClean="0">
                <a:latin typeface="Book Antiqua" panose="02040602050305030304" pitchFamily="18" charset="0"/>
              </a:rPr>
              <a:t>Доуэля</a:t>
            </a:r>
            <a:r>
              <a:rPr lang="ru-RU" altLang="ru-RU" sz="2000" b="1" dirty="0" smtClean="0">
                <a:latin typeface="Book Antiqua" panose="02040602050305030304" pitchFamily="18" charset="0"/>
              </a:rPr>
              <a:t>», «Человек-амфибия», «Ариэль», «Звезда КЭЦ»</a:t>
            </a:r>
            <a:r>
              <a:rPr lang="ru-RU" altLang="ru-RU" sz="2000" dirty="0" smtClean="0">
                <a:latin typeface="Book Antiqua" panose="02040602050305030304" pitchFamily="18" charset="0"/>
              </a:rPr>
              <a:t> (КЭЦ — инициалы Константина Эдуардовича Циолковского) и многие другие (всего более 70 научно-фантастических произведений, в том числе 13 романов). Иногда его называют российским «Жюль Верном». </a:t>
            </a:r>
          </a:p>
        </p:txBody>
      </p:sp>
    </p:spTree>
    <p:extLst>
      <p:ext uri="{BB962C8B-B14F-4D97-AF65-F5344CB8AC3E}">
        <p14:creationId xmlns:p14="http://schemas.microsoft.com/office/powerpoint/2010/main" val="140777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7504" y="188640"/>
            <a:ext cx="4752528" cy="4114800"/>
          </a:xfrm>
          <a:noFill/>
        </p:spPr>
        <p:txBody>
          <a:bodyPr/>
          <a:lstStyle/>
          <a:p>
            <a:pPr marL="0" indent="0" algn="ctr" eaLnBrk="1" hangingPunct="1">
              <a:spcBef>
                <a:spcPts val="0"/>
              </a:spcBef>
              <a:buNone/>
            </a:pPr>
            <a:r>
              <a:rPr lang="ru-RU" altLang="ru-RU" sz="2400" b="1" dirty="0" err="1" smtClean="0">
                <a:latin typeface="Book Antiqua" panose="02040602050305030304" pitchFamily="18" charset="0"/>
              </a:rPr>
              <a:t>Алексе́й</a:t>
            </a:r>
            <a:r>
              <a:rPr lang="ru-RU" altLang="ru-RU" sz="2400" b="1" dirty="0" smtClean="0">
                <a:latin typeface="Book Antiqua" panose="02040602050305030304" pitchFamily="18" charset="0"/>
              </a:rPr>
              <a:t> </a:t>
            </a:r>
            <a:r>
              <a:rPr lang="ru-RU" altLang="ru-RU" sz="2400" b="1" dirty="0" err="1" smtClean="0">
                <a:latin typeface="Book Antiqua" panose="02040602050305030304" pitchFamily="18" charset="0"/>
              </a:rPr>
              <a:t>Никола́евич</a:t>
            </a:r>
            <a:r>
              <a:rPr lang="ru-RU" altLang="ru-RU" sz="2400" b="1" dirty="0" smtClean="0">
                <a:latin typeface="Book Antiqua" panose="02040602050305030304" pitchFamily="18" charset="0"/>
              </a:rPr>
              <a:t> </a:t>
            </a:r>
            <a:r>
              <a:rPr lang="ru-RU" altLang="ru-RU" sz="2400" b="1" dirty="0" err="1" smtClean="0">
                <a:latin typeface="Book Antiqua" panose="02040602050305030304" pitchFamily="18" charset="0"/>
              </a:rPr>
              <a:t>Толсто́й</a:t>
            </a:r>
            <a:r>
              <a:rPr lang="ru-RU" altLang="ru-RU" sz="2400" dirty="0" smtClean="0">
                <a:latin typeface="Book Antiqua" panose="02040602050305030304" pitchFamily="18" charset="0"/>
              </a:rPr>
              <a:t> </a:t>
            </a:r>
          </a:p>
          <a:p>
            <a:pPr marL="0" indent="0" algn="ctr" eaLnBrk="1" hangingPunct="1">
              <a:spcBef>
                <a:spcPts val="0"/>
              </a:spcBef>
              <a:buNone/>
            </a:pPr>
            <a:r>
              <a:rPr lang="ru-RU" altLang="ru-RU" sz="2400" dirty="0" smtClean="0">
                <a:latin typeface="Book Antiqua" panose="02040602050305030304" pitchFamily="18" charset="0"/>
              </a:rPr>
              <a:t>(29 декабря 1882 (10 января1883), Николаевск, Самарская губерния, Российская империя — 23 февраля1945, Москва) — русский советский писатель и общественный деятель, граф. Автор социально-психологических, исторических и научно-фантастических романов, повестей и рассказов, публицистических произведений. </a:t>
            </a:r>
            <a:r>
              <a:rPr lang="ru-RU" altLang="ru-RU" sz="2400" b="1" dirty="0" smtClean="0">
                <a:latin typeface="Book Antiqua" panose="02040602050305030304" pitchFamily="18" charset="0"/>
              </a:rPr>
              <a:t>(«Гиперболоид инженера Гарина», «Аэлита»). </a:t>
            </a:r>
          </a:p>
          <a:p>
            <a:pPr algn="ctr" eaLnBrk="1" hangingPunct="1">
              <a:spcBef>
                <a:spcPts val="0"/>
              </a:spcBef>
            </a:pPr>
            <a:endParaRPr lang="ru-RU" altLang="ru-RU" sz="2400" b="1" dirty="0" smtClean="0">
              <a:latin typeface="Book Antiqua" panose="02040602050305030304" pitchFamily="18" charset="0"/>
            </a:endParaRPr>
          </a:p>
        </p:txBody>
      </p:sp>
      <p:pic>
        <p:nvPicPr>
          <p:cNvPr id="41990" name="Picture 6" descr="ANTolstoy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6056" y="0"/>
            <a:ext cx="3932662" cy="4762872"/>
          </a:xfrm>
          <a:noFill/>
        </p:spPr>
      </p:pic>
      <p:pic>
        <p:nvPicPr>
          <p:cNvPr id="9" name="Picture 4" descr="1317756653_aleksey-tolstoy-giperboloid-inzhenera-garina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03222" y="3429000"/>
            <a:ext cx="2675289" cy="3312865"/>
          </a:xfrm>
          <a:noFill/>
        </p:spPr>
      </p:pic>
    </p:spTree>
    <p:extLst>
      <p:ext uri="{BB962C8B-B14F-4D97-AF65-F5344CB8AC3E}">
        <p14:creationId xmlns:p14="http://schemas.microsoft.com/office/powerpoint/2010/main" val="3680696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360040"/>
          </a:xfrm>
        </p:spPr>
        <p:txBody>
          <a:bodyPr/>
          <a:lstStyle/>
          <a:p>
            <a:r>
              <a:rPr lang="ru-RU" altLang="ru-RU" sz="2000" b="1" dirty="0" smtClean="0">
                <a:latin typeface="Book Antiqua" panose="02040602050305030304" pitchFamily="18" charset="0"/>
              </a:rPr>
              <a:t>Н. Гумилев</a:t>
            </a: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0" y="332656"/>
            <a:ext cx="9143999" cy="48768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sz="1400" b="0" dirty="0" smtClean="0">
                <a:latin typeface="Book Antiqua" panose="02040602050305030304" pitchFamily="18" charset="0"/>
              </a:rPr>
              <a:t>Этими идеалами мужественного романтизма навеяны стихи, в которых поэт говорит о своей смерти. У необычного человека и смерть должна быть необычна. Но погибнуть в России в 1921 году не было делом необычным для человека, который не стремился приспособиться к той действительности. Николай Гумилев был арестован 3 августа 1921 года как участник заговора профессора географии Владимира Николаевича Таганцева (1889–1921). 24 августа 1921 года </a:t>
            </a:r>
            <a:r>
              <a:rPr lang="ru-RU" altLang="ru-RU" sz="1400" b="0" dirty="0" err="1" smtClean="0">
                <a:latin typeface="Book Antiqua" panose="02040602050305030304" pitchFamily="18" charset="0"/>
              </a:rPr>
              <a:t>Петргубчека</a:t>
            </a:r>
            <a:r>
              <a:rPr lang="ru-RU" altLang="ru-RU" sz="1400" b="0" dirty="0" smtClean="0">
                <a:latin typeface="Book Antiqua" panose="02040602050305030304" pitchFamily="18" charset="0"/>
              </a:rPr>
              <a:t> вынесла приговор замечательному поэту Николаю Гумилеву: «Гумилев Николай Степанович, 35 л., б. дворянин, филолог, член коллегии изд-ва ”Всемирная литература”, женат, беспартийный, бывший офицер. Участник Петроградской боевой контрреволюционной организации. Активно содействовал составлению прокламаций контрреволюционного содержания, обещал </a:t>
            </a:r>
            <a:r>
              <a:rPr lang="ru-RU" altLang="ru-RU" sz="1400" dirty="0" smtClean="0">
                <a:latin typeface="Book Antiqua" panose="02040602050305030304" pitchFamily="18" charset="0"/>
              </a:rPr>
              <a:t>связать с </a:t>
            </a:r>
            <a:r>
              <a:rPr lang="ru-RU" altLang="ru-RU" sz="1400" dirty="0">
                <a:latin typeface="Book Antiqua" panose="02040602050305030304" pitchFamily="18" charset="0"/>
              </a:rPr>
              <a:t>организацией </a:t>
            </a:r>
            <a:endParaRPr lang="ru-RU" altLang="ru-RU" sz="1400" b="0" dirty="0" smtClean="0">
              <a:latin typeface="Book Antiqua" panose="02040602050305030304" pitchFamily="18" charset="0"/>
            </a:endParaRPr>
          </a:p>
          <a:p>
            <a:pPr marL="0" indent="0">
              <a:buFontTx/>
              <a:buNone/>
            </a:pPr>
            <a:r>
              <a:rPr lang="ru-RU" altLang="ru-RU" sz="1400" b="0" dirty="0" smtClean="0">
                <a:latin typeface="Book Antiqua" panose="02040602050305030304" pitchFamily="18" charset="0"/>
              </a:rPr>
              <a:t>в момент восстания группу </a:t>
            </a:r>
            <a:r>
              <a:rPr lang="ru-RU" altLang="ru-RU" sz="1400" dirty="0">
                <a:latin typeface="Book Antiqua" panose="02040602050305030304" pitchFamily="18" charset="0"/>
              </a:rPr>
              <a:t>интеллигентов, кадровых офицеров, </a:t>
            </a:r>
            <a:endParaRPr lang="ru-RU" altLang="ru-RU" sz="1400" b="0" dirty="0" smtClean="0">
              <a:latin typeface="Book Antiqua" panose="02040602050305030304" pitchFamily="18" charset="0"/>
            </a:endParaRPr>
          </a:p>
          <a:p>
            <a:pPr marL="0" indent="0">
              <a:buFontTx/>
              <a:buNone/>
            </a:pPr>
            <a:r>
              <a:rPr lang="ru-RU" altLang="ru-RU" sz="1400" b="0" dirty="0" smtClean="0">
                <a:latin typeface="Book Antiqua" panose="02040602050305030304" pitchFamily="18" charset="0"/>
              </a:rPr>
              <a:t>которые активно примут </a:t>
            </a:r>
            <a:r>
              <a:rPr lang="ru-RU" altLang="ru-RU" sz="1400" dirty="0">
                <a:latin typeface="Book Antiqua" panose="02040602050305030304" pitchFamily="18" charset="0"/>
              </a:rPr>
              <a:t>участие в восстании, получил от </a:t>
            </a:r>
            <a:endParaRPr lang="ru-RU" altLang="ru-RU" sz="1400" b="0" dirty="0" smtClean="0">
              <a:latin typeface="Book Antiqua" panose="02040602050305030304" pitchFamily="18" charset="0"/>
            </a:endParaRPr>
          </a:p>
          <a:p>
            <a:pPr marL="0" indent="0">
              <a:buFontTx/>
              <a:buNone/>
            </a:pPr>
            <a:r>
              <a:rPr lang="ru-RU" altLang="ru-RU" sz="1400" b="0" dirty="0" smtClean="0">
                <a:latin typeface="Book Antiqua" panose="02040602050305030304" pitchFamily="18" charset="0"/>
              </a:rPr>
              <a:t>организации деньги на </a:t>
            </a:r>
            <a:r>
              <a:rPr lang="ru-RU" altLang="ru-RU" sz="1400" dirty="0" smtClean="0">
                <a:latin typeface="Book Antiqua" panose="02040602050305030304" pitchFamily="18" charset="0"/>
              </a:rPr>
              <a:t>технические </a:t>
            </a:r>
            <a:r>
              <a:rPr lang="ru-RU" altLang="ru-RU" sz="1400" dirty="0">
                <a:latin typeface="Book Antiqua" panose="02040602050305030304" pitchFamily="18" charset="0"/>
              </a:rPr>
              <a:t>надобности… </a:t>
            </a:r>
            <a:r>
              <a:rPr lang="ru-RU" altLang="ru-RU" sz="1400" b="0" dirty="0" smtClean="0">
                <a:latin typeface="Book Antiqua" panose="02040602050305030304" pitchFamily="18" charset="0"/>
              </a:rPr>
              <a:t> </a:t>
            </a:r>
            <a:r>
              <a:rPr lang="ru-RU" altLang="ru-RU" sz="1400" dirty="0">
                <a:latin typeface="Book Antiqua" panose="02040602050305030304" pitchFamily="18" charset="0"/>
              </a:rPr>
              <a:t>Приговорить </a:t>
            </a:r>
            <a:endParaRPr lang="ru-RU" altLang="ru-RU" sz="1400" b="0" dirty="0" smtClean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ru-RU" altLang="ru-RU" sz="1400" b="0" dirty="0" smtClean="0">
                <a:latin typeface="Book Antiqua" panose="02040602050305030304" pitchFamily="18" charset="0"/>
              </a:rPr>
              <a:t>к высшей мере </a:t>
            </a:r>
            <a:r>
              <a:rPr lang="ru-RU" altLang="ru-RU" sz="1400" dirty="0">
                <a:latin typeface="Book Antiqua" panose="02040602050305030304" pitchFamily="18" charset="0"/>
              </a:rPr>
              <a:t>наказания – расстрелу». </a:t>
            </a:r>
          </a:p>
          <a:p>
            <a:pPr marL="0" indent="0">
              <a:buFontTx/>
              <a:buNone/>
            </a:pPr>
            <a:r>
              <a:rPr lang="ru-RU" altLang="ru-RU" sz="1400" b="0" dirty="0" smtClean="0">
                <a:latin typeface="Book Antiqua" panose="02040602050305030304" pitchFamily="18" charset="0"/>
              </a:rPr>
              <a:t>Из стихотворения «Я и Вы»: </a:t>
            </a:r>
          </a:p>
          <a:p>
            <a:pPr marL="0" indent="0">
              <a:buFontTx/>
              <a:buNone/>
            </a:pPr>
            <a:r>
              <a:rPr lang="ru-RU" altLang="ru-RU" sz="1400" b="0" dirty="0" smtClean="0">
                <a:latin typeface="Book Antiqua" panose="02040602050305030304" pitchFamily="18" charset="0"/>
              </a:rPr>
              <a:t>И умру я не на постели,</a:t>
            </a:r>
            <a:br>
              <a:rPr lang="ru-RU" altLang="ru-RU" sz="1400" b="0" dirty="0" smtClean="0">
                <a:latin typeface="Book Antiqua" panose="02040602050305030304" pitchFamily="18" charset="0"/>
              </a:rPr>
            </a:br>
            <a:r>
              <a:rPr lang="ru-RU" altLang="ru-RU" sz="1400" b="0" dirty="0" smtClean="0">
                <a:latin typeface="Book Antiqua" panose="02040602050305030304" pitchFamily="18" charset="0"/>
              </a:rPr>
              <a:t>При нотариусе и враче,</a:t>
            </a:r>
            <a:br>
              <a:rPr lang="ru-RU" altLang="ru-RU" sz="1400" b="0" dirty="0" smtClean="0">
                <a:latin typeface="Book Antiqua" panose="02040602050305030304" pitchFamily="18" charset="0"/>
              </a:rPr>
            </a:br>
            <a:r>
              <a:rPr lang="ru-RU" altLang="ru-RU" sz="1400" b="0" dirty="0" smtClean="0">
                <a:latin typeface="Book Antiqua" panose="02040602050305030304" pitchFamily="18" charset="0"/>
              </a:rPr>
              <a:t>А в какой-нибудь дикой щели,</a:t>
            </a:r>
            <a:br>
              <a:rPr lang="ru-RU" altLang="ru-RU" sz="1400" b="0" dirty="0" smtClean="0">
                <a:latin typeface="Book Antiqua" panose="02040602050305030304" pitchFamily="18" charset="0"/>
              </a:rPr>
            </a:br>
            <a:r>
              <a:rPr lang="ru-RU" altLang="ru-RU" sz="1400" b="0" dirty="0" smtClean="0">
                <a:latin typeface="Book Antiqua" panose="02040602050305030304" pitchFamily="18" charset="0"/>
              </a:rPr>
              <a:t>Утонувшей в густом плюще, </a:t>
            </a:r>
          </a:p>
          <a:p>
            <a:pPr marL="0" indent="0">
              <a:buFontTx/>
              <a:buNone/>
            </a:pPr>
            <a:r>
              <a:rPr lang="ru-RU" altLang="ru-RU" sz="1400" b="0" dirty="0" smtClean="0">
                <a:latin typeface="Book Antiqua" panose="02040602050305030304" pitchFamily="18" charset="0"/>
              </a:rPr>
              <a:t>Чтоб войти не во всем открытый,</a:t>
            </a:r>
            <a:br>
              <a:rPr lang="ru-RU" altLang="ru-RU" sz="1400" b="0" dirty="0" smtClean="0">
                <a:latin typeface="Book Antiqua" panose="02040602050305030304" pitchFamily="18" charset="0"/>
              </a:rPr>
            </a:br>
            <a:r>
              <a:rPr lang="ru-RU" altLang="ru-RU" sz="1400" b="0" dirty="0" smtClean="0">
                <a:latin typeface="Book Antiqua" panose="02040602050305030304" pitchFamily="18" charset="0"/>
              </a:rPr>
              <a:t>Протестантский, прибранный рай,</a:t>
            </a:r>
            <a:br>
              <a:rPr lang="ru-RU" altLang="ru-RU" sz="1400" b="0" dirty="0" smtClean="0">
                <a:latin typeface="Book Antiqua" panose="02040602050305030304" pitchFamily="18" charset="0"/>
              </a:rPr>
            </a:br>
            <a:r>
              <a:rPr lang="ru-RU" altLang="ru-RU" sz="1400" b="0" dirty="0" smtClean="0">
                <a:latin typeface="Book Antiqua" panose="02040602050305030304" pitchFamily="18" charset="0"/>
              </a:rPr>
              <a:t>А туда, где разбойник, мытарь</a:t>
            </a:r>
            <a:br>
              <a:rPr lang="ru-RU" altLang="ru-RU" sz="1400" b="0" dirty="0" smtClean="0">
                <a:latin typeface="Book Antiqua" panose="02040602050305030304" pitchFamily="18" charset="0"/>
              </a:rPr>
            </a:br>
            <a:r>
              <a:rPr lang="ru-RU" altLang="ru-RU" sz="1400" b="0" dirty="0" smtClean="0">
                <a:latin typeface="Book Antiqua" panose="02040602050305030304" pitchFamily="18" charset="0"/>
              </a:rPr>
              <a:t>И блудница крикнут: Вставай! </a:t>
            </a:r>
          </a:p>
        </p:txBody>
      </p:sp>
      <p:pic>
        <p:nvPicPr>
          <p:cNvPr id="1024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589" y="2492896"/>
            <a:ext cx="3233411" cy="436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7298" y="5440457"/>
            <a:ext cx="5912853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ru-RU" altLang="ru-RU" sz="1400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charset="0"/>
              </a:rPr>
              <a:t>Из книги: «Африканская охота. Из путевого дневника»: «А ночью мне приснилось, что за участие в каком-то абиссинском дворцовом перевороте мне отрубили голову, и я, истекая кровью, аплодирую уменью палача и радуюсь, как все это просто, хорошо и совсем не больно». </a:t>
            </a:r>
            <a:endParaRPr lang="ru-RU" altLang="ru-RU" sz="1400" dirty="0">
              <a:ea typeface="Times New Roman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61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84068" y="908720"/>
            <a:ext cx="385242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Book Antiqua" panose="02040602050305030304" pitchFamily="18" charset="0"/>
              </a:rPr>
              <a:t>«Люди просят меня предсказывать будущее, а я хочу всего лишь предотвратить его»</a:t>
            </a:r>
          </a:p>
          <a:p>
            <a:endParaRPr lang="ru-RU" sz="600" b="1" dirty="0" smtClean="0">
              <a:latin typeface="Book Antiqua" panose="02040602050305030304" pitchFamily="18" charset="0"/>
            </a:endParaRPr>
          </a:p>
          <a:p>
            <a:pPr algn="ctr"/>
            <a:r>
              <a:rPr lang="ru-RU" sz="2000" b="1" dirty="0" smtClean="0">
                <a:latin typeface="Book Antiqua" panose="02040602050305030304" pitchFamily="18" charset="0"/>
              </a:rPr>
              <a:t>Американский писатель, считается классиком научной фантастики, хотя значительная часть его творчества тяготеет к жанру </a:t>
            </a:r>
            <a:r>
              <a:rPr lang="ru-RU" sz="2000" b="1" dirty="0" err="1" smtClean="0">
                <a:latin typeface="Book Antiqua" panose="02040602050305030304" pitchFamily="18" charset="0"/>
              </a:rPr>
              <a:t>фэнтези</a:t>
            </a:r>
            <a:r>
              <a:rPr lang="ru-RU" sz="2000" b="1" dirty="0" smtClean="0">
                <a:latin typeface="Book Antiqua" panose="02040602050305030304" pitchFamily="18" charset="0"/>
              </a:rPr>
              <a:t>, притчи или сказки.</a:t>
            </a:r>
            <a:r>
              <a:rPr lang="ru-RU" sz="2000" b="1" dirty="0">
                <a:latin typeface="Book Antiqua" panose="02040602050305030304" pitchFamily="18" charset="0"/>
              </a:rPr>
              <a:t> За свою жизнь </a:t>
            </a:r>
            <a:r>
              <a:rPr lang="ru-RU" sz="2000" b="1" dirty="0" err="1">
                <a:latin typeface="Book Antiqua" panose="02040602050305030304" pitchFamily="18" charset="0"/>
              </a:rPr>
              <a:t>Брэдбери</a:t>
            </a:r>
            <a:r>
              <a:rPr lang="ru-RU" sz="2000" b="1" dirty="0">
                <a:latin typeface="Book Antiqua" panose="02040602050305030304" pitchFamily="18" charset="0"/>
              </a:rPr>
              <a:t> создал более восьмисот разных литературных </a:t>
            </a:r>
            <a:r>
              <a:rPr lang="ru-RU" sz="2000" b="1" dirty="0" smtClean="0">
                <a:latin typeface="Book Antiqua" panose="02040602050305030304" pitchFamily="18" charset="0"/>
              </a:rPr>
              <a:t>произведений.</a:t>
            </a:r>
          </a:p>
          <a:p>
            <a:endParaRPr lang="ru-RU" sz="2000" b="1" dirty="0">
              <a:latin typeface="Book Antiqua" panose="02040602050305030304" pitchFamily="18" charset="0"/>
            </a:endParaRPr>
          </a:p>
        </p:txBody>
      </p:sp>
      <p:pic>
        <p:nvPicPr>
          <p:cNvPr id="11266" name="Picture 2" descr="H:\искусство 9\10,11,12 предсказание в искусстве\2 урок\orig_87581133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14" y="260648"/>
            <a:ext cx="4997855" cy="3744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436096" y="92145"/>
            <a:ext cx="3600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>
                <a:solidFill>
                  <a:prstClr val="black"/>
                </a:solidFill>
                <a:latin typeface="Book Antiqua" panose="02040602050305030304" pitchFamily="18" charset="0"/>
              </a:rPr>
              <a:t>Рэймонд</a:t>
            </a:r>
            <a:r>
              <a:rPr lang="ru-RU" sz="2000" b="1" dirty="0">
                <a:solidFill>
                  <a:prstClr val="black"/>
                </a:solidFill>
                <a:latin typeface="Book Antiqua" panose="02040602050305030304" pitchFamily="18" charset="0"/>
              </a:rPr>
              <a:t> Дуглас </a:t>
            </a:r>
            <a:r>
              <a:rPr lang="ru-RU" sz="2000" b="1" dirty="0" err="1">
                <a:solidFill>
                  <a:prstClr val="black"/>
                </a:solidFill>
                <a:latin typeface="Book Antiqua" panose="02040602050305030304" pitchFamily="18" charset="0"/>
              </a:rPr>
              <a:t>Брэдбери</a:t>
            </a:r>
            <a:r>
              <a:rPr lang="ru-RU" sz="2000" b="1" dirty="0">
                <a:solidFill>
                  <a:prstClr val="black"/>
                </a:solidFill>
                <a:latin typeface="Book Antiqua" panose="02040602050305030304" pitchFamily="18" charset="0"/>
              </a:rPr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60133" y="492255"/>
            <a:ext cx="29523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solidFill>
                  <a:prstClr val="black"/>
                </a:solidFill>
                <a:latin typeface="Book Antiqua" panose="02040602050305030304" pitchFamily="18" charset="0"/>
              </a:rPr>
              <a:t>22.08.1920-05.06.2012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1560" y="4725144"/>
            <a:ext cx="364234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Book Antiqua" panose="02040602050305030304" pitchFamily="18" charset="0"/>
              </a:rPr>
              <a:t>«451 градус по Фаренгейту»</a:t>
            </a:r>
          </a:p>
          <a:p>
            <a:r>
              <a:rPr lang="ru-RU" sz="2000" b="1" dirty="0" smtClean="0">
                <a:latin typeface="Book Antiqua" panose="02040602050305030304" pitchFamily="18" charset="0"/>
              </a:rPr>
              <a:t>«Марсианские хроники»</a:t>
            </a:r>
          </a:p>
          <a:p>
            <a:r>
              <a:rPr lang="ru-RU" sz="2000" b="1" dirty="0" smtClean="0">
                <a:latin typeface="Book Antiqua" panose="02040602050305030304" pitchFamily="18" charset="0"/>
              </a:rPr>
              <a:t>«Вино из одуванчиков»</a:t>
            </a:r>
          </a:p>
          <a:p>
            <a:r>
              <a:rPr lang="ru-RU" sz="2000" b="1" dirty="0" smtClean="0">
                <a:latin typeface="Book Antiqua" panose="02040602050305030304" pitchFamily="18" charset="0"/>
              </a:rPr>
              <a:t>«Вельд»</a:t>
            </a:r>
            <a:endParaRPr lang="ru-RU" sz="2000" b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870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:\искусство 9\10,11,12 предсказание в искусстве\2 урок\114472521885060_informsklad_r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3409"/>
            <a:ext cx="4584225" cy="5711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H:\искусство 9\10,11,12 предсказание в искусстве\2 урок\11779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197" y="3429000"/>
            <a:ext cx="2384342" cy="3232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:\искусство 9\10,11,12 предсказание в искусстве\2 урок\1439270611_1381925540_norma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16632"/>
            <a:ext cx="4694768" cy="3129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16631"/>
            <a:ext cx="49824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latin typeface="Book Antiqua" panose="02040602050305030304" pitchFamily="18" charset="0"/>
              </a:rPr>
              <a:t>Бенжамин Парравичини</a:t>
            </a:r>
          </a:p>
          <a:p>
            <a:pPr algn="ctr"/>
            <a:r>
              <a:rPr lang="ru-RU" sz="2000" b="1" dirty="0" smtClean="0">
                <a:latin typeface="Book Antiqua" panose="02040602050305030304" pitchFamily="18" charset="0"/>
              </a:rPr>
              <a:t>1898-1974</a:t>
            </a:r>
          </a:p>
          <a:p>
            <a:pPr algn="ctr"/>
            <a:r>
              <a:rPr lang="ru-RU" sz="2000" b="1" dirty="0" smtClean="0">
                <a:latin typeface="Book Antiqua" panose="02040602050305030304" pitchFamily="18" charset="0"/>
              </a:rPr>
              <a:t>Аргентинский художник и скульптор</a:t>
            </a:r>
            <a:endParaRPr lang="ru-RU" sz="2000" b="1" dirty="0">
              <a:latin typeface="Book Antiqua" panose="02040602050305030304" pitchFamily="18" charset="0"/>
            </a:endParaRPr>
          </a:p>
        </p:txBody>
      </p:sp>
      <p:pic>
        <p:nvPicPr>
          <p:cNvPr id="13314" name="Picture 2" descr="H:\искусство 9\10,11,12 предсказание в искусстве\2 урок\Benjamin-Solari-Parravici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16631"/>
            <a:ext cx="3448050" cy="439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http://www.chronoton.ru/sites/default/files/styles/310/public/img/statia/logo/2_173.jpg?itok=kACr12c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8" name="Picture 6" descr="H:\искусство 9\10,11,12 предсказание в искусстве\2 урок\495a7531db86d40aeb2f85f810a25d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07" y="1484783"/>
            <a:ext cx="5580112" cy="3533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H:\искусство 9\10,11,12 предсказание в искусстве\2 урок\1322823112_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114236"/>
            <a:ext cx="3745260" cy="256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979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88641"/>
            <a:ext cx="4536503" cy="3079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266" y="3634773"/>
            <a:ext cx="4374924" cy="2992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4" name="Picture 4" descr="H:\искусство 9\10,11,12 предсказание в искусстве\2 урок\0a8b908751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147" y="223167"/>
            <a:ext cx="4138403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H:\искусство 9\10,11,12 предсказание в искусстве\2 урок\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1" y="3583538"/>
            <a:ext cx="4403184" cy="305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92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Тема43</Template>
  <TotalTime>913</TotalTime>
  <Words>911</Words>
  <Application>Microsoft Office PowerPoint</Application>
  <PresentationFormat>Экран (4:3)</PresentationFormat>
  <Paragraphs>71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Тема43</vt:lpstr>
      <vt:lpstr>Предсказания в искусстве</vt:lpstr>
      <vt:lpstr>Русские народные сказки</vt:lpstr>
      <vt:lpstr>Презентация PowerPoint</vt:lpstr>
      <vt:lpstr>Писатели-мыслители, такие, как Верн, Уэллс, Лем, Альтов, Ефремов, Стэплдон, способны предвидеть будущее лучше, чем футурологи, астрологи и прочие пророки современности. Причина проста: авторы прогностической фантастики пишут о качественных скачках в развитии человечества. Они не движутся по кругу идей, как цирковая лошадь, подгоняемая кнутом воображения, — они выходят за пределы.  </vt:lpstr>
      <vt:lpstr>Жюль Габриэ́ль Верн</vt:lpstr>
      <vt:lpstr>Презентация PowerPoint</vt:lpstr>
      <vt:lpstr>Презентация PowerPoint</vt:lpstr>
      <vt:lpstr>Презентация PowerPoint</vt:lpstr>
      <vt:lpstr>Герберт Уэллс</vt:lpstr>
      <vt:lpstr>Презентация PowerPoint</vt:lpstr>
      <vt:lpstr>Морган Эндрю Робертсон  (1861 —1915)   Американский писатель в жанре фантастики.</vt:lpstr>
      <vt:lpstr>Известность «Тщетность» получила через 14 лет, когда в апреле 1912 года от столкновения с айсбергом затонул лайнер «Титаник». </vt:lpstr>
      <vt:lpstr>один из величайших пророков XX века…</vt:lpstr>
      <vt:lpstr>Презентация PowerPoint</vt:lpstr>
      <vt:lpstr>Презентация PowerPoint</vt:lpstr>
      <vt:lpstr>Н. Гумилев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Елена</cp:lastModifiedBy>
  <cp:revision>65</cp:revision>
  <dcterms:created xsi:type="dcterms:W3CDTF">2014-12-15T06:46:47Z</dcterms:created>
  <dcterms:modified xsi:type="dcterms:W3CDTF">2017-11-09T22:23:36Z</dcterms:modified>
</cp:coreProperties>
</file>