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71"/>
  </p:notesMasterIdLst>
  <p:sldIdLst>
    <p:sldId id="499" r:id="rId2"/>
    <p:sldId id="501" r:id="rId3"/>
    <p:sldId id="500" r:id="rId4"/>
    <p:sldId id="504" r:id="rId5"/>
    <p:sldId id="505" r:id="rId6"/>
    <p:sldId id="509" r:id="rId7"/>
    <p:sldId id="510" r:id="rId8"/>
    <p:sldId id="511" r:id="rId9"/>
    <p:sldId id="513" r:id="rId10"/>
    <p:sldId id="502" r:id="rId11"/>
    <p:sldId id="506" r:id="rId12"/>
    <p:sldId id="514" r:id="rId13"/>
    <p:sldId id="508" r:id="rId14"/>
    <p:sldId id="515" r:id="rId15"/>
    <p:sldId id="516" r:id="rId16"/>
    <p:sldId id="517" r:id="rId17"/>
    <p:sldId id="507" r:id="rId18"/>
    <p:sldId id="518" r:id="rId19"/>
    <p:sldId id="582" r:id="rId20"/>
    <p:sldId id="520" r:id="rId21"/>
    <p:sldId id="521" r:id="rId22"/>
    <p:sldId id="522" r:id="rId23"/>
    <p:sldId id="523" r:id="rId24"/>
    <p:sldId id="524" r:id="rId25"/>
    <p:sldId id="525" r:id="rId26"/>
    <p:sldId id="526" r:id="rId27"/>
    <p:sldId id="527" r:id="rId28"/>
    <p:sldId id="528" r:id="rId29"/>
    <p:sldId id="529" r:id="rId30"/>
    <p:sldId id="532" r:id="rId31"/>
    <p:sldId id="533" r:id="rId32"/>
    <p:sldId id="530" r:id="rId33"/>
    <p:sldId id="531" r:id="rId34"/>
    <p:sldId id="534" r:id="rId35"/>
    <p:sldId id="535" r:id="rId36"/>
    <p:sldId id="536" r:id="rId37"/>
    <p:sldId id="537" r:id="rId38"/>
    <p:sldId id="538" r:id="rId39"/>
    <p:sldId id="539" r:id="rId40"/>
    <p:sldId id="540" r:id="rId41"/>
    <p:sldId id="541" r:id="rId42"/>
    <p:sldId id="542" r:id="rId43"/>
    <p:sldId id="543" r:id="rId44"/>
    <p:sldId id="544" r:id="rId45"/>
    <p:sldId id="545" r:id="rId46"/>
    <p:sldId id="546" r:id="rId47"/>
    <p:sldId id="547" r:id="rId48"/>
    <p:sldId id="548" r:id="rId49"/>
    <p:sldId id="549" r:id="rId50"/>
    <p:sldId id="550" r:id="rId51"/>
    <p:sldId id="551" r:id="rId52"/>
    <p:sldId id="552" r:id="rId53"/>
    <p:sldId id="553" r:id="rId54"/>
    <p:sldId id="554" r:id="rId55"/>
    <p:sldId id="555" r:id="rId56"/>
    <p:sldId id="556" r:id="rId57"/>
    <p:sldId id="557" r:id="rId58"/>
    <p:sldId id="558" r:id="rId59"/>
    <p:sldId id="559" r:id="rId60"/>
    <p:sldId id="560" r:id="rId61"/>
    <p:sldId id="561" r:id="rId62"/>
    <p:sldId id="562" r:id="rId63"/>
    <p:sldId id="563" r:id="rId64"/>
    <p:sldId id="564" r:id="rId65"/>
    <p:sldId id="565" r:id="rId66"/>
    <p:sldId id="566" r:id="rId67"/>
    <p:sldId id="567" r:id="rId68"/>
    <p:sldId id="568" r:id="rId69"/>
    <p:sldId id="569" r:id="rId7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72"/>
      <p:bold r:id="rId73"/>
      <p:italic r:id="rId74"/>
      <p:boldItalic r:id="rId75"/>
    </p:embeddedFont>
    <p:embeddedFont>
      <p:font typeface="Roboto Slab" panose="020B0604020202020204" charset="0"/>
      <p:regular r:id="rId76"/>
    </p:embeddedFont>
    <p:embeddedFont>
      <p:font typeface="Open Sans" panose="020B0604020202020204" charset="0"/>
      <p:regular r:id="rId77"/>
      <p:bold r:id="rId78"/>
      <p:italic r:id="rId79"/>
    </p:embeddedFont>
    <p:embeddedFont>
      <p:font typeface="Cambria Math" panose="02040503050406030204" pitchFamily="18" charset="0"/>
      <p:regular r:id="rId80"/>
    </p:embeddedFont>
  </p:embeddedFontLst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" userDrawn="1">
          <p15:clr>
            <a:srgbClr val="A4A3A4"/>
          </p15:clr>
        </p15:guide>
        <p15:guide id="2" pos="5534" userDrawn="1">
          <p15:clr>
            <a:srgbClr val="A4A3A4"/>
          </p15:clr>
        </p15:guide>
        <p15:guide id="3" orient="horz" pos="3003" userDrawn="1">
          <p15:clr>
            <a:srgbClr val="A4A3A4"/>
          </p15:clr>
        </p15:guide>
        <p15:guide id="5" pos="2767" userDrawn="1">
          <p15:clr>
            <a:srgbClr val="A4A3A4"/>
          </p15:clr>
        </p15:guide>
        <p15:guide id="6" pos="226" userDrawn="1">
          <p15:clr>
            <a:srgbClr val="A4A3A4"/>
          </p15:clr>
        </p15:guide>
        <p15:guide id="12" pos="2993" userDrawn="1">
          <p15:clr>
            <a:srgbClr val="A4A3A4"/>
          </p15:clr>
        </p15:guide>
        <p15:guide id="13" pos="1837" userDrawn="1">
          <p15:clr>
            <a:srgbClr val="A4A3A4"/>
          </p15:clr>
        </p15:guide>
        <p15:guide id="14" pos="2064" userDrawn="1">
          <p15:clr>
            <a:srgbClr val="A4A3A4"/>
          </p15:clr>
        </p15:guide>
        <p15:guide id="15" pos="3696" userDrawn="1">
          <p15:clr>
            <a:srgbClr val="A4A3A4"/>
          </p15:clr>
        </p15:guide>
        <p15:guide id="16" pos="390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595959"/>
    <a:srgbClr val="E7E6E6"/>
    <a:srgbClr val="777777"/>
    <a:srgbClr val="FFFFFF"/>
    <a:srgbClr val="64CCF2"/>
    <a:srgbClr val="FEFEFE"/>
    <a:srgbClr val="DEEAF6"/>
    <a:srgbClr val="AD0100"/>
    <a:srgbClr val="D0CE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65" autoAdjust="0"/>
    <p:restoredTop sz="95204" autoAdjust="0"/>
  </p:normalViewPr>
  <p:slideViewPr>
    <p:cSldViewPr snapToGrid="0" showGuides="1">
      <p:cViewPr varScale="1">
        <p:scale>
          <a:sx n="97" d="100"/>
          <a:sy n="97" d="100"/>
        </p:scale>
        <p:origin x="804" y="84"/>
      </p:cViewPr>
      <p:guideLst>
        <p:guide orient="horz" pos="237"/>
        <p:guide pos="5534"/>
        <p:guide orient="horz" pos="3003"/>
        <p:guide pos="2767"/>
        <p:guide pos="226"/>
        <p:guide pos="2993"/>
        <p:guide pos="1837"/>
        <p:guide pos="2064"/>
        <p:guide pos="3696"/>
        <p:guide pos="39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font" Target="fonts/font5.fntdata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3.fntdata"/><Relationship Id="rId79" Type="http://schemas.openxmlformats.org/officeDocument/2006/relationships/font" Target="fonts/font8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.fntdata"/><Relationship Id="rId80" Type="http://schemas.openxmlformats.org/officeDocument/2006/relationships/font" Target="fonts/font9.fnt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4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2.fntdata"/><Relationship Id="rId78" Type="http://schemas.openxmlformats.org/officeDocument/2006/relationships/font" Target="fonts/font7.fntdata"/><Relationship Id="rId8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EBD41E-D223-4679-9A23-4389C0249D94}" type="datetimeFigureOut">
              <a:rPr lang="ru-RU" smtClean="0"/>
              <a:t>13.11.2017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62C08F-29F2-43CE-9BAD-C9F935CDD2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8382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13.11.2017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5502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13.11.2017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21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13.11.2017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9768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13.11.2017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0226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13.11.2017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6623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13.11.2017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077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13.11.2017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4678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13.11.2017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648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13.11.2017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41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13.11.2017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0250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13.11.2017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81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3A9A6-A7C6-4281-A39F-5DC6615D86C6}" type="datetimeFigureOut">
              <a:rPr lang="ru-RU" smtClean="0"/>
              <a:t>13.11.2017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F8C33-7088-481A-939B-C850E0D4CDC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083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6.xml"/><Relationship Id="rId7" Type="http://schemas.openxmlformats.org/officeDocument/2006/relationships/slide" Target="slide8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5" Type="http://schemas.openxmlformats.org/officeDocument/2006/relationships/slide" Target="slide5.xml"/><Relationship Id="rId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42.xml"/><Relationship Id="rId3" Type="http://schemas.openxmlformats.org/officeDocument/2006/relationships/image" Target="../media/image5.png"/><Relationship Id="rId7" Type="http://schemas.openxmlformats.org/officeDocument/2006/relationships/slide" Target="slide40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8.xml"/><Relationship Id="rId5" Type="http://schemas.openxmlformats.org/officeDocument/2006/relationships/slide" Target="slide36.xml"/><Relationship Id="rId10" Type="http://schemas.openxmlformats.org/officeDocument/2006/relationships/slide" Target="slide4.xml"/><Relationship Id="rId4" Type="http://schemas.openxmlformats.org/officeDocument/2006/relationships/slide" Target="slide34.xml"/><Relationship Id="rId9" Type="http://schemas.openxmlformats.org/officeDocument/2006/relationships/slide" Target="slide4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image" Target="../media/image5.png"/><Relationship Id="rId7" Type="http://schemas.openxmlformats.org/officeDocument/2006/relationships/slide" Target="slide16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5" Type="http://schemas.openxmlformats.org/officeDocument/2006/relationships/slide" Target="slide12.xml"/><Relationship Id="rId10" Type="http://schemas.openxmlformats.org/officeDocument/2006/relationships/slide" Target="slide4.xml"/><Relationship Id="rId4" Type="http://schemas.openxmlformats.org/officeDocument/2006/relationships/slide" Target="slide10.xml"/><Relationship Id="rId9" Type="http://schemas.openxmlformats.org/officeDocument/2006/relationships/slide" Target="slide2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image" Target="../media/image5.png"/><Relationship Id="rId7" Type="http://schemas.openxmlformats.org/officeDocument/2006/relationships/slide" Target="slide28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6.xml"/><Relationship Id="rId5" Type="http://schemas.openxmlformats.org/officeDocument/2006/relationships/slide" Target="slide24.xml"/><Relationship Id="rId10" Type="http://schemas.openxmlformats.org/officeDocument/2006/relationships/slide" Target="slide4.xml"/><Relationship Id="rId4" Type="http://schemas.openxmlformats.org/officeDocument/2006/relationships/slide" Target="slide22.xml"/><Relationship Id="rId9" Type="http://schemas.openxmlformats.org/officeDocument/2006/relationships/slide" Target="slide3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66.xml"/><Relationship Id="rId3" Type="http://schemas.openxmlformats.org/officeDocument/2006/relationships/image" Target="../media/image5.png"/><Relationship Id="rId7" Type="http://schemas.openxmlformats.org/officeDocument/2006/relationships/slide" Target="slide6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2.xml"/><Relationship Id="rId5" Type="http://schemas.openxmlformats.org/officeDocument/2006/relationships/slide" Target="slide60.xml"/><Relationship Id="rId10" Type="http://schemas.openxmlformats.org/officeDocument/2006/relationships/slide" Target="slide4.xml"/><Relationship Id="rId4" Type="http://schemas.openxmlformats.org/officeDocument/2006/relationships/slide" Target="slide58.xml"/><Relationship Id="rId9" Type="http://schemas.openxmlformats.org/officeDocument/2006/relationships/slide" Target="slide6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54.xml"/><Relationship Id="rId3" Type="http://schemas.openxmlformats.org/officeDocument/2006/relationships/image" Target="../media/image5.png"/><Relationship Id="rId7" Type="http://schemas.openxmlformats.org/officeDocument/2006/relationships/slide" Target="slide5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0.xml"/><Relationship Id="rId5" Type="http://schemas.openxmlformats.org/officeDocument/2006/relationships/slide" Target="slide48.xml"/><Relationship Id="rId10" Type="http://schemas.openxmlformats.org/officeDocument/2006/relationships/slide" Target="slide4.xml"/><Relationship Id="rId4" Type="http://schemas.openxmlformats.org/officeDocument/2006/relationships/slide" Target="slide46.xml"/><Relationship Id="rId9" Type="http://schemas.openxmlformats.org/officeDocument/2006/relationships/slide" Target="slide5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slide" Target="slide6.xml"/><Relationship Id="rId7" Type="http://schemas.openxmlformats.org/officeDocument/2006/relationships/image" Target="../media/image5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slide" Target="slide34.xml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6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3" Type="http://schemas.openxmlformats.org/officeDocument/2006/relationships/slide" Target="slide6.xml"/><Relationship Id="rId7" Type="http://schemas.openxmlformats.org/officeDocument/2006/relationships/image" Target="../media/image5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36.xml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6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3" Type="http://schemas.openxmlformats.org/officeDocument/2006/relationships/slide" Target="slide6.xml"/><Relationship Id="rId7" Type="http://schemas.openxmlformats.org/officeDocument/2006/relationships/image" Target="../media/image5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3" Type="http://schemas.openxmlformats.org/officeDocument/2006/relationships/slide" Target="slide6.xml"/><Relationship Id="rId7" Type="http://schemas.openxmlformats.org/officeDocument/2006/relationships/image" Target="../media/image5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Relationship Id="rId5" Type="http://schemas.openxmlformats.org/officeDocument/2006/relationships/slide" Target="slide44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6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4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4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4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4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4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33.xml"/><Relationship Id="rId1" Type="http://schemas.openxmlformats.org/officeDocument/2006/relationships/slideLayout" Target="../slideLayouts/slideLayout1.xml"/><Relationship Id="rId5" Type="http://schemas.openxmlformats.org/officeDocument/2006/relationships/slide" Target="slide44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slide" Target="slide5.xml"/><Relationship Id="rId7" Type="http://schemas.openxmlformats.org/officeDocument/2006/relationships/image" Target="../media/image5.png"/><Relationship Id="rId2" Type="http://schemas.openxmlformats.org/officeDocument/2006/relationships/slide" Target="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slide" Target="slide34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slide" Target="slide5.xml"/><Relationship Id="rId7" Type="http://schemas.openxmlformats.org/officeDocument/2006/relationships/image" Target="../media/image5.png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slide" Target="slide34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39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4.xml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slide" Target="slide34.xml"/><Relationship Id="rId2" Type="http://schemas.openxmlformats.org/officeDocument/2006/relationships/slide" Target="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4.xml"/><Relationship Id="rId5" Type="http://schemas.openxmlformats.org/officeDocument/2006/relationships/image" Target="../media/image5.png"/><Relationship Id="rId4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" Target="slide5.xml"/><Relationship Id="rId7" Type="http://schemas.openxmlformats.org/officeDocument/2006/relationships/image" Target="../media/image29.png"/><Relationship Id="rId2" Type="http://schemas.openxmlformats.org/officeDocument/2006/relationships/slide" Target="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slide" Target="slide34.xml"/><Relationship Id="rId4" Type="http://schemas.openxmlformats.org/officeDocument/2006/relationships/image" Target="../media/image26.png"/><Relationship Id="rId9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slide" Target="slide34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" Target="slide5.xml"/><Relationship Id="rId7" Type="http://schemas.openxmlformats.org/officeDocument/2006/relationships/image" Target="../media/image34.png"/><Relationship Id="rId2" Type="http://schemas.openxmlformats.org/officeDocument/2006/relationships/slide" Target="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slide" Target="slide44.xml"/><Relationship Id="rId4" Type="http://schemas.openxmlformats.org/officeDocument/2006/relationships/image" Target="../media/image31.png"/><Relationship Id="rId9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slide" Target="slide44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slide" Target="slide9.xml"/><Relationship Id="rId7" Type="http://schemas.openxmlformats.org/officeDocument/2006/relationships/image" Target="../media/image5.png"/><Relationship Id="rId2" Type="http://schemas.openxmlformats.org/officeDocument/2006/relationships/slide" Target="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slide" Target="slide34.xml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slide" Target="slide9.xml"/><Relationship Id="rId7" Type="http://schemas.openxmlformats.org/officeDocument/2006/relationships/image" Target="../media/image5.png"/><Relationship Id="rId2" Type="http://schemas.openxmlformats.org/officeDocument/2006/relationships/slide" Target="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slide" Target="slide34.xml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7" Type="http://schemas.openxmlformats.org/officeDocument/2006/relationships/slide" Target="slide34.xml"/><Relationship Id="rId2" Type="http://schemas.openxmlformats.org/officeDocument/2006/relationships/slide" Target="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4.xml"/><Relationship Id="rId5" Type="http://schemas.openxmlformats.org/officeDocument/2006/relationships/image" Target="../media/image5.png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53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4.xml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55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4.xml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57.xml"/><Relationship Id="rId1" Type="http://schemas.openxmlformats.org/officeDocument/2006/relationships/slideLayout" Target="../slideLayouts/slideLayout1.xml"/><Relationship Id="rId5" Type="http://schemas.openxmlformats.org/officeDocument/2006/relationships/slide" Target="slide44.xml"/><Relationship Id="rId4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7" Type="http://schemas.openxmlformats.org/officeDocument/2006/relationships/slide" Target="slide34.xml"/><Relationship Id="rId2" Type="http://schemas.openxmlformats.org/officeDocument/2006/relationships/slide" Target="slide5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4.xml"/><Relationship Id="rId5" Type="http://schemas.openxmlformats.org/officeDocument/2006/relationships/image" Target="../media/image5.png"/><Relationship Id="rId4" Type="http://schemas.openxmlformats.org/officeDocument/2006/relationships/image" Target="../media/image4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7" Type="http://schemas.openxmlformats.org/officeDocument/2006/relationships/slide" Target="slide34.xml"/><Relationship Id="rId2" Type="http://schemas.openxmlformats.org/officeDocument/2006/relationships/slide" Target="slide6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4.xml"/><Relationship Id="rId5" Type="http://schemas.openxmlformats.org/officeDocument/2006/relationships/image" Target="../media/image5.png"/><Relationship Id="rId4" Type="http://schemas.openxmlformats.org/officeDocument/2006/relationships/image" Target="../media/image5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63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4.xml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65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4.xml"/><Relationship Id="rId4" Type="http://schemas.openxmlformats.org/officeDocument/2006/relationships/image" Target="../media/image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67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4.xml"/><Relationship Id="rId4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1.xml"/><Relationship Id="rId5" Type="http://schemas.openxmlformats.org/officeDocument/2006/relationships/slide" Target="slide44.xml"/><Relationship Id="rId4" Type="http://schemas.openxmlformats.org/officeDocument/2006/relationships/image" Target="../media/image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17688" y="1232921"/>
            <a:ext cx="55086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200" dirty="0" smtClean="0">
                <a:solidFill>
                  <a:schemeClr val="bg1"/>
                </a:solidFill>
                <a:latin typeface="+mj-lt"/>
              </a:rPr>
              <a:t>Викторина</a:t>
            </a:r>
          </a:p>
          <a:p>
            <a:pPr algn="ctr"/>
            <a:r>
              <a:rPr lang="ru-RU" sz="4200" dirty="0" smtClean="0">
                <a:solidFill>
                  <a:schemeClr val="bg1"/>
                </a:solidFill>
                <a:latin typeface="+mj-lt"/>
              </a:rPr>
              <a:t>по правилам ТБ </a:t>
            </a:r>
            <a:r>
              <a:rPr lang="en-US" sz="4200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US" sz="4200" dirty="0" smtClean="0">
                <a:solidFill>
                  <a:schemeClr val="bg1"/>
                </a:solidFill>
                <a:latin typeface="+mj-lt"/>
              </a:rPr>
            </a:br>
            <a:r>
              <a:rPr lang="ru-RU" sz="4200" dirty="0" smtClean="0">
                <a:solidFill>
                  <a:schemeClr val="bg1"/>
                </a:solidFill>
                <a:latin typeface="+mj-lt"/>
              </a:rPr>
              <a:t>в кабинете информатики</a:t>
            </a:r>
            <a:endParaRPr lang="ru-RU" sz="4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85" y="376238"/>
            <a:ext cx="1470815" cy="43910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01" y="421481"/>
            <a:ext cx="1257300" cy="43005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3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356058" y="661207"/>
            <a:ext cx="5662158" cy="3586943"/>
            <a:chOff x="356058" y="376238"/>
            <a:chExt cx="5662158" cy="3586943"/>
          </a:xfrm>
        </p:grpSpPr>
        <p:sp>
          <p:nvSpPr>
            <p:cNvPr id="5" name="TextBox 4"/>
            <p:cNvSpPr txBox="1"/>
            <p:nvPr/>
          </p:nvSpPr>
          <p:spPr>
            <a:xfrm>
              <a:off x="358775" y="376238"/>
              <a:ext cx="565944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Правила викторины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774" y="897741"/>
              <a:ext cx="5592989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200" dirty="0">
                  <a:solidFill>
                    <a:schemeClr val="bg1"/>
                  </a:solidFill>
                </a:rPr>
                <a:t>Участникам (игроку или команде игроков) предлагается 5</a:t>
              </a:r>
              <a:r>
                <a:rPr lang="ru-RU" sz="1200" dirty="0" smtClean="0">
                  <a:solidFill>
                    <a:schemeClr val="bg1"/>
                  </a:solidFill>
                </a:rPr>
                <a:t> тем. </a:t>
              </a:r>
              <a:r>
                <a:rPr lang="ru-RU" sz="1200" dirty="0">
                  <a:solidFill>
                    <a:schemeClr val="bg1"/>
                  </a:solidFill>
                </a:rPr>
                <a:t>Каждая тема состоит из </a:t>
              </a:r>
              <a:r>
                <a:rPr lang="ru-RU" sz="1200" dirty="0" smtClean="0">
                  <a:solidFill>
                    <a:schemeClr val="bg1"/>
                  </a:solidFill>
                </a:rPr>
                <a:t>шести вопросов </a:t>
              </a:r>
              <a:r>
                <a:rPr lang="ru-RU" sz="1200" dirty="0">
                  <a:solidFill>
                    <a:schemeClr val="bg1"/>
                  </a:solidFill>
                </a:rPr>
                <a:t>разной степени сложности – от </a:t>
              </a:r>
              <a:r>
                <a:rPr lang="ru-RU" sz="1200" dirty="0" smtClean="0">
                  <a:solidFill>
                    <a:schemeClr val="bg1"/>
                  </a:solidFill>
                </a:rPr>
                <a:t>1 </a:t>
              </a:r>
              <a:r>
                <a:rPr lang="ru-RU" sz="1200" dirty="0">
                  <a:solidFill>
                    <a:schemeClr val="bg1"/>
                  </a:solidFill>
                </a:rPr>
                <a:t>до </a:t>
              </a:r>
              <a:r>
                <a:rPr lang="ru-RU" sz="1200" dirty="0" smtClean="0">
                  <a:solidFill>
                    <a:schemeClr val="bg1"/>
                  </a:solidFill>
                </a:rPr>
                <a:t>6.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solidFill>
                    <a:schemeClr val="bg1"/>
                  </a:solidFill>
                </a:rPr>
                <a:t>Участники выбирают тему вопроса и его сложность.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solidFill>
                    <a:schemeClr val="bg1"/>
                  </a:solidFill>
                </a:rPr>
                <a:t>Самый простой вопрос «стоит» 1 балл.</a:t>
              </a:r>
            </a:p>
            <a:p>
              <a:pPr>
                <a:lnSpc>
                  <a:spcPct val="150000"/>
                </a:lnSpc>
              </a:pPr>
              <a:r>
                <a:rPr lang="ru-RU" sz="1400" dirty="0" smtClean="0">
                  <a:solidFill>
                    <a:schemeClr val="bg1"/>
                  </a:solidFill>
                </a:rPr>
                <a:t> </a:t>
              </a:r>
            </a:p>
            <a:p>
              <a:pPr>
                <a:lnSpc>
                  <a:spcPct val="150000"/>
                </a:lnSpc>
              </a:pPr>
              <a:endParaRPr lang="ru-RU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356058" y="2208855"/>
              <a:ext cx="5114364" cy="1754326"/>
              <a:chOff x="356058" y="2679675"/>
              <a:chExt cx="5114364" cy="1754326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356058" y="2679675"/>
                <a:ext cx="4295775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ru-RU" sz="1200" dirty="0" smtClean="0">
                    <a:solidFill>
                      <a:srgbClr val="FFFF00"/>
                    </a:solidFill>
                  </a:rPr>
                  <a:t>Самый сложный вопрос скрывается под кнопкой</a:t>
                </a:r>
                <a:r>
                  <a:rPr lang="en-US" sz="1200" dirty="0">
                    <a:solidFill>
                      <a:srgbClr val="FFFF00"/>
                    </a:solidFill>
                  </a:rPr>
                  <a:t> </a:t>
                </a:r>
                <a:r>
                  <a:rPr lang="ru-RU" sz="1200" dirty="0" smtClean="0">
                    <a:solidFill>
                      <a:srgbClr val="FFFF00"/>
                    </a:solidFill>
                  </a:rPr>
                  <a:t>«х2».</a:t>
                </a:r>
                <a:endParaRPr lang="en-US" sz="1200" dirty="0" smtClean="0">
                  <a:solidFill>
                    <a:srgbClr val="FFFF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ru-RU" sz="1200" dirty="0">
                    <a:solidFill>
                      <a:srgbClr val="FFFF00"/>
                    </a:solidFill>
                  </a:rPr>
                  <a:t>При правильном ответе на вопрос под этой </a:t>
                </a:r>
                <a:r>
                  <a:rPr lang="ru-RU" sz="1200" dirty="0" smtClean="0">
                    <a:solidFill>
                      <a:srgbClr val="FFFF00"/>
                    </a:solidFill>
                  </a:rPr>
                  <a:t>кнопкой все </a:t>
                </a:r>
                <a:r>
                  <a:rPr lang="ru-RU" sz="1200" dirty="0">
                    <a:solidFill>
                      <a:srgbClr val="FFFF00"/>
                    </a:solidFill>
                  </a:rPr>
                  <a:t>заработанные баллы умножаются на </a:t>
                </a:r>
                <a:r>
                  <a:rPr lang="ru-RU" sz="1200" dirty="0" smtClean="0">
                    <a:solidFill>
                      <a:srgbClr val="FFFF00"/>
                    </a:solidFill>
                  </a:rPr>
                  <a:t>2. Если </a:t>
                </a:r>
                <a:r>
                  <a:rPr lang="ru-RU" sz="1200" dirty="0">
                    <a:solidFill>
                      <a:srgbClr val="FFFF00"/>
                    </a:solidFill>
                  </a:rPr>
                  <a:t>до этого верных ответов у игрока не </a:t>
                </a:r>
                <a:r>
                  <a:rPr lang="ru-RU" sz="1200" dirty="0" smtClean="0">
                    <a:solidFill>
                      <a:srgbClr val="FFFF00"/>
                    </a:solidFill>
                  </a:rPr>
                  <a:t>было, </a:t>
                </a:r>
                <a:r>
                  <a:rPr lang="ru-RU" sz="1200" dirty="0">
                    <a:solidFill>
                      <a:srgbClr val="FFFF00"/>
                    </a:solidFill>
                  </a:rPr>
                  <a:t>то за правильный ответ начисляется </a:t>
                </a:r>
                <a:r>
                  <a:rPr lang="ru-RU" sz="1200" dirty="0" smtClean="0">
                    <a:solidFill>
                      <a:srgbClr val="FFFF00"/>
                    </a:solidFill>
                  </a:rPr>
                  <a:t>6 </a:t>
                </a:r>
                <a:r>
                  <a:rPr lang="ru-RU" sz="1200" dirty="0">
                    <a:solidFill>
                      <a:srgbClr val="FFFF00"/>
                    </a:solidFill>
                  </a:rPr>
                  <a:t>баллов.</a:t>
                </a:r>
              </a:p>
              <a:p>
                <a:pPr>
                  <a:lnSpc>
                    <a:spcPct val="150000"/>
                  </a:lnSpc>
                </a:pPr>
                <a:r>
                  <a:rPr lang="ru-RU" sz="1200" dirty="0" smtClean="0">
                    <a:solidFill>
                      <a:srgbClr val="FFFF00"/>
                    </a:solidFill>
                  </a:rPr>
                  <a:t> </a:t>
                </a:r>
                <a:endParaRPr lang="ru-RU" sz="1200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4750422" y="2845043"/>
                <a:ext cx="720000" cy="720000"/>
              </a:xfrm>
              <a:prstGeom prst="roundRect">
                <a:avLst/>
              </a:prstGeom>
              <a:gradFill>
                <a:gsLst>
                  <a:gs pos="0">
                    <a:srgbClr val="FFC000"/>
                  </a:gs>
                  <a:gs pos="65000">
                    <a:srgbClr val="C00000"/>
                  </a:gs>
                </a:gsLst>
                <a:lin ang="60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80000" tIns="180000" rIns="180000" bIns="180000" rtlCol="0" anchor="ctr">
                <a:noAutofit/>
              </a:bodyPr>
              <a:lstStyle/>
              <a:p>
                <a:pPr algn="ctr"/>
                <a:r>
                  <a:rPr lang="en-US" sz="1600" dirty="0" smtClean="0">
                    <a:solidFill>
                      <a:schemeClr val="bg1"/>
                    </a:solidFill>
                    <a:latin typeface="+mj-lt"/>
                  </a:rPr>
                  <a:t>x</a:t>
                </a:r>
                <a:r>
                  <a:rPr lang="en-US" sz="1800" dirty="0" smtClean="0">
                    <a:solidFill>
                      <a:schemeClr val="bg1"/>
                    </a:solidFill>
                    <a:latin typeface="+mj-lt"/>
                  </a:rPr>
                  <a:t>2</a:t>
                </a:r>
                <a:endParaRPr lang="ru-RU" sz="18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8775" y="3837612"/>
            <a:ext cx="5508626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solidFill>
                  <a:schemeClr val="bg1"/>
                </a:solidFill>
              </a:rPr>
              <a:t>Победитель викторины определяется по сумме набранных баллов.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solidFill>
                  <a:schemeClr val="bg1"/>
                </a:solidFill>
              </a:rPr>
              <a:t>Игра продолжается до тех пор, пока не будут получены ответы на все вопросы.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910" y="728662"/>
            <a:ext cx="142875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63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8775" y="238097"/>
            <a:ext cx="5508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+mj-lt"/>
              </a:rPr>
              <a:t>Условные обозначения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55194" y="1050102"/>
            <a:ext cx="2592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FFFFFF"/>
                </a:solidFill>
              </a:rPr>
              <a:t>Тема, </a:t>
            </a:r>
            <a:r>
              <a:rPr lang="ru-RU" sz="1400" dirty="0">
                <a:solidFill>
                  <a:srgbClr val="FFFFFF"/>
                </a:solidFill>
              </a:rPr>
              <a:t>по </a:t>
            </a:r>
            <a:r>
              <a:rPr lang="ru-RU" sz="1400" dirty="0" smtClean="0">
                <a:solidFill>
                  <a:srgbClr val="FFFFFF"/>
                </a:solidFill>
              </a:rPr>
              <a:t>которой </a:t>
            </a:r>
            <a:r>
              <a:rPr lang="ru-RU" sz="1400" dirty="0">
                <a:solidFill>
                  <a:srgbClr val="FFFFFF"/>
                </a:solidFill>
              </a:rPr>
              <a:t>будут </a:t>
            </a:r>
            <a:r>
              <a:rPr lang="ru-RU" sz="1400" dirty="0" smtClean="0">
                <a:solidFill>
                  <a:srgbClr val="FFFFFF"/>
                </a:solidFill>
              </a:rPr>
              <a:t>вопросы.</a:t>
            </a:r>
            <a:endParaRPr lang="ru-RU" sz="14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53525" y="1833905"/>
            <a:ext cx="2592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Количество баллов </a:t>
            </a:r>
            <a:br>
              <a:rPr lang="ru-RU" sz="1400" dirty="0" smtClean="0">
                <a:solidFill>
                  <a:schemeClr val="bg1"/>
                </a:solidFill>
              </a:rPr>
            </a:br>
            <a:r>
              <a:rPr lang="ru-RU" sz="1400" dirty="0" smtClean="0">
                <a:solidFill>
                  <a:schemeClr val="bg1"/>
                </a:solidFill>
              </a:rPr>
              <a:t>за верный ответ.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51938" y="2525101"/>
            <a:ext cx="25923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Если ответ верный, количество баллов умножается на 2.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51938" y="3452456"/>
            <a:ext cx="25923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Кнопка для перехода на слайд с ответом и решением.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53525" y="4253038"/>
            <a:ext cx="2592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Кнопка для перехода на слайд с выбором вопросов.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58775" y="1033322"/>
            <a:ext cx="2916238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+mj-lt"/>
              </a:rPr>
              <a:t>Требования безопасности перед началом работы</a:t>
            </a:r>
            <a:endParaRPr lang="ru-R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735013" y="1833905"/>
            <a:ext cx="540000" cy="54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+mj-lt"/>
              </a:rPr>
              <a:t>1</a:t>
            </a:r>
            <a:endParaRPr lang="ru-R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735013" y="2634487"/>
            <a:ext cx="540000" cy="540000"/>
          </a:xfrm>
          <a:prstGeom prst="roundRect">
            <a:avLst/>
          </a:prstGeom>
          <a:gradFill>
            <a:gsLst>
              <a:gs pos="0">
                <a:srgbClr val="FFC000"/>
              </a:gs>
              <a:gs pos="65000">
                <a:srgbClr val="C00000"/>
              </a:gs>
            </a:gsLst>
            <a:lin ang="60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en-US" sz="800" dirty="0" smtClean="0">
                <a:solidFill>
                  <a:schemeClr val="bg1"/>
                </a:solidFill>
                <a:latin typeface="+mj-lt"/>
              </a:rPr>
              <a:t>x</a:t>
            </a:r>
            <a:r>
              <a:rPr lang="en-US" sz="14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836600" y="3429276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832153" y="4223007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6849268" y="4211651"/>
            <a:ext cx="1257300" cy="272243"/>
          </a:xfrm>
          <a:prstGeom prst="ellipse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910" y="728662"/>
            <a:ext cx="1428750" cy="36861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11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Скругленный прямоугольник 7">
            <a:hlinkClick r:id="rId3" action="ppaction://hlinksldjump"/>
          </p:cNvPr>
          <p:cNvSpPr/>
          <p:nvPr/>
        </p:nvSpPr>
        <p:spPr>
          <a:xfrm>
            <a:off x="358775" y="626371"/>
            <a:ext cx="4033838" cy="878914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+mj-lt"/>
              </a:rPr>
              <a:t>Требования безопасности </a:t>
            </a:r>
            <a:r>
              <a:rPr lang="en-US" sz="1400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US" sz="1400" dirty="0" smtClean="0">
                <a:solidFill>
                  <a:schemeClr val="bg1"/>
                </a:solidFill>
                <a:latin typeface="+mj-lt"/>
              </a:rPr>
            </a:br>
            <a:r>
              <a:rPr lang="ru-RU" sz="1400" dirty="0" smtClean="0">
                <a:solidFill>
                  <a:schemeClr val="bg1"/>
                </a:solidFill>
                <a:latin typeface="+mj-lt"/>
              </a:rPr>
              <a:t>перед </a:t>
            </a:r>
            <a:r>
              <a:rPr lang="ru-RU" sz="1400" dirty="0">
                <a:solidFill>
                  <a:schemeClr val="bg1"/>
                </a:solidFill>
                <a:latin typeface="+mj-lt"/>
              </a:rPr>
              <a:t>началом работы</a:t>
            </a:r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358775" y="2209493"/>
            <a:ext cx="4033838" cy="878914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+mj-lt"/>
              </a:rPr>
              <a:t>В кабинете информатики 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+mj-lt"/>
              </a:rPr>
              <a:t>з</a:t>
            </a:r>
            <a:r>
              <a:rPr lang="ru-RU" sz="1400" dirty="0" smtClean="0">
                <a:solidFill>
                  <a:schemeClr val="bg1"/>
                </a:solidFill>
                <a:latin typeface="+mj-lt"/>
              </a:rPr>
              <a:t>апрещается</a:t>
            </a:r>
            <a:endParaRPr lang="ru-R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Скругленный прямоугольник 9">
            <a:hlinkClick r:id="rId5" action="ppaction://hlinksldjump"/>
          </p:cNvPr>
          <p:cNvSpPr/>
          <p:nvPr/>
        </p:nvSpPr>
        <p:spPr>
          <a:xfrm>
            <a:off x="2555082" y="3792615"/>
            <a:ext cx="4033836" cy="878914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+mj-lt"/>
              </a:rPr>
              <a:t>Здоровье </a:t>
            </a:r>
            <a:r>
              <a:rPr lang="en-US" sz="1400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US" sz="1400" dirty="0" smtClean="0">
                <a:solidFill>
                  <a:schemeClr val="bg1"/>
                </a:solidFill>
                <a:latin typeface="+mj-lt"/>
              </a:rPr>
            </a:br>
            <a:r>
              <a:rPr lang="ru-RU" sz="1400" dirty="0" smtClean="0">
                <a:solidFill>
                  <a:schemeClr val="bg1"/>
                </a:solidFill>
                <a:latin typeface="+mj-lt"/>
              </a:rPr>
              <a:t>и компьютер</a:t>
            </a:r>
            <a:endParaRPr lang="ru-R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Скругленный прямоугольник 10">
            <a:hlinkClick r:id="rId6" action="ppaction://hlinksldjump"/>
          </p:cNvPr>
          <p:cNvSpPr/>
          <p:nvPr/>
        </p:nvSpPr>
        <p:spPr>
          <a:xfrm>
            <a:off x="4751387" y="626371"/>
            <a:ext cx="4033837" cy="878914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+mj-lt"/>
              </a:rPr>
              <a:t>Требования безопасности </a:t>
            </a:r>
            <a:r>
              <a:rPr lang="en-US" sz="1400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US" sz="1400" dirty="0" smtClean="0">
                <a:solidFill>
                  <a:schemeClr val="bg1"/>
                </a:solidFill>
                <a:latin typeface="+mj-lt"/>
              </a:rPr>
            </a:br>
            <a:r>
              <a:rPr lang="ru-RU" sz="1400" dirty="0" smtClean="0">
                <a:solidFill>
                  <a:schemeClr val="bg1"/>
                </a:solidFill>
                <a:latin typeface="+mj-lt"/>
              </a:rPr>
              <a:t>во время </a:t>
            </a:r>
            <a:r>
              <a:rPr lang="ru-RU" sz="1400" dirty="0">
                <a:solidFill>
                  <a:schemeClr val="bg1"/>
                </a:solidFill>
                <a:latin typeface="+mj-lt"/>
              </a:rPr>
              <a:t>работы</a:t>
            </a:r>
          </a:p>
        </p:txBody>
      </p:sp>
      <p:sp>
        <p:nvSpPr>
          <p:cNvPr id="12" name="Скругленный прямоугольник 11">
            <a:hlinkClick r:id="rId7" action="ppaction://hlinksldjump"/>
          </p:cNvPr>
          <p:cNvSpPr/>
          <p:nvPr/>
        </p:nvSpPr>
        <p:spPr>
          <a:xfrm>
            <a:off x="4751388" y="2209493"/>
            <a:ext cx="4033837" cy="878914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+mj-lt"/>
              </a:rPr>
              <a:t>Требования пожарной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+mj-lt"/>
              </a:rPr>
              <a:t>безопасности</a:t>
            </a:r>
            <a:endParaRPr lang="ru-RU" sz="1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33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1601276" y="2103214"/>
            <a:ext cx="5941448" cy="900000"/>
            <a:chOff x="2016238" y="1263150"/>
            <a:chExt cx="5941448" cy="900000"/>
          </a:xfrm>
        </p:grpSpPr>
        <p:sp>
          <p:nvSpPr>
            <p:cNvPr id="8" name="Скругленный прямоугольник 7">
              <a:hlinkClick r:id="rId4" action="ppaction://hlinksldjump"/>
            </p:cNvPr>
            <p:cNvSpPr/>
            <p:nvPr/>
          </p:nvSpPr>
          <p:spPr>
            <a:xfrm>
              <a:off x="2016238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1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7" name="Скругленный прямоугольник 26">
              <a:hlinkClick r:id="rId5" action="ppaction://hlinksldjump"/>
            </p:cNvPr>
            <p:cNvSpPr/>
            <p:nvPr/>
          </p:nvSpPr>
          <p:spPr>
            <a:xfrm>
              <a:off x="3276600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2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8" name="Скругленный прямоугольник 27">
              <a:hlinkClick r:id="rId6" action="ppaction://hlinksldjump"/>
            </p:cNvPr>
            <p:cNvSpPr/>
            <p:nvPr/>
          </p:nvSpPr>
          <p:spPr>
            <a:xfrm>
              <a:off x="4536962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3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9" name="Скругленный прямоугольник 28">
              <a:hlinkClick r:id="rId7" action="ppaction://hlinksldjump"/>
            </p:cNvPr>
            <p:cNvSpPr/>
            <p:nvPr/>
          </p:nvSpPr>
          <p:spPr>
            <a:xfrm>
              <a:off x="5797324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0" name="Скругленный прямоугольник 29">
              <a:hlinkClick r:id="rId8" action="ppaction://hlinksldjump"/>
            </p:cNvPr>
            <p:cNvSpPr/>
            <p:nvPr/>
          </p:nvSpPr>
          <p:spPr>
            <a:xfrm>
              <a:off x="7057686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5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37" name="Скругленный прямоугольник 36">
            <a:hlinkClick r:id="rId9" action="ppaction://hlinksldjump"/>
          </p:cNvPr>
          <p:cNvSpPr/>
          <p:nvPr/>
        </p:nvSpPr>
        <p:spPr>
          <a:xfrm>
            <a:off x="4122000" y="3867263"/>
            <a:ext cx="900000" cy="900000"/>
          </a:xfrm>
          <a:prstGeom prst="roundRect">
            <a:avLst/>
          </a:prstGeom>
          <a:gradFill>
            <a:gsLst>
              <a:gs pos="0">
                <a:srgbClr val="FFC000"/>
              </a:gs>
              <a:gs pos="65000">
                <a:srgbClr val="C0000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+mj-lt"/>
              </a:rPr>
              <a:t>x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58775" y="576294"/>
            <a:ext cx="8426449" cy="49244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600" dirty="0">
                <a:solidFill>
                  <a:schemeClr val="bg1"/>
                </a:solidFill>
                <a:latin typeface="+mj-lt"/>
              </a:rPr>
              <a:t>Здоровье </a:t>
            </a:r>
            <a:r>
              <a:rPr lang="ru-RU" sz="2600" dirty="0" smtClean="0">
                <a:solidFill>
                  <a:schemeClr val="bg1"/>
                </a:solidFill>
                <a:latin typeface="+mj-lt"/>
              </a:rPr>
              <a:t>и компьютер</a:t>
            </a:r>
            <a:endParaRPr lang="ru-RU" sz="2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Скругленный прямоугольник 17">
            <a:hlinkClick r:id="rId10" action="ppaction://hlinksldjump"/>
          </p:cNvPr>
          <p:cNvSpPr/>
          <p:nvPr/>
        </p:nvSpPr>
        <p:spPr>
          <a:xfrm>
            <a:off x="7348398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361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1601276" y="2103214"/>
            <a:ext cx="5941448" cy="900000"/>
            <a:chOff x="2016238" y="1263150"/>
            <a:chExt cx="5941448" cy="900000"/>
          </a:xfrm>
        </p:grpSpPr>
        <p:sp>
          <p:nvSpPr>
            <p:cNvPr id="8" name="Скругленный прямоугольник 7">
              <a:hlinkClick r:id="rId4" action="ppaction://hlinksldjump"/>
            </p:cNvPr>
            <p:cNvSpPr/>
            <p:nvPr/>
          </p:nvSpPr>
          <p:spPr>
            <a:xfrm>
              <a:off x="2016238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1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7" name="Скругленный прямоугольник 26">
              <a:hlinkClick r:id="rId5" action="ppaction://hlinksldjump"/>
            </p:cNvPr>
            <p:cNvSpPr/>
            <p:nvPr/>
          </p:nvSpPr>
          <p:spPr>
            <a:xfrm>
              <a:off x="3276600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2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8" name="Скругленный прямоугольник 27">
              <a:hlinkClick r:id="rId6" action="ppaction://hlinksldjump"/>
            </p:cNvPr>
            <p:cNvSpPr/>
            <p:nvPr/>
          </p:nvSpPr>
          <p:spPr>
            <a:xfrm>
              <a:off x="4536962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3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9" name="Скругленный прямоугольник 28">
              <a:hlinkClick r:id="rId7" action="ppaction://hlinksldjump"/>
            </p:cNvPr>
            <p:cNvSpPr/>
            <p:nvPr/>
          </p:nvSpPr>
          <p:spPr>
            <a:xfrm>
              <a:off x="5797324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0" name="Скругленный прямоугольник 29">
              <a:hlinkClick r:id="rId8" action="ppaction://hlinksldjump"/>
            </p:cNvPr>
            <p:cNvSpPr/>
            <p:nvPr/>
          </p:nvSpPr>
          <p:spPr>
            <a:xfrm>
              <a:off x="7057686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5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37" name="Скругленный прямоугольник 36">
            <a:hlinkClick r:id="rId9" action="ppaction://hlinksldjump"/>
          </p:cNvPr>
          <p:cNvSpPr/>
          <p:nvPr/>
        </p:nvSpPr>
        <p:spPr>
          <a:xfrm>
            <a:off x="4122000" y="3867263"/>
            <a:ext cx="900000" cy="900000"/>
          </a:xfrm>
          <a:prstGeom prst="roundRect">
            <a:avLst/>
          </a:prstGeom>
          <a:gradFill>
            <a:gsLst>
              <a:gs pos="0">
                <a:srgbClr val="FFC000"/>
              </a:gs>
              <a:gs pos="65000">
                <a:srgbClr val="C0000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+mj-lt"/>
              </a:rPr>
              <a:t>x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58775" y="376239"/>
            <a:ext cx="8426449" cy="89255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600" dirty="0">
                <a:solidFill>
                  <a:schemeClr val="bg1"/>
                </a:solidFill>
                <a:latin typeface="+mj-lt"/>
              </a:rPr>
              <a:t>Требования безопасности перед началом работы</a:t>
            </a:r>
          </a:p>
        </p:txBody>
      </p:sp>
      <p:sp>
        <p:nvSpPr>
          <p:cNvPr id="12" name="Скругленный прямоугольник 11">
            <a:hlinkClick r:id="rId10" action="ppaction://hlinksldjump"/>
          </p:cNvPr>
          <p:cNvSpPr/>
          <p:nvPr/>
        </p:nvSpPr>
        <p:spPr>
          <a:xfrm>
            <a:off x="7348402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074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1601276" y="2103214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1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Скругленный прямоугольник 26">
            <a:hlinkClick r:id="rId5" action="ppaction://hlinksldjump"/>
          </p:cNvPr>
          <p:cNvSpPr/>
          <p:nvPr/>
        </p:nvSpPr>
        <p:spPr>
          <a:xfrm>
            <a:off x="2861638" y="2103214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Скругленный прямоугольник 27">
            <a:hlinkClick r:id="rId6" action="ppaction://hlinksldjump"/>
          </p:cNvPr>
          <p:cNvSpPr/>
          <p:nvPr/>
        </p:nvSpPr>
        <p:spPr>
          <a:xfrm>
            <a:off x="4122000" y="2103214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3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Скругленный прямоугольник 28">
            <a:hlinkClick r:id="rId7" action="ppaction://hlinksldjump"/>
          </p:cNvPr>
          <p:cNvSpPr/>
          <p:nvPr/>
        </p:nvSpPr>
        <p:spPr>
          <a:xfrm>
            <a:off x="5382362" y="2103214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4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Скругленный прямоугольник 29">
            <a:hlinkClick r:id="rId8" action="ppaction://hlinksldjump"/>
          </p:cNvPr>
          <p:cNvSpPr/>
          <p:nvPr/>
        </p:nvSpPr>
        <p:spPr>
          <a:xfrm>
            <a:off x="6642724" y="2103214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5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Скругленный прямоугольник 36">
            <a:hlinkClick r:id="rId9" action="ppaction://hlinksldjump"/>
          </p:cNvPr>
          <p:cNvSpPr/>
          <p:nvPr/>
        </p:nvSpPr>
        <p:spPr>
          <a:xfrm>
            <a:off x="4122000" y="3867263"/>
            <a:ext cx="900000" cy="900000"/>
          </a:xfrm>
          <a:prstGeom prst="roundRect">
            <a:avLst/>
          </a:prstGeom>
          <a:gradFill>
            <a:gsLst>
              <a:gs pos="0">
                <a:srgbClr val="FFC000"/>
              </a:gs>
              <a:gs pos="65000">
                <a:srgbClr val="C0000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+mj-lt"/>
              </a:rPr>
              <a:t>x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58775" y="515031"/>
            <a:ext cx="8426449" cy="89255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600" dirty="0">
                <a:solidFill>
                  <a:schemeClr val="bg1"/>
                </a:solidFill>
                <a:latin typeface="+mj-lt"/>
              </a:rPr>
              <a:t>В кабинете информатики </a:t>
            </a:r>
          </a:p>
          <a:p>
            <a:pPr algn="ctr"/>
            <a:r>
              <a:rPr lang="ru-RU" sz="2600" dirty="0">
                <a:solidFill>
                  <a:schemeClr val="bg1"/>
                </a:solidFill>
                <a:latin typeface="+mj-lt"/>
              </a:rPr>
              <a:t>запрещается</a:t>
            </a:r>
          </a:p>
        </p:txBody>
      </p:sp>
      <p:sp>
        <p:nvSpPr>
          <p:cNvPr id="12" name="Скругленный прямоугольник 11">
            <a:hlinkClick r:id="rId10" action="ppaction://hlinksldjump"/>
          </p:cNvPr>
          <p:cNvSpPr/>
          <p:nvPr/>
        </p:nvSpPr>
        <p:spPr>
          <a:xfrm>
            <a:off x="7348396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5139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1601276" y="2103214"/>
            <a:ext cx="5941448" cy="900000"/>
            <a:chOff x="2016238" y="1263150"/>
            <a:chExt cx="5941448" cy="900000"/>
          </a:xfrm>
        </p:grpSpPr>
        <p:sp>
          <p:nvSpPr>
            <p:cNvPr id="8" name="Скругленный прямоугольник 7">
              <a:hlinkClick r:id="rId4" action="ppaction://hlinksldjump"/>
            </p:cNvPr>
            <p:cNvSpPr/>
            <p:nvPr/>
          </p:nvSpPr>
          <p:spPr>
            <a:xfrm>
              <a:off x="2016238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1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7" name="Скругленный прямоугольник 26">
              <a:hlinkClick r:id="rId5" action="ppaction://hlinksldjump"/>
            </p:cNvPr>
            <p:cNvSpPr/>
            <p:nvPr/>
          </p:nvSpPr>
          <p:spPr>
            <a:xfrm>
              <a:off x="3276600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2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8" name="Скругленный прямоугольник 27">
              <a:hlinkClick r:id="rId6" action="ppaction://hlinksldjump"/>
            </p:cNvPr>
            <p:cNvSpPr/>
            <p:nvPr/>
          </p:nvSpPr>
          <p:spPr>
            <a:xfrm>
              <a:off x="4536962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3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9" name="Скругленный прямоугольник 28">
              <a:hlinkClick r:id="rId7" action="ppaction://hlinksldjump"/>
            </p:cNvPr>
            <p:cNvSpPr/>
            <p:nvPr/>
          </p:nvSpPr>
          <p:spPr>
            <a:xfrm>
              <a:off x="5797324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0" name="Скругленный прямоугольник 29">
              <a:hlinkClick r:id="rId8" action="ppaction://hlinksldjump"/>
            </p:cNvPr>
            <p:cNvSpPr/>
            <p:nvPr/>
          </p:nvSpPr>
          <p:spPr>
            <a:xfrm>
              <a:off x="7057686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5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37" name="Скругленный прямоугольник 36">
            <a:hlinkClick r:id="rId9" action="ppaction://hlinksldjump"/>
          </p:cNvPr>
          <p:cNvSpPr/>
          <p:nvPr/>
        </p:nvSpPr>
        <p:spPr>
          <a:xfrm>
            <a:off x="4122000" y="3867263"/>
            <a:ext cx="900000" cy="900000"/>
          </a:xfrm>
          <a:prstGeom prst="roundRect">
            <a:avLst/>
          </a:prstGeom>
          <a:gradFill>
            <a:gsLst>
              <a:gs pos="0">
                <a:srgbClr val="FFC000"/>
              </a:gs>
              <a:gs pos="65000">
                <a:srgbClr val="C0000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+mj-lt"/>
              </a:rPr>
              <a:t>x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58775" y="580343"/>
            <a:ext cx="8426449" cy="89255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600" dirty="0">
                <a:solidFill>
                  <a:schemeClr val="bg1"/>
                </a:solidFill>
                <a:latin typeface="+mj-lt"/>
              </a:rPr>
              <a:t>Требования пожарной </a:t>
            </a:r>
          </a:p>
          <a:p>
            <a:pPr algn="ctr"/>
            <a:r>
              <a:rPr lang="ru-RU" sz="2600" dirty="0">
                <a:solidFill>
                  <a:schemeClr val="bg1"/>
                </a:solidFill>
                <a:latin typeface="+mj-lt"/>
              </a:rPr>
              <a:t>безопасности</a:t>
            </a:r>
          </a:p>
        </p:txBody>
      </p:sp>
      <p:sp>
        <p:nvSpPr>
          <p:cNvPr id="12" name="Скругленный прямоугольник 11">
            <a:hlinkClick r:id="rId10" action="ppaction://hlinksldjump"/>
          </p:cNvPr>
          <p:cNvSpPr/>
          <p:nvPr/>
        </p:nvSpPr>
        <p:spPr>
          <a:xfrm>
            <a:off x="7345224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1147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1601276" y="2103214"/>
            <a:ext cx="5941448" cy="900000"/>
            <a:chOff x="2016238" y="1263150"/>
            <a:chExt cx="5941448" cy="900000"/>
          </a:xfrm>
        </p:grpSpPr>
        <p:sp>
          <p:nvSpPr>
            <p:cNvPr id="8" name="Скругленный прямоугольник 7">
              <a:hlinkClick r:id="rId4" action="ppaction://hlinksldjump"/>
            </p:cNvPr>
            <p:cNvSpPr/>
            <p:nvPr/>
          </p:nvSpPr>
          <p:spPr>
            <a:xfrm>
              <a:off x="2016238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1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7" name="Скругленный прямоугольник 26">
              <a:hlinkClick r:id="rId5" action="ppaction://hlinksldjump"/>
            </p:cNvPr>
            <p:cNvSpPr/>
            <p:nvPr/>
          </p:nvSpPr>
          <p:spPr>
            <a:xfrm>
              <a:off x="3276600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2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8" name="Скругленный прямоугольник 27">
              <a:hlinkClick r:id="rId6" action="ppaction://hlinksldjump"/>
            </p:cNvPr>
            <p:cNvSpPr/>
            <p:nvPr/>
          </p:nvSpPr>
          <p:spPr>
            <a:xfrm>
              <a:off x="4536962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3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9" name="Скругленный прямоугольник 28">
              <a:hlinkClick r:id="rId7" action="ppaction://hlinksldjump"/>
            </p:cNvPr>
            <p:cNvSpPr/>
            <p:nvPr/>
          </p:nvSpPr>
          <p:spPr>
            <a:xfrm>
              <a:off x="5797324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0" name="Скругленный прямоугольник 29">
              <a:hlinkClick r:id="rId8" action="ppaction://hlinksldjump"/>
            </p:cNvPr>
            <p:cNvSpPr/>
            <p:nvPr/>
          </p:nvSpPr>
          <p:spPr>
            <a:xfrm>
              <a:off x="7057686" y="1263150"/>
              <a:ext cx="900000" cy="900000"/>
            </a:xfrm>
            <a:prstGeom prst="roundRect">
              <a:avLst/>
            </a:prstGeom>
            <a:gradFill>
              <a:gsLst>
                <a:gs pos="0">
                  <a:srgbClr val="92D050"/>
                </a:gs>
                <a:gs pos="65000">
                  <a:srgbClr val="00B050"/>
                </a:gs>
              </a:gsLst>
              <a:lin ang="6000000" scaled="0"/>
            </a:gradFill>
            <a:ln>
              <a:noFill/>
            </a:ln>
            <a:effectLst>
              <a:outerShdw blurRad="190500" dist="1905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Ins="180000" bIns="180000" rtlCol="0" anchor="ctr">
              <a:no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+mj-lt"/>
                </a:rPr>
                <a:t>5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37" name="Скругленный прямоугольник 36">
            <a:hlinkClick r:id="rId9" action="ppaction://hlinksldjump"/>
          </p:cNvPr>
          <p:cNvSpPr/>
          <p:nvPr/>
        </p:nvSpPr>
        <p:spPr>
          <a:xfrm>
            <a:off x="4122000" y="3867263"/>
            <a:ext cx="900000" cy="900000"/>
          </a:xfrm>
          <a:prstGeom prst="roundRect">
            <a:avLst/>
          </a:prstGeom>
          <a:gradFill>
            <a:gsLst>
              <a:gs pos="0">
                <a:srgbClr val="FFC000"/>
              </a:gs>
              <a:gs pos="65000">
                <a:srgbClr val="C0000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+mj-lt"/>
              </a:rPr>
              <a:t>x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58775" y="380349"/>
            <a:ext cx="8426449" cy="49244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600" dirty="0">
                <a:solidFill>
                  <a:schemeClr val="bg1"/>
                </a:solidFill>
                <a:latin typeface="+mj-lt"/>
              </a:rPr>
              <a:t>Требования безопасности во время работы</a:t>
            </a:r>
          </a:p>
        </p:txBody>
      </p:sp>
      <p:sp>
        <p:nvSpPr>
          <p:cNvPr id="12" name="Скругленный прямоугольник 11">
            <a:hlinkClick r:id="rId10" action="ppaction://hlinksldjump"/>
          </p:cNvPr>
          <p:cNvSpPr/>
          <p:nvPr/>
        </p:nvSpPr>
        <p:spPr>
          <a:xfrm>
            <a:off x="7348397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642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3650" y="405187"/>
            <a:ext cx="752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Выберите, в чём нельзя входить в компьютерный класс.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252433"/>
            <a:ext cx="457810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перед началом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1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81718" y="1745763"/>
            <a:ext cx="181370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/>
              <a:t>В</a:t>
            </a:r>
            <a:r>
              <a:rPr lang="ru-RU" sz="1600" b="0" i="0" dirty="0" smtClean="0"/>
              <a:t> верхней одежде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781718" y="2845047"/>
                <a:ext cx="195047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 головных уборах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845047"/>
                <a:ext cx="1950470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6250" t="-30000" r="-7813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31381" y="1745762"/>
                <a:ext cx="164468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 грязной обуви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1745762"/>
                <a:ext cx="1644681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7778" t="-26829" r="-8889" b="-512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431381" y="2845047"/>
                <a:ext cx="1978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</a:t>
                </a:r>
                <a14:m>
                  <m:oMath xmlns:m="http://schemas.openxmlformats.org/officeDocument/2006/math">
                    <m:r>
                      <a:rPr lang="ru-RU" sz="16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1600" dirty="0"/>
                  <a:t>школьной форме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2845047"/>
                <a:ext cx="1978106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6481" t="-30000" r="-4630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Овал 7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2" name="Скругленный прямоугольник 21">
            <a:hlinkClick r:id="rId8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1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948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235942"/>
            <a:ext cx="457810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перед началом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de-DE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1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bg1"/>
                </a:solidFill>
                <a:latin typeface="+mj-lt"/>
              </a:rPr>
              <a:t>А</a:t>
            </a:r>
            <a:endParaRPr lang="ru-RU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bg1"/>
                </a:solidFill>
                <a:latin typeface="+mj-lt"/>
              </a:rPr>
              <a:t>В</a:t>
            </a:r>
            <a:endParaRPr lang="ru-RU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Б</a:t>
            </a:r>
          </a:p>
        </p:txBody>
      </p:sp>
      <p:sp>
        <p:nvSpPr>
          <p:cNvPr id="21" name="Овал 20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81718" y="1745763"/>
            <a:ext cx="181370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/>
              <a:t>В</a:t>
            </a:r>
            <a:r>
              <a:rPr lang="ru-RU" sz="1600" b="0" i="0" dirty="0" smtClean="0"/>
              <a:t> верхней одежде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781718" y="2845047"/>
                <a:ext cx="195047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 головных уборах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845047"/>
                <a:ext cx="1950470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6250" t="-30000" r="-7813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431381" y="1745762"/>
                <a:ext cx="164468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 грязной обуви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1745762"/>
                <a:ext cx="1644681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7778" t="-26829" r="-8889" b="-512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31381" y="2845047"/>
                <a:ext cx="1978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</a:t>
                </a:r>
                <a14:m>
                  <m:oMath xmlns:m="http://schemas.openxmlformats.org/officeDocument/2006/math">
                    <m:r>
                      <a:rPr lang="ru-RU" sz="16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1600" dirty="0"/>
                  <a:t>школьной форме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2845047"/>
                <a:ext cx="1978106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6481" t="-30000" r="-4630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63650" y="405187"/>
            <a:ext cx="752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Выберите, в чём нельзя входить в компьютерный класс.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6" name="Скругленный прямоугольник 25">
            <a:hlinkClick r:id="rId7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1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407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2725" y="355827"/>
            <a:ext cx="752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Как нужно заходить в компьютерный класс?</a:t>
            </a:r>
          </a:p>
        </p:txBody>
      </p:sp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244043"/>
            <a:ext cx="457810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перед началом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de-DE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2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81718" y="1641641"/>
            <a:ext cx="231755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Спросить у директора </a:t>
            </a:r>
          </a:p>
          <a:p>
            <a:r>
              <a:rPr lang="ru-RU" sz="1600" dirty="0" smtClean="0"/>
              <a:t>школы разрешение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781718" y="2747383"/>
                <a:ext cx="259436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Спокойно, не вбегая и не </a:t>
                </a:r>
                <a:endParaRPr lang="ru-RU" sz="1600" dirty="0" smtClean="0"/>
              </a:p>
              <a:p>
                <a:r>
                  <a:rPr lang="ru-RU" sz="1600" dirty="0" smtClean="0"/>
                  <a:t>нарушая </a:t>
                </a:r>
                <a:r>
                  <a:rPr lang="ru-RU" sz="1600" dirty="0"/>
                  <a:t>порядка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747383"/>
                <a:ext cx="2594365" cy="492443"/>
              </a:xfrm>
              <a:prstGeom prst="rect">
                <a:avLst/>
              </a:prstGeom>
              <a:blipFill rotWithShape="0">
                <a:blip r:embed="rId4"/>
                <a:stretch>
                  <a:fillRect l="-4695" t="-13750" r="-3756" b="-26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5431381" y="1513800"/>
            <a:ext cx="3256725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/>
              <a:t>По </a:t>
            </a:r>
            <a:r>
              <a:rPr lang="ru-RU" sz="1600" dirty="0" smtClean="0"/>
              <a:t>настроению: если плохое, то </a:t>
            </a:r>
          </a:p>
          <a:p>
            <a:r>
              <a:rPr lang="ru-RU" sz="1600" dirty="0" smtClean="0"/>
              <a:t>спокойно, если весёлое, то </a:t>
            </a:r>
          </a:p>
          <a:p>
            <a:r>
              <a:rPr lang="ru-RU" sz="1600" dirty="0" smtClean="0"/>
              <a:t>вприпрыжку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31381" y="2747383"/>
            <a:ext cx="319222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/>
              <a:t>Можно хоть на ушах, если на </a:t>
            </a:r>
            <a:r>
              <a:rPr lang="ru-RU" sz="1600" dirty="0" smtClean="0"/>
              <a:t>то</a:t>
            </a:r>
          </a:p>
          <a:p>
            <a:r>
              <a:rPr lang="ru-RU" sz="1600" dirty="0" smtClean="0"/>
              <a:t>моя воля</a:t>
            </a:r>
            <a:endParaRPr lang="ru-RU" sz="1600" dirty="0"/>
          </a:p>
        </p:txBody>
      </p:sp>
      <p:sp>
        <p:nvSpPr>
          <p:cNvPr id="33" name="Овал 32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8" name="Скругленный прямоугольник 17">
            <a:hlinkClick r:id="rId6" action="ppaction://hlinksldjump"/>
          </p:cNvPr>
          <p:cNvSpPr/>
          <p:nvPr/>
        </p:nvSpPr>
        <p:spPr>
          <a:xfrm>
            <a:off x="401585" y="131866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1033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244043"/>
            <a:ext cx="457810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перед началом работы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2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81718" y="1641641"/>
            <a:ext cx="231755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Спросить у директора </a:t>
            </a:r>
          </a:p>
          <a:p>
            <a:r>
              <a:rPr lang="ru-RU" sz="1600" dirty="0" smtClean="0"/>
              <a:t>школы разрешение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781718" y="2747383"/>
                <a:ext cx="259436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Спокойно, не вбегая и не </a:t>
                </a:r>
                <a:endParaRPr lang="ru-RU" sz="1600" dirty="0" smtClean="0"/>
              </a:p>
              <a:p>
                <a:r>
                  <a:rPr lang="ru-RU" sz="1600" dirty="0" smtClean="0"/>
                  <a:t>нарушая </a:t>
                </a:r>
                <a:r>
                  <a:rPr lang="ru-RU" sz="1600" dirty="0"/>
                  <a:t>порядка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747383"/>
                <a:ext cx="2594365" cy="492443"/>
              </a:xfrm>
              <a:prstGeom prst="rect">
                <a:avLst/>
              </a:prstGeom>
              <a:blipFill rotWithShape="0">
                <a:blip r:embed="rId3"/>
                <a:stretch>
                  <a:fillRect l="-4695" t="-13750" r="-3756" b="-26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5431381" y="1513800"/>
            <a:ext cx="3256725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/>
              <a:t>По </a:t>
            </a:r>
            <a:r>
              <a:rPr lang="ru-RU" sz="1600" dirty="0" smtClean="0"/>
              <a:t>настроению: если плохое, то </a:t>
            </a:r>
          </a:p>
          <a:p>
            <a:r>
              <a:rPr lang="ru-RU" sz="1600" dirty="0" smtClean="0"/>
              <a:t>спокойно, если весёлое, то </a:t>
            </a:r>
          </a:p>
          <a:p>
            <a:r>
              <a:rPr lang="ru-RU" sz="1600" dirty="0" smtClean="0"/>
              <a:t>вприпрыжку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31381" y="2747383"/>
            <a:ext cx="319222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/>
              <a:t>Можно хоть на ушах, если на </a:t>
            </a:r>
            <a:r>
              <a:rPr lang="ru-RU" sz="1600" dirty="0" smtClean="0"/>
              <a:t>то</a:t>
            </a:r>
          </a:p>
          <a:p>
            <a:r>
              <a:rPr lang="ru-RU" sz="1600" dirty="0" smtClean="0"/>
              <a:t>моя воля</a:t>
            </a:r>
            <a:endParaRPr lang="ru-RU" sz="1600" dirty="0"/>
          </a:p>
        </p:txBody>
      </p:sp>
      <p:sp>
        <p:nvSpPr>
          <p:cNvPr id="37" name="Овал 36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Б</a:t>
            </a:r>
          </a:p>
        </p:txBody>
      </p:sp>
      <p:sp>
        <p:nvSpPr>
          <p:cNvPr id="39" name="Овал 38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02725" y="355827"/>
            <a:ext cx="752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Как нужно заходить в компьютерный класс?</a:t>
            </a:r>
          </a:p>
        </p:txBody>
      </p:sp>
      <p:sp>
        <p:nvSpPr>
          <p:cNvPr id="18" name="Скругленный прямоугольник 17">
            <a:hlinkClick r:id="rId5" action="ppaction://hlinksldjump"/>
          </p:cNvPr>
          <p:cNvSpPr/>
          <p:nvPr/>
        </p:nvSpPr>
        <p:spPr>
          <a:xfrm>
            <a:off x="401585" y="131866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10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2243" y="404699"/>
            <a:ext cx="8426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+mj-lt"/>
              </a:rPr>
              <a:t>Когда можно входить в </a:t>
            </a:r>
            <a:r>
              <a:rPr lang="ru-RU" sz="1800" dirty="0" smtClean="0">
                <a:latin typeface="+mj-lt"/>
              </a:rPr>
              <a:t>компьютерный кабинет?</a:t>
            </a:r>
            <a:endParaRPr lang="ru-RU" sz="1800" i="1" dirty="0"/>
          </a:p>
        </p:txBody>
      </p:sp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244043"/>
            <a:ext cx="457810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перед началом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3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81718" y="1745763"/>
            <a:ext cx="199125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/>
              <a:t>Когда начался </a:t>
            </a:r>
            <a:r>
              <a:rPr lang="ru-RU" sz="1600" dirty="0" smtClean="0"/>
              <a:t>урок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781718" y="2845047"/>
                <a:ext cx="246214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Когда разрешит учитель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845047"/>
                <a:ext cx="2462149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4950" t="-30000" r="-5941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431381" y="1745762"/>
                <a:ext cx="22772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Когда закончился урок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1745762"/>
                <a:ext cx="2277290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5615" t="-26829" r="-5882" b="-512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31381" y="2594382"/>
                <a:ext cx="310117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Это школьный кабинет, в него </a:t>
                </a:r>
              </a:p>
              <a:p>
                <a:r>
                  <a:rPr lang="ru-RU" sz="1600" dirty="0" smtClean="0"/>
                  <a:t>можно заходить по мере </a:t>
                </a:r>
              </a:p>
              <a:p>
                <a:r>
                  <a:rPr lang="ru-RU" sz="1600" dirty="0" smtClean="0"/>
                  <a:t>необходимости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2594382"/>
                <a:ext cx="3101170" cy="738664"/>
              </a:xfrm>
              <a:prstGeom prst="rect">
                <a:avLst/>
              </a:prstGeom>
              <a:blipFill rotWithShape="0">
                <a:blip r:embed="rId6"/>
                <a:stretch>
                  <a:fillRect l="-4126" t="-9091" r="-2947" b="-165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5" name="Скругленный прямоугольник 24">
            <a:hlinkClick r:id="rId8" action="ppaction://hlinksldjump"/>
          </p:cNvPr>
          <p:cNvSpPr/>
          <p:nvPr/>
        </p:nvSpPr>
        <p:spPr>
          <a:xfrm>
            <a:off x="401585" y="131866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3858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244043"/>
            <a:ext cx="457810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перед началом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3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</a:p>
        </p:txBody>
      </p:sp>
      <p:sp>
        <p:nvSpPr>
          <p:cNvPr id="19" name="Овал 18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</a:p>
        </p:txBody>
      </p:sp>
      <p:sp>
        <p:nvSpPr>
          <p:cNvPr id="18" name="Овал 17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Б</a:t>
            </a:r>
          </a:p>
        </p:txBody>
      </p:sp>
      <p:sp>
        <p:nvSpPr>
          <p:cNvPr id="21" name="Овал 20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81718" y="1745763"/>
            <a:ext cx="199125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/>
              <a:t>Когда начался </a:t>
            </a:r>
            <a:r>
              <a:rPr lang="ru-RU" sz="1600" dirty="0" smtClean="0"/>
              <a:t>урок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781718" y="2845047"/>
                <a:ext cx="246214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Когда разрешит учитель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845047"/>
                <a:ext cx="2462149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4950" t="-30000" r="-5941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431381" y="1745762"/>
                <a:ext cx="22772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Когда закончился урок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1745762"/>
                <a:ext cx="2277290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5615" t="-26829" r="-5882" b="-512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431381" y="2594382"/>
                <a:ext cx="310117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Это школьный кабинет, в него </a:t>
                </a:r>
              </a:p>
              <a:p>
                <a:r>
                  <a:rPr lang="ru-RU" sz="1600" dirty="0" smtClean="0"/>
                  <a:t>можно заходить по мере </a:t>
                </a:r>
              </a:p>
              <a:p>
                <a:r>
                  <a:rPr lang="ru-RU" sz="1600" dirty="0" smtClean="0"/>
                  <a:t>необходимости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2594382"/>
                <a:ext cx="3101170" cy="738664"/>
              </a:xfrm>
              <a:prstGeom prst="rect">
                <a:avLst/>
              </a:prstGeom>
              <a:blipFill rotWithShape="0">
                <a:blip r:embed="rId5"/>
                <a:stretch>
                  <a:fillRect l="-4126" t="-9091" r="-2947" b="-165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12243" y="404699"/>
            <a:ext cx="8426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+mj-lt"/>
              </a:rPr>
              <a:t>Когда можно входить в </a:t>
            </a:r>
            <a:r>
              <a:rPr lang="ru-RU" sz="1800" dirty="0" smtClean="0">
                <a:latin typeface="+mj-lt"/>
              </a:rPr>
              <a:t>компьютерный кабинет?</a:t>
            </a:r>
            <a:endParaRPr lang="ru-RU" sz="1800" i="1" dirty="0"/>
          </a:p>
        </p:txBody>
      </p:sp>
      <p:sp>
        <p:nvSpPr>
          <p:cNvPr id="23" name="Скругленный прямоугольник 22">
            <a:hlinkClick r:id="rId7" action="ppaction://hlinksldjump"/>
          </p:cNvPr>
          <p:cNvSpPr/>
          <p:nvPr/>
        </p:nvSpPr>
        <p:spPr>
          <a:xfrm>
            <a:off x="401585" y="131866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4092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3754" y="1420699"/>
            <a:ext cx="57443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>
                <a:latin typeface="+mj-lt"/>
              </a:rPr>
              <a:t>Что обязательно должен сделать каждый ученик перед началом работы за компьютером</a:t>
            </a:r>
            <a:r>
              <a:rPr lang="ru-RU" sz="1800" dirty="0" smtClean="0"/>
              <a:t>?</a:t>
            </a:r>
            <a:endParaRPr lang="ru-RU" sz="1800" dirty="0"/>
          </a:p>
        </p:txBody>
      </p:sp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244043"/>
            <a:ext cx="457810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перед началом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4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9" name="Скругленный прямоугольник 8">
            <a:hlinkClick r:id="rId5" action="ppaction://hlinksldjump"/>
          </p:cNvPr>
          <p:cNvSpPr/>
          <p:nvPr/>
        </p:nvSpPr>
        <p:spPr>
          <a:xfrm>
            <a:off x="401585" y="131866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4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7722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2300" y="320417"/>
            <a:ext cx="7462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+mj-lt"/>
              </a:rPr>
              <a:t>Что обязательно должен сделать каждый ученик перед началом работы </a:t>
            </a:r>
            <a:r>
              <a:rPr lang="ru-RU" sz="1800" dirty="0" smtClean="0">
                <a:latin typeface="+mj-lt"/>
              </a:rPr>
              <a:t>на рабочем месте?</a:t>
            </a:r>
            <a:endParaRPr lang="ru-RU" sz="1800" dirty="0">
              <a:latin typeface="+mj-lt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244043"/>
            <a:ext cx="457810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перед началом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4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27838" y="2037645"/>
            <a:ext cx="929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00B050"/>
                </a:solidFill>
                <a:latin typeface="+mj-lt"/>
              </a:rPr>
              <a:t>Ответ: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57515" y="2091437"/>
            <a:ext cx="5319533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перед началом работы ученик должен убедиться в </a:t>
            </a:r>
          </a:p>
          <a:p>
            <a:r>
              <a:rPr lang="ru-RU" sz="1600" dirty="0" smtClean="0"/>
              <a:t>отсутствии видимых повреждений оборудования на </a:t>
            </a:r>
          </a:p>
          <a:p>
            <a:r>
              <a:rPr lang="ru-RU" sz="1600" dirty="0" smtClean="0"/>
              <a:t>рабочем месте.</a:t>
            </a:r>
            <a:endParaRPr lang="ru-RU" sz="1600" i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1" name="Скругленный прямоугольник 10">
            <a:hlinkClick r:id="rId4" action="ppaction://hlinksldjump"/>
          </p:cNvPr>
          <p:cNvSpPr/>
          <p:nvPr/>
        </p:nvSpPr>
        <p:spPr>
          <a:xfrm>
            <a:off x="401585" y="131866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4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7892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1003" y="364766"/>
            <a:ext cx="7494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Укажите, кто должен включать и выключать напряжение в сети кабинета.</a:t>
            </a:r>
            <a:endParaRPr lang="ru-RU" sz="1800" dirty="0">
              <a:latin typeface="+mj-lt"/>
            </a:endParaRPr>
          </a:p>
        </p:txBody>
      </p:sp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244043"/>
            <a:ext cx="457810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перед началом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5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81718" y="1745763"/>
            <a:ext cx="169469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Директор школы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781718" y="2845047"/>
                <a:ext cx="237327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Заместитель директора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845047"/>
                <a:ext cx="2373278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5128" t="-30000" r="-5641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431381" y="1745762"/>
                <a:ext cx="15513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Преподаватель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1745762"/>
                <a:ext cx="1551322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8268" t="-26829" r="-9055" b="-512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425221" y="2845294"/>
                <a:ext cx="181620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Дежурный ученик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2845294"/>
                <a:ext cx="1816203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7047" t="-30000" r="-8054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7" name="Скругленный прямоугольник 26">
            <a:hlinkClick r:id="rId8" action="ppaction://hlinksldjump"/>
          </p:cNvPr>
          <p:cNvSpPr/>
          <p:nvPr/>
        </p:nvSpPr>
        <p:spPr>
          <a:xfrm>
            <a:off x="448775" y="23793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5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5509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244043"/>
            <a:ext cx="457810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перед началом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5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В</a:t>
            </a:r>
          </a:p>
        </p:txBody>
      </p:sp>
      <p:sp>
        <p:nvSpPr>
          <p:cNvPr id="22" name="Овал 21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81718" y="1745763"/>
            <a:ext cx="169469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Директор школы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781718" y="2845047"/>
                <a:ext cx="237327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Заместитель директора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845047"/>
                <a:ext cx="2373278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5128" t="-30000" r="-5641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431381" y="1745762"/>
                <a:ext cx="15513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Преподаватель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1745762"/>
                <a:ext cx="1551322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8268" t="-26829" r="-9055" b="-512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425221" y="2845294"/>
                <a:ext cx="181620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Дежурный ученик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2845294"/>
                <a:ext cx="1816203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7047" t="-30000" r="-8054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91003" y="364766"/>
            <a:ext cx="7494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Укажите, кто должен включать и выключать напряжение в сети кабинета.</a:t>
            </a:r>
            <a:endParaRPr lang="ru-RU" sz="1800" dirty="0">
              <a:latin typeface="+mj-lt"/>
            </a:endParaRPr>
          </a:p>
        </p:txBody>
      </p:sp>
      <p:sp>
        <p:nvSpPr>
          <p:cNvPr id="29" name="Скругленный прямоугольник 28">
            <a:hlinkClick r:id="rId8" action="ppaction://hlinksldjump"/>
          </p:cNvPr>
          <p:cNvSpPr/>
          <p:nvPr/>
        </p:nvSpPr>
        <p:spPr>
          <a:xfrm>
            <a:off x="448775" y="23793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5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6167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244043"/>
            <a:ext cx="457810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перед началом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endParaRPr lang="ru-RU" sz="12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11" y="4290116"/>
            <a:ext cx="4748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dirty="0" smtClean="0">
                <a:solidFill>
                  <a:srgbClr val="E7E6E6">
                    <a:lumMod val="50000"/>
                  </a:srgbClr>
                </a:solidFill>
                <a:latin typeface="Roboto Slab"/>
              </a:rPr>
              <a:t>х2</a:t>
            </a:r>
            <a:endParaRPr lang="ru-RU" sz="2000" dirty="0">
              <a:solidFill>
                <a:srgbClr val="E7E6E6">
                  <a:lumMod val="50000"/>
                </a:srgbClr>
              </a:solidFill>
              <a:latin typeface="Roboto Slab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7486" y="376238"/>
            <a:ext cx="8418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Разберите ситуацию и ответьте на вопрос.</a:t>
            </a:r>
            <a:endParaRPr lang="ru-RU" sz="18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45310" y="1316083"/>
            <a:ext cx="7338997" cy="17235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Сидоров Петя пришёл в кабинет информатики. Его внимание </a:t>
            </a:r>
          </a:p>
          <a:p>
            <a:r>
              <a:rPr lang="ru-RU" sz="1600" dirty="0" smtClean="0"/>
              <a:t>привлекло огромное количество питающих проводов, которые </a:t>
            </a:r>
          </a:p>
          <a:p>
            <a:r>
              <a:rPr lang="ru-RU" sz="1600" dirty="0"/>
              <a:t>р</a:t>
            </a:r>
            <a:r>
              <a:rPr lang="ru-RU" sz="1600" dirty="0" smtClean="0"/>
              <a:t>асполагались с обратной стороны каждого компьютера. Решив </a:t>
            </a:r>
          </a:p>
          <a:p>
            <a:r>
              <a:rPr lang="ru-RU" sz="1600" dirty="0" smtClean="0"/>
              <a:t>рассмотреть их поближе, он уже протянул руку к одному из них.</a:t>
            </a:r>
          </a:p>
          <a:p>
            <a:r>
              <a:rPr lang="ru-RU" sz="1600" dirty="0" smtClean="0"/>
              <a:t>Внезапно кто-то схватил Петю за плечи и изо всех сил потянул назад. </a:t>
            </a:r>
          </a:p>
          <a:p>
            <a:r>
              <a:rPr lang="ru-RU" sz="1600" dirty="0" smtClean="0"/>
              <a:t>Кем-то оказалась </a:t>
            </a:r>
            <a:r>
              <a:rPr lang="ru-RU" sz="1600" dirty="0" err="1" smtClean="0"/>
              <a:t>Перемоткина</a:t>
            </a:r>
            <a:r>
              <a:rPr lang="ru-RU" sz="1600" dirty="0" smtClean="0"/>
              <a:t> Оля.</a:t>
            </a:r>
          </a:p>
          <a:p>
            <a:r>
              <a:rPr lang="ru-RU" sz="1600" b="1" dirty="0" smtClean="0"/>
              <a:t>Почему </a:t>
            </a:r>
            <a:r>
              <a:rPr lang="ru-RU" sz="1600" b="1" dirty="0" err="1" smtClean="0"/>
              <a:t>Перемоткина</a:t>
            </a:r>
            <a:r>
              <a:rPr lang="ru-RU" sz="1600" b="1" dirty="0" smtClean="0"/>
              <a:t> Оля повела себя таким необычным образом?</a:t>
            </a:r>
            <a:endParaRPr lang="ru-RU" sz="1600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Скругленный прямоугольник 13">
            <a:hlinkClick r:id="rId5" action="ppaction://hlinksldjump"/>
          </p:cNvPr>
          <p:cNvSpPr/>
          <p:nvPr/>
        </p:nvSpPr>
        <p:spPr>
          <a:xfrm>
            <a:off x="397486" y="267885"/>
            <a:ext cx="900000" cy="900000"/>
          </a:xfrm>
          <a:prstGeom prst="roundRect">
            <a:avLst/>
          </a:prstGeom>
          <a:gradFill>
            <a:gsLst>
              <a:gs pos="0">
                <a:srgbClr val="FFC000"/>
              </a:gs>
              <a:gs pos="65000">
                <a:srgbClr val="C0000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+mj-lt"/>
              </a:rPr>
              <a:t>x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343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244043"/>
            <a:ext cx="457810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перед началом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541339" y="1851997"/>
            <a:ext cx="73481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err="1" smtClean="0"/>
              <a:t>Перемоткина</a:t>
            </a:r>
            <a:r>
              <a:rPr lang="ru-RU" sz="1600" dirty="0" smtClean="0"/>
              <a:t> Оля повела себя таким необычным образом, потому что </a:t>
            </a:r>
          </a:p>
          <a:p>
            <a:r>
              <a:rPr lang="ru-RU" sz="1600" dirty="0" smtClean="0"/>
              <a:t>в кабинете информатики нельзя трогать соединительные провода и </a:t>
            </a:r>
          </a:p>
          <a:p>
            <a:r>
              <a:rPr lang="ru-RU" sz="1600" dirty="0" smtClean="0"/>
              <a:t>прикасаться к разъёмам на задних стенках устройств компьютера.</a:t>
            </a:r>
            <a:endParaRPr lang="ru-RU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395511" y="1838030"/>
            <a:ext cx="1011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00B050"/>
                </a:solidFill>
                <a:latin typeface="+mj-lt"/>
              </a:rPr>
              <a:t>Ответ: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95511" y="4290116"/>
            <a:ext cx="4748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dirty="0" smtClean="0">
                <a:solidFill>
                  <a:srgbClr val="E7E6E6">
                    <a:lumMod val="50000"/>
                  </a:srgbClr>
                </a:solidFill>
                <a:latin typeface="Roboto Slab"/>
              </a:rPr>
              <a:t>х2</a:t>
            </a:r>
            <a:endParaRPr lang="ru-RU" sz="2000" dirty="0">
              <a:solidFill>
                <a:srgbClr val="E7E6E6">
                  <a:lumMod val="50000"/>
                </a:srgbClr>
              </a:solidFill>
              <a:latin typeface="Roboto Slab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97486" y="376238"/>
            <a:ext cx="8418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Разберите ситуацию и ответьте на вопрос.</a:t>
            </a:r>
            <a:endParaRPr lang="ru-RU" sz="1800" dirty="0">
              <a:latin typeface="+mj-lt"/>
            </a:endParaRPr>
          </a:p>
        </p:txBody>
      </p:sp>
      <p:sp>
        <p:nvSpPr>
          <p:cNvPr id="17" name="Скругленный прямоугольник 16">
            <a:hlinkClick r:id="rId4" action="ppaction://hlinksldjump"/>
          </p:cNvPr>
          <p:cNvSpPr/>
          <p:nvPr/>
        </p:nvSpPr>
        <p:spPr>
          <a:xfrm>
            <a:off x="397486" y="267885"/>
            <a:ext cx="900000" cy="900000"/>
          </a:xfrm>
          <a:prstGeom prst="roundRect">
            <a:avLst/>
          </a:prstGeom>
          <a:gradFill>
            <a:gsLst>
              <a:gs pos="0">
                <a:srgbClr val="FFC000"/>
              </a:gs>
              <a:gs pos="65000">
                <a:srgbClr val="C0000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+mj-lt"/>
              </a:rPr>
              <a:t>x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788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В кабинете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информатики запрещается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1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10540" y="376238"/>
            <a:ext cx="8426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Если в кабинете информатики недостаточное освещение, то ...</a:t>
            </a:r>
          </a:p>
        </p:txBody>
      </p:sp>
      <p:sp>
        <p:nvSpPr>
          <p:cNvPr id="25" name="Овал 24"/>
          <p:cNvSpPr/>
          <p:nvPr/>
        </p:nvSpPr>
        <p:spPr>
          <a:xfrm>
            <a:off x="1101725" y="1964842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4751388" y="1964842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36975" y="2110394"/>
            <a:ext cx="226267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Работать запрещается</a:t>
            </a:r>
            <a:endParaRPr lang="ru-RU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5432132" y="2110395"/>
            <a:ext cx="2257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Работать разрешается</a:t>
            </a:r>
            <a:endParaRPr lang="ru-RU" sz="16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7" name="Скругленный прямоугольник 16">
            <a:hlinkClick r:id="rId5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1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0342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В кабинете информатики запрещается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de-DE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1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1101725" y="1964842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А</a:t>
            </a:r>
          </a:p>
        </p:txBody>
      </p:sp>
      <p:sp>
        <p:nvSpPr>
          <p:cNvPr id="36" name="Овал 35"/>
          <p:cNvSpPr/>
          <p:nvPr/>
        </p:nvSpPr>
        <p:spPr>
          <a:xfrm>
            <a:off x="4751388" y="1964842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36975" y="2110394"/>
            <a:ext cx="226267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Работать запрещается</a:t>
            </a:r>
            <a:endParaRPr lang="ru-RU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5432132" y="2110395"/>
            <a:ext cx="2257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Работать разрешается</a:t>
            </a:r>
            <a:endParaRPr lang="ru-RU" sz="16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10540" y="376238"/>
            <a:ext cx="8426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Если в кабинете информатики недостаточное освещение, то ...</a:t>
            </a:r>
          </a:p>
        </p:txBody>
      </p:sp>
      <p:sp>
        <p:nvSpPr>
          <p:cNvPr id="15" name="Скругленный прямоугольник 14">
            <a:hlinkClick r:id="rId4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1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624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В кабинете информатики запрещается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2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01585" y="359715"/>
            <a:ext cx="7526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Куда запрещается в кабинете информатики ставить сумки и портфели?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81718" y="1616647"/>
            <a:ext cx="199977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На рабочее место у </a:t>
            </a:r>
          </a:p>
          <a:p>
            <a:r>
              <a:rPr lang="ru-RU" sz="1600" dirty="0" smtClean="0"/>
              <a:t>компьютера</a:t>
            </a:r>
            <a:endParaRPr lang="ru-RU" sz="1600" dirty="0"/>
          </a:p>
        </p:txBody>
      </p:sp>
      <p:sp>
        <p:nvSpPr>
          <p:cNvPr id="25" name="Овал 24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81718" y="2846715"/>
            <a:ext cx="178978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На рабочее место</a:t>
            </a:r>
            <a:endParaRPr lang="ru-RU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5476875" y="1616646"/>
            <a:ext cx="180478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В проходы между </a:t>
            </a:r>
          </a:p>
          <a:p>
            <a:r>
              <a:rPr lang="ru-RU" sz="1600" dirty="0" smtClean="0"/>
              <a:t>партами</a:t>
            </a:r>
            <a:endParaRPr lang="ru-RU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5476875" y="2747383"/>
            <a:ext cx="172245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На рабочий стол </a:t>
            </a:r>
          </a:p>
          <a:p>
            <a:r>
              <a:rPr lang="ru-RU" sz="1600" dirty="0" smtClean="0"/>
              <a:t>учителя</a:t>
            </a:r>
            <a:endParaRPr lang="ru-RU" sz="16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8" name="Скругленный прямоугольник 17">
            <a:hlinkClick r:id="rId5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59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В кабинете информатики запрещается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de-DE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2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81718" y="1616647"/>
            <a:ext cx="199977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На рабочее место у </a:t>
            </a:r>
          </a:p>
          <a:p>
            <a:r>
              <a:rPr lang="ru-RU" sz="1600" dirty="0" smtClean="0"/>
              <a:t>компьютера</a:t>
            </a:r>
            <a:endParaRPr lang="ru-RU" sz="1600" dirty="0"/>
          </a:p>
        </p:txBody>
      </p:sp>
      <p:sp>
        <p:nvSpPr>
          <p:cNvPr id="23" name="Овал 22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А</a:t>
            </a:r>
          </a:p>
        </p:txBody>
      </p:sp>
      <p:sp>
        <p:nvSpPr>
          <p:cNvPr id="24" name="Овал 23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В</a:t>
            </a:r>
          </a:p>
        </p:txBody>
      </p:sp>
      <p:sp>
        <p:nvSpPr>
          <p:cNvPr id="26" name="Овал 25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Г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81718" y="2846715"/>
            <a:ext cx="178978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На рабочее место</a:t>
            </a:r>
            <a:endParaRPr lang="ru-RU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5476875" y="1616646"/>
            <a:ext cx="180478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В проходы между </a:t>
            </a:r>
          </a:p>
          <a:p>
            <a:r>
              <a:rPr lang="ru-RU" sz="1600" dirty="0" smtClean="0"/>
              <a:t>партами</a:t>
            </a:r>
            <a:endParaRPr lang="ru-RU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5476875" y="2747383"/>
            <a:ext cx="172245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На рабочий стол </a:t>
            </a:r>
          </a:p>
          <a:p>
            <a:r>
              <a:rPr lang="ru-RU" sz="1600" dirty="0" smtClean="0"/>
              <a:t>учителя</a:t>
            </a:r>
            <a:endParaRPr lang="ru-RU" sz="16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301585" y="359715"/>
            <a:ext cx="7526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Куда запрещается в кабинете информатики ставить сумки и портфели?</a:t>
            </a:r>
          </a:p>
        </p:txBody>
      </p:sp>
      <p:sp>
        <p:nvSpPr>
          <p:cNvPr id="20" name="Скругленный прямоугольник 19">
            <a:hlinkClick r:id="rId4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999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В кабинете информатики запрещается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3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63650" y="420224"/>
            <a:ext cx="8426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Что 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нельзя делать, 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если не работает клавиатура или мышка?</a:t>
            </a:r>
            <a:endParaRPr lang="ru-RU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89533" y="1281479"/>
            <a:ext cx="215283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/>
              <a:t>Нажимать на кнопки </a:t>
            </a:r>
            <a:endParaRPr lang="ru-RU" sz="1600" dirty="0" smtClean="0"/>
          </a:p>
          <a:p>
            <a:r>
              <a:rPr lang="ru-RU" sz="1600" dirty="0" smtClean="0"/>
              <a:t>сильнее</a:t>
            </a:r>
            <a:endParaRPr lang="ru-RU" sz="1600" dirty="0"/>
          </a:p>
        </p:txBody>
      </p:sp>
      <p:sp>
        <p:nvSpPr>
          <p:cNvPr id="32" name="Овал 31"/>
          <p:cNvSpPr/>
          <p:nvPr/>
        </p:nvSpPr>
        <p:spPr>
          <a:xfrm>
            <a:off x="1154283" y="126370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1154283" y="2364658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4803946" y="126370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4803946" y="2364658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89533" y="2412215"/>
            <a:ext cx="266983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Пробовать крутить </a:t>
            </a:r>
          </a:p>
          <a:p>
            <a:r>
              <a:rPr lang="ru-RU" sz="1600" dirty="0" smtClean="0"/>
              <a:t>провода</a:t>
            </a:r>
            <a:r>
              <a:rPr lang="ru-RU" sz="1600" dirty="0"/>
              <a:t>, вдруг заработает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4690" y="1158368"/>
            <a:ext cx="2928302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/>
              <a:t>Самостоятельно </a:t>
            </a:r>
            <a:r>
              <a:rPr lang="ru-RU" sz="1600" dirty="0" smtClean="0"/>
              <a:t>проверять</a:t>
            </a:r>
            <a:r>
              <a:rPr lang="ru-RU" sz="1600" dirty="0"/>
              <a:t>, </a:t>
            </a:r>
            <a:endParaRPr lang="ru-RU" sz="1600" dirty="0" smtClean="0"/>
          </a:p>
          <a:p>
            <a:r>
              <a:rPr lang="ru-RU" sz="1600" dirty="0" smtClean="0"/>
              <a:t>подключено </a:t>
            </a:r>
            <a:r>
              <a:rPr lang="ru-RU" sz="1600" dirty="0"/>
              <a:t>ли устройство к </a:t>
            </a:r>
            <a:endParaRPr lang="ru-RU" sz="1600" dirty="0" smtClean="0"/>
          </a:p>
          <a:p>
            <a:r>
              <a:rPr lang="ru-RU" sz="1600" dirty="0" smtClean="0"/>
              <a:t>компьютеру</a:t>
            </a:r>
            <a:endParaRPr lang="ru-RU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5484690" y="2511547"/>
            <a:ext cx="266220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Сообщать </a:t>
            </a:r>
            <a:r>
              <a:rPr lang="ru-RU" sz="1600" dirty="0"/>
              <a:t>преподавателю</a:t>
            </a:r>
          </a:p>
        </p:txBody>
      </p:sp>
      <p:sp>
        <p:nvSpPr>
          <p:cNvPr id="39" name="Овал 38"/>
          <p:cNvSpPr/>
          <p:nvPr/>
        </p:nvSpPr>
        <p:spPr>
          <a:xfrm>
            <a:off x="2792100" y="3318721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Д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72844" y="3465610"/>
            <a:ext cx="269740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Перезагружать </a:t>
            </a:r>
            <a:r>
              <a:rPr lang="ru-RU" sz="1600" dirty="0"/>
              <a:t>компьютер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9" name="Скругленный прямоугольник 18">
            <a:hlinkClick r:id="rId5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3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20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В кабинете информатики запрещается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de-DE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3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89533" y="1281479"/>
            <a:ext cx="215283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/>
              <a:t>Нажимать на кнопки </a:t>
            </a:r>
            <a:endParaRPr lang="ru-RU" sz="1600" dirty="0" smtClean="0"/>
          </a:p>
          <a:p>
            <a:r>
              <a:rPr lang="ru-RU" sz="1600" dirty="0" smtClean="0"/>
              <a:t>сильнее</a:t>
            </a:r>
            <a:endParaRPr lang="ru-RU" sz="1600" dirty="0"/>
          </a:p>
        </p:txBody>
      </p:sp>
      <p:sp>
        <p:nvSpPr>
          <p:cNvPr id="19" name="Овал 18"/>
          <p:cNvSpPr/>
          <p:nvPr/>
        </p:nvSpPr>
        <p:spPr>
          <a:xfrm>
            <a:off x="1154283" y="1263706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А</a:t>
            </a:r>
          </a:p>
        </p:txBody>
      </p:sp>
      <p:sp>
        <p:nvSpPr>
          <p:cNvPr id="20" name="Овал 19"/>
          <p:cNvSpPr/>
          <p:nvPr/>
        </p:nvSpPr>
        <p:spPr>
          <a:xfrm>
            <a:off x="1154283" y="2364658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Б</a:t>
            </a:r>
          </a:p>
        </p:txBody>
      </p:sp>
      <p:sp>
        <p:nvSpPr>
          <p:cNvPr id="21" name="Овал 20"/>
          <p:cNvSpPr/>
          <p:nvPr/>
        </p:nvSpPr>
        <p:spPr>
          <a:xfrm>
            <a:off x="4803946" y="1263706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В</a:t>
            </a:r>
          </a:p>
        </p:txBody>
      </p:sp>
      <p:sp>
        <p:nvSpPr>
          <p:cNvPr id="29" name="Овал 28"/>
          <p:cNvSpPr/>
          <p:nvPr/>
        </p:nvSpPr>
        <p:spPr>
          <a:xfrm>
            <a:off x="4803946" y="2364658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89533" y="2412215"/>
            <a:ext cx="266983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Пробовать крутить </a:t>
            </a:r>
          </a:p>
          <a:p>
            <a:r>
              <a:rPr lang="ru-RU" sz="1600" dirty="0" smtClean="0"/>
              <a:t>провода</a:t>
            </a:r>
            <a:r>
              <a:rPr lang="ru-RU" sz="1600" dirty="0"/>
              <a:t>, вдруг заработает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4690" y="1158368"/>
            <a:ext cx="2928302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/>
              <a:t>Самостоятельно </a:t>
            </a:r>
            <a:r>
              <a:rPr lang="ru-RU" sz="1600" dirty="0" smtClean="0"/>
              <a:t>проверять</a:t>
            </a:r>
            <a:r>
              <a:rPr lang="ru-RU" sz="1600" dirty="0"/>
              <a:t>, </a:t>
            </a:r>
            <a:endParaRPr lang="ru-RU" sz="1600" dirty="0" smtClean="0"/>
          </a:p>
          <a:p>
            <a:r>
              <a:rPr lang="ru-RU" sz="1600" dirty="0" smtClean="0"/>
              <a:t>подключено </a:t>
            </a:r>
            <a:r>
              <a:rPr lang="ru-RU" sz="1600" dirty="0"/>
              <a:t>ли устройство к </a:t>
            </a:r>
            <a:endParaRPr lang="ru-RU" sz="1600" dirty="0" smtClean="0"/>
          </a:p>
          <a:p>
            <a:r>
              <a:rPr lang="ru-RU" sz="1600" dirty="0" smtClean="0"/>
              <a:t>компьютеру</a:t>
            </a:r>
            <a:endParaRPr lang="ru-RU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5484690" y="2511547"/>
            <a:ext cx="266220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Сообщать </a:t>
            </a:r>
            <a:r>
              <a:rPr lang="ru-RU" sz="1600" dirty="0"/>
              <a:t>преподавателю</a:t>
            </a:r>
          </a:p>
        </p:txBody>
      </p:sp>
      <p:sp>
        <p:nvSpPr>
          <p:cNvPr id="33" name="Овал 32"/>
          <p:cNvSpPr/>
          <p:nvPr/>
        </p:nvSpPr>
        <p:spPr>
          <a:xfrm>
            <a:off x="2792100" y="3318721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72844" y="3465610"/>
            <a:ext cx="269740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Перезагружать </a:t>
            </a:r>
            <a:r>
              <a:rPr lang="ru-RU" sz="1600" dirty="0"/>
              <a:t>компьютер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263650" y="420224"/>
            <a:ext cx="8426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Что 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нельзя делать, 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если не работает клавиатура или мышка?</a:t>
            </a:r>
            <a:endParaRPr lang="ru-RU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4" name="Скругленный прямоугольник 23">
            <a:hlinkClick r:id="rId4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3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0405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В кабинете информатики запрещается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4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01586" y="315766"/>
            <a:ext cx="7483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Если вы сделали задание на домашнем компьютере и сохранили его на </a:t>
            </a:r>
            <a:r>
              <a:rPr lang="ru-RU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флешку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что вы сделаете, когда придёте на урок информатики?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81718" y="1506096"/>
            <a:ext cx="301076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Вставите </a:t>
            </a:r>
            <a:r>
              <a:rPr lang="ru-RU" sz="1600" dirty="0" err="1" smtClean="0"/>
              <a:t>флешку</a:t>
            </a:r>
            <a:r>
              <a:rPr lang="ru-RU" sz="1600" dirty="0" smtClean="0"/>
              <a:t> в школьный</a:t>
            </a:r>
          </a:p>
          <a:p>
            <a:r>
              <a:rPr lang="ru-RU" sz="1600" dirty="0" smtClean="0"/>
              <a:t>компьютер и скопируете </a:t>
            </a:r>
          </a:p>
          <a:p>
            <a:r>
              <a:rPr lang="ru-RU" sz="1600" dirty="0" smtClean="0"/>
              <a:t>задание </a:t>
            </a:r>
            <a:endParaRPr lang="ru-RU" sz="1600" dirty="0"/>
          </a:p>
        </p:txBody>
      </p:sp>
      <p:sp>
        <p:nvSpPr>
          <p:cNvPr id="14" name="Овал 13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81718" y="2624272"/>
            <a:ext cx="2705805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Отдадите </a:t>
            </a:r>
            <a:r>
              <a:rPr lang="ru-RU" sz="1600" dirty="0" err="1" smtClean="0"/>
              <a:t>флешку</a:t>
            </a:r>
            <a:r>
              <a:rPr lang="ru-RU" sz="1600" dirty="0" smtClean="0"/>
              <a:t> </a:t>
            </a:r>
          </a:p>
          <a:p>
            <a:r>
              <a:rPr lang="ru-RU" sz="1600" dirty="0" smtClean="0"/>
              <a:t>преподавателю и скажете, </a:t>
            </a:r>
          </a:p>
          <a:p>
            <a:r>
              <a:rPr lang="ru-RU" sz="1600" dirty="0" smtClean="0"/>
              <a:t>где находится задание </a:t>
            </a:r>
            <a:endParaRPr lang="ru-RU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5476875" y="1616646"/>
            <a:ext cx="179850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Ничего не будете </a:t>
            </a:r>
          </a:p>
          <a:p>
            <a:r>
              <a:rPr lang="ru-RU" sz="1600" dirty="0" smtClean="0"/>
              <a:t>делать</a:t>
            </a:r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5476875" y="2624272"/>
            <a:ext cx="338105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Попросите одноклассника, </a:t>
            </a:r>
          </a:p>
          <a:p>
            <a:r>
              <a:rPr lang="ru-RU" sz="1600" dirty="0" smtClean="0"/>
              <a:t>чтобы он скопировал задание на </a:t>
            </a:r>
          </a:p>
          <a:p>
            <a:r>
              <a:rPr lang="ru-RU" sz="1600" dirty="0" smtClean="0"/>
              <a:t>ваш компьютер</a:t>
            </a:r>
            <a:endParaRPr lang="ru-RU" sz="1600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3" name="Скругленный прямоугольник 22">
            <a:hlinkClick r:id="rId5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4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7707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В кабинете информатики запрещается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4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81718" y="1506096"/>
            <a:ext cx="301076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Вставите </a:t>
            </a:r>
            <a:r>
              <a:rPr lang="ru-RU" sz="1600" dirty="0" err="1" smtClean="0"/>
              <a:t>флешку</a:t>
            </a:r>
            <a:r>
              <a:rPr lang="ru-RU" sz="1600" dirty="0" smtClean="0"/>
              <a:t> в школьный</a:t>
            </a:r>
          </a:p>
          <a:p>
            <a:r>
              <a:rPr lang="ru-RU" sz="1600" dirty="0" smtClean="0"/>
              <a:t>компьютер и скопируете </a:t>
            </a:r>
          </a:p>
          <a:p>
            <a:r>
              <a:rPr lang="ru-RU" sz="1600" dirty="0" smtClean="0"/>
              <a:t>задание </a:t>
            </a:r>
            <a:endParaRPr lang="ru-RU" sz="1600" dirty="0"/>
          </a:p>
        </p:txBody>
      </p:sp>
      <p:sp>
        <p:nvSpPr>
          <p:cNvPr id="19" name="Овал 18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Б</a:t>
            </a:r>
          </a:p>
        </p:txBody>
      </p:sp>
      <p:sp>
        <p:nvSpPr>
          <p:cNvPr id="21" name="Овал 20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81718" y="2624272"/>
            <a:ext cx="2705805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Отдадите </a:t>
            </a:r>
            <a:r>
              <a:rPr lang="ru-RU" sz="1600" dirty="0" err="1" smtClean="0"/>
              <a:t>флешку</a:t>
            </a:r>
            <a:r>
              <a:rPr lang="ru-RU" sz="1600" dirty="0" smtClean="0"/>
              <a:t> </a:t>
            </a:r>
          </a:p>
          <a:p>
            <a:r>
              <a:rPr lang="ru-RU" sz="1600" dirty="0" smtClean="0"/>
              <a:t>преподавателю и скажете, </a:t>
            </a:r>
          </a:p>
          <a:p>
            <a:r>
              <a:rPr lang="ru-RU" sz="1600" dirty="0" smtClean="0"/>
              <a:t>где находится задание </a:t>
            </a:r>
            <a:endParaRPr lang="ru-RU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5476875" y="1616646"/>
            <a:ext cx="179850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Ничего не будете </a:t>
            </a:r>
          </a:p>
          <a:p>
            <a:r>
              <a:rPr lang="ru-RU" sz="1600" dirty="0" smtClean="0"/>
              <a:t>делать</a:t>
            </a:r>
            <a:endParaRPr lang="ru-RU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5476875" y="2624272"/>
            <a:ext cx="338105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Попросите одноклассника, </a:t>
            </a:r>
          </a:p>
          <a:p>
            <a:r>
              <a:rPr lang="ru-RU" sz="1600" dirty="0" smtClean="0"/>
              <a:t>чтобы он скопировал задание на </a:t>
            </a:r>
          </a:p>
          <a:p>
            <a:r>
              <a:rPr lang="ru-RU" sz="1600" dirty="0" smtClean="0"/>
              <a:t>ваш компьютер</a:t>
            </a:r>
            <a:endParaRPr lang="ru-RU" sz="1600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301586" y="315766"/>
            <a:ext cx="7483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Если вы сделали задание на домашнем компьютере и сохранили его на </a:t>
            </a:r>
            <a:r>
              <a:rPr lang="ru-RU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флешку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что вы сделаете, когда придёте на урок информатики?</a:t>
            </a:r>
          </a:p>
        </p:txBody>
      </p:sp>
      <p:sp>
        <p:nvSpPr>
          <p:cNvPr id="27" name="Скругленный прямоугольник 26">
            <a:hlinkClick r:id="rId4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4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776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В кабинете информатики запрещается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5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59877" y="404699"/>
            <a:ext cx="7425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Разберите ситуацию и ответьте на вопрос.</a:t>
            </a:r>
            <a:endParaRPr lang="ru-RU" sz="18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5310" y="1316083"/>
            <a:ext cx="7373365" cy="9848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Сидоров Петя и </a:t>
            </a:r>
            <a:r>
              <a:rPr lang="ru-RU" sz="1600" dirty="0" err="1" smtClean="0"/>
              <a:t>Перемоткина</a:t>
            </a:r>
            <a:r>
              <a:rPr lang="ru-RU" sz="1600" dirty="0" smtClean="0"/>
              <a:t> Оля на уроке технологии работали на </a:t>
            </a:r>
          </a:p>
          <a:p>
            <a:r>
              <a:rPr lang="ru-RU" sz="1600" dirty="0" smtClean="0"/>
              <a:t>пришкольном участке. Когда урок закончился, они сразу же отправились </a:t>
            </a:r>
          </a:p>
          <a:p>
            <a:r>
              <a:rPr lang="ru-RU" sz="1600" dirty="0" smtClean="0"/>
              <a:t>на занятия в компьютерный класс.</a:t>
            </a:r>
          </a:p>
          <a:p>
            <a:r>
              <a:rPr lang="ru-RU" sz="1600" b="1" dirty="0" smtClean="0"/>
              <a:t>Что забыли сделать ребята?</a:t>
            </a:r>
            <a:endParaRPr lang="ru-RU" sz="1600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1" name="Скругленный прямоугольник 10">
            <a:hlinkClick r:id="rId5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5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723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В кабинете информатики запрещается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5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997057" y="1773536"/>
            <a:ext cx="47203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помыть руки. В кабинете информатики </a:t>
            </a:r>
          </a:p>
          <a:p>
            <a:r>
              <a:rPr lang="ru-RU" sz="1600" dirty="0" smtClean="0"/>
              <a:t>запрещается работать грязными, влажными </a:t>
            </a:r>
          </a:p>
          <a:p>
            <a:r>
              <a:rPr lang="ru-RU" sz="1600" dirty="0" smtClean="0"/>
              <a:t>руками, во влажной одежде.</a:t>
            </a:r>
            <a:endParaRPr lang="ru-RU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1517508" y="1761487"/>
            <a:ext cx="124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00B050"/>
                </a:solidFill>
                <a:latin typeface="+mj-lt"/>
              </a:rPr>
              <a:t>Ответ: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59877" y="404699"/>
            <a:ext cx="7425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Разберите ситуацию и ответьте на вопрос.</a:t>
            </a:r>
            <a:endParaRPr lang="ru-RU" sz="1800" dirty="0">
              <a:latin typeface="+mj-lt"/>
            </a:endParaRPr>
          </a:p>
        </p:txBody>
      </p:sp>
      <p:sp>
        <p:nvSpPr>
          <p:cNvPr id="14" name="Скругленный прямоугольник 13">
            <a:hlinkClick r:id="rId4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5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168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В кабинете информатики запрещается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11" y="4290116"/>
            <a:ext cx="4748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dirty="0" smtClean="0">
                <a:solidFill>
                  <a:srgbClr val="E7E6E6">
                    <a:lumMod val="50000"/>
                  </a:srgbClr>
                </a:solidFill>
                <a:latin typeface="Roboto Slab"/>
              </a:rPr>
              <a:t>х2</a:t>
            </a:r>
            <a:endParaRPr lang="ru-RU" sz="2000" dirty="0">
              <a:solidFill>
                <a:srgbClr val="E7E6E6">
                  <a:lumMod val="50000"/>
                </a:srgbClr>
              </a:solidFill>
              <a:latin typeface="Roboto Slab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7485" y="404699"/>
            <a:ext cx="7487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Вставьте пропущенные слова.</a:t>
            </a:r>
            <a:endParaRPr lang="ru-RU" sz="18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79064" y="1519956"/>
            <a:ext cx="647149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dirty="0" smtClean="0"/>
              <a:t>Допустимое время работы за компьютером для учащихся </a:t>
            </a:r>
          </a:p>
          <a:p>
            <a:r>
              <a:rPr lang="ru-RU" sz="1600" dirty="0" smtClean="0"/>
              <a:t>5–7 классов </a:t>
            </a:r>
            <a:r>
              <a:rPr lang="ru-RU" sz="1600" dirty="0"/>
              <a:t>–</a:t>
            </a:r>
            <a:r>
              <a:rPr lang="ru-RU" sz="1600" dirty="0" smtClean="0"/>
              <a:t> …, потом следует сделать перерыв. </a:t>
            </a:r>
          </a:p>
          <a:p>
            <a:r>
              <a:rPr lang="ru-RU" sz="1600" dirty="0" smtClean="0"/>
              <a:t>Во время перерыва рекомендуется выполнить … и физкультурную разминку.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5" name="Скругленный прямоугольник 14">
            <a:hlinkClick r:id="rId5" action="ppaction://hlinksldjump"/>
          </p:cNvPr>
          <p:cNvSpPr/>
          <p:nvPr/>
        </p:nvSpPr>
        <p:spPr>
          <a:xfrm>
            <a:off x="397486" y="267885"/>
            <a:ext cx="900000" cy="900000"/>
          </a:xfrm>
          <a:prstGeom prst="roundRect">
            <a:avLst/>
          </a:prstGeom>
          <a:gradFill>
            <a:gsLst>
              <a:gs pos="0">
                <a:srgbClr val="FFC000"/>
              </a:gs>
              <a:gs pos="65000">
                <a:srgbClr val="C0000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+mj-lt"/>
              </a:rPr>
              <a:t>x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9691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В кабинете информатики запрещается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95511" y="4290116"/>
            <a:ext cx="4748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dirty="0" smtClean="0">
                <a:solidFill>
                  <a:srgbClr val="E7E6E6">
                    <a:lumMod val="50000"/>
                  </a:srgbClr>
                </a:solidFill>
                <a:latin typeface="Roboto Slab"/>
              </a:rPr>
              <a:t>х2</a:t>
            </a:r>
            <a:endParaRPr lang="ru-RU" sz="2000" dirty="0">
              <a:solidFill>
                <a:srgbClr val="E7E6E6">
                  <a:lumMod val="50000"/>
                </a:srgbClr>
              </a:solidFill>
              <a:latin typeface="Roboto Slab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136047" y="1508841"/>
            <a:ext cx="25766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1) 20–25 мин,</a:t>
            </a:r>
          </a:p>
          <a:p>
            <a:r>
              <a:rPr lang="ru-RU" sz="1600" dirty="0" smtClean="0"/>
              <a:t>2) упражнения для глаз.</a:t>
            </a:r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2656498" y="1496792"/>
            <a:ext cx="124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00B050"/>
                </a:solidFill>
                <a:latin typeface="+mj-lt"/>
              </a:rPr>
              <a:t>Ответ: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97485" y="404699"/>
            <a:ext cx="7487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Вставьте пропущенные слова.</a:t>
            </a:r>
            <a:endParaRPr lang="ru-RU" sz="1800" dirty="0">
              <a:latin typeface="+mj-lt"/>
            </a:endParaRPr>
          </a:p>
        </p:txBody>
      </p:sp>
      <p:sp>
        <p:nvSpPr>
          <p:cNvPr id="17" name="Скругленный прямоугольник 16">
            <a:hlinkClick r:id="rId4" action="ppaction://hlinksldjump"/>
          </p:cNvPr>
          <p:cNvSpPr/>
          <p:nvPr/>
        </p:nvSpPr>
        <p:spPr>
          <a:xfrm>
            <a:off x="397486" y="267885"/>
            <a:ext cx="900000" cy="900000"/>
          </a:xfrm>
          <a:prstGeom prst="roundRect">
            <a:avLst/>
          </a:prstGeom>
          <a:gradFill>
            <a:gsLst>
              <a:gs pos="0">
                <a:srgbClr val="FFC000"/>
              </a:gs>
              <a:gs pos="65000">
                <a:srgbClr val="C0000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+mj-lt"/>
              </a:rPr>
              <a:t>x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3984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585" y="381254"/>
            <a:ext cx="7483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На каких 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функциях нашего 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организма 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негативно сказывается д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лительная 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работа за 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компьютером?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Здоровье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и компьютер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62510" y="4103810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1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</a:p>
        </p:txBody>
      </p:sp>
      <p:sp>
        <p:nvSpPr>
          <p:cNvPr id="34" name="Овал 33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</a:p>
        </p:txBody>
      </p:sp>
      <p:sp>
        <p:nvSpPr>
          <p:cNvPr id="35" name="Овал 34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</a:p>
        </p:txBody>
      </p:sp>
      <p:sp>
        <p:nvSpPr>
          <p:cNvPr id="36" name="Овал 35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81718" y="1745763"/>
            <a:ext cx="78707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Зрение 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781718" y="2845047"/>
                <a:ext cx="278441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Костно-мышечный аппарат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845047"/>
                <a:ext cx="2784417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4376" t="-30000" r="-4158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431381" y="1745762"/>
                <a:ext cx="228229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Нервная деятельность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1745762"/>
                <a:ext cx="2282291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5615" t="-26829" r="-6150" b="-512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425221" y="2845294"/>
                <a:ext cx="157414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Обмен веществ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2845294"/>
                <a:ext cx="1574149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8140" t="-30000" r="-9690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8" name="Скругленный прямоугольник 17">
            <a:hlinkClick r:id="rId8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1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3664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Здоровье и компьютер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1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А</a:t>
            </a:r>
          </a:p>
        </p:txBody>
      </p:sp>
      <p:sp>
        <p:nvSpPr>
          <p:cNvPr id="61" name="Овал 60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Б</a:t>
            </a:r>
          </a:p>
        </p:txBody>
      </p:sp>
      <p:sp>
        <p:nvSpPr>
          <p:cNvPr id="62" name="Овал 61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В</a:t>
            </a:r>
          </a:p>
        </p:txBody>
      </p:sp>
      <p:sp>
        <p:nvSpPr>
          <p:cNvPr id="63" name="Овал 62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Г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781718" y="1745763"/>
            <a:ext cx="78707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Зрение 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1781718" y="2845047"/>
                <a:ext cx="278441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Костно-мышечный аппарат</a:t>
                </a: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845047"/>
                <a:ext cx="2784417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4376" t="-30000" r="-4158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431381" y="1745762"/>
                <a:ext cx="228229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Нервная деятельность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1745762"/>
                <a:ext cx="2282291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5615" t="-26829" r="-6150" b="-512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425221" y="2845294"/>
                <a:ext cx="157414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Обмен веществ</a:t>
                </a: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2845294"/>
                <a:ext cx="1574149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8140" t="-30000" r="-9690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01585" y="381254"/>
            <a:ext cx="7483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На каких 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функциях нашего 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организма 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негативно сказывается д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лительная </a:t>
            </a: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работа за 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компьютером?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8" name="Скругленный прямоугольник 17">
            <a:hlinkClick r:id="rId7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1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721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1585" y="404699"/>
            <a:ext cx="7483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Какие </a:t>
            </a:r>
            <a:r>
              <a:rPr lang="ru-RU" sz="1800" dirty="0">
                <a:latin typeface="+mj-lt"/>
              </a:rPr>
              <a:t>устройства </a:t>
            </a:r>
            <a:r>
              <a:rPr lang="ru-RU" sz="1800" dirty="0" smtClean="0">
                <a:latin typeface="+mj-lt"/>
              </a:rPr>
              <a:t>ввода-вывода наносят наибольший </a:t>
            </a:r>
            <a:r>
              <a:rPr lang="ru-RU" sz="1800" dirty="0">
                <a:latin typeface="+mj-lt"/>
              </a:rPr>
              <a:t>вред здоровью </a:t>
            </a:r>
            <a:r>
              <a:rPr lang="ru-RU" sz="1800" dirty="0" smtClean="0">
                <a:latin typeface="+mj-lt"/>
              </a:rPr>
              <a:t>пользователя? </a:t>
            </a:r>
            <a:endParaRPr lang="ru-RU" sz="1800" i="1" dirty="0"/>
          </a:p>
        </p:txBody>
      </p:sp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Здоровье и компьютер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2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81718" y="1745763"/>
            <a:ext cx="96462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Монитор 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781718" y="2845047"/>
                <a:ext cx="64921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Мышь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845047"/>
                <a:ext cx="649217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18692" t="-30000" r="-23364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431381" y="1745762"/>
                <a:ext cx="115576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i="0" dirty="0" smtClean="0"/>
                  <a:t>К</a:t>
                </a:r>
                <a:r>
                  <a:rPr lang="ru-RU" sz="1600" b="0" i="0" dirty="0" smtClean="0"/>
                  <a:t>лавиатура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1745762"/>
                <a:ext cx="1155766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11053" t="-26829" r="-11579" b="-512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25221" y="2845294"/>
                <a:ext cx="165712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i="0" dirty="0" smtClean="0"/>
                  <a:t>С</a:t>
                </a:r>
                <a:r>
                  <a:rPr lang="ru-RU" sz="1600" b="0" i="0" dirty="0" smtClean="0"/>
                  <a:t>истемный блок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2845294"/>
                <a:ext cx="1657120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7721" t="-30000" r="-8824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5" name="Скругленный прямоугольник 24">
            <a:hlinkClick r:id="rId8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5588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Здоровье и компьютер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2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А</a:t>
            </a:r>
          </a:p>
        </p:txBody>
      </p:sp>
      <p:sp>
        <p:nvSpPr>
          <p:cNvPr id="37" name="Овал 36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Б</a:t>
            </a:r>
          </a:p>
        </p:txBody>
      </p:sp>
      <p:sp>
        <p:nvSpPr>
          <p:cNvPr id="38" name="Овал 37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В</a:t>
            </a:r>
          </a:p>
        </p:txBody>
      </p:sp>
      <p:sp>
        <p:nvSpPr>
          <p:cNvPr id="39" name="Овал 38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81718" y="1745763"/>
            <a:ext cx="96462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Монитор 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781718" y="2845047"/>
                <a:ext cx="64921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Мышь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845047"/>
                <a:ext cx="649217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18692" t="-30000" r="-23364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431381" y="1745762"/>
                <a:ext cx="115576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i="0" dirty="0" smtClean="0"/>
                  <a:t>К</a:t>
                </a:r>
                <a:r>
                  <a:rPr lang="ru-RU" sz="1600" b="0" i="0" dirty="0" smtClean="0"/>
                  <a:t>лавиатура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1745762"/>
                <a:ext cx="1155766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11053" t="-26829" r="-11579" b="-512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425221" y="2845294"/>
                <a:ext cx="165712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i="0" dirty="0" smtClean="0"/>
                  <a:t>С</a:t>
                </a:r>
                <a:r>
                  <a:rPr lang="ru-RU" sz="1600" b="0" i="0" dirty="0" smtClean="0"/>
                  <a:t>истемный блок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2845294"/>
                <a:ext cx="1657120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7721" t="-30000" r="-8824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01585" y="404699"/>
            <a:ext cx="7483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Какие </a:t>
            </a:r>
            <a:r>
              <a:rPr lang="ru-RU" sz="1800" dirty="0">
                <a:latin typeface="+mj-lt"/>
              </a:rPr>
              <a:t>устройства </a:t>
            </a:r>
            <a:r>
              <a:rPr lang="ru-RU" sz="1800" dirty="0" smtClean="0">
                <a:latin typeface="+mj-lt"/>
              </a:rPr>
              <a:t>ввода-вывода наносят наибольший </a:t>
            </a:r>
            <a:r>
              <a:rPr lang="ru-RU" sz="1800" dirty="0">
                <a:latin typeface="+mj-lt"/>
              </a:rPr>
              <a:t>вред здоровью </a:t>
            </a:r>
            <a:r>
              <a:rPr lang="ru-RU" sz="1800" dirty="0" smtClean="0">
                <a:latin typeface="+mj-lt"/>
              </a:rPr>
              <a:t>пользователя? </a:t>
            </a:r>
            <a:endParaRPr lang="ru-RU" sz="1800" i="1" dirty="0"/>
          </a:p>
        </p:txBody>
      </p:sp>
      <p:sp>
        <p:nvSpPr>
          <p:cNvPr id="19" name="Скругленный прямоугольник 18">
            <a:hlinkClick r:id="rId7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2294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3689" y="1401500"/>
            <a:ext cx="63457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+mj-lt"/>
              </a:rPr>
              <a:t>Электростатическое поле способствует оседанию пыли и аэрозольных частиц на лице, шее, руках, что может вызвать у людей, особо чувствительных к подобному </a:t>
            </a:r>
            <a:r>
              <a:rPr lang="ru-RU" sz="1800" dirty="0" smtClean="0">
                <a:latin typeface="+mj-lt"/>
              </a:rPr>
              <a:t>воздействию, </a:t>
            </a:r>
            <a:r>
              <a:rPr lang="ru-RU" sz="1800" dirty="0">
                <a:latin typeface="+mj-lt"/>
              </a:rPr>
              <a:t>негативные кожные </a:t>
            </a:r>
            <a:r>
              <a:rPr lang="ru-RU" sz="1800" dirty="0" smtClean="0">
                <a:latin typeface="+mj-lt"/>
              </a:rPr>
              <a:t>реакции...</a:t>
            </a:r>
            <a:endParaRPr lang="ru-RU" sz="1800" i="1" dirty="0"/>
          </a:p>
        </p:txBody>
      </p:sp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Здоровье и компьютер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3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83689" y="404699"/>
            <a:ext cx="7650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Продолжите предложение</a:t>
            </a:r>
            <a:r>
              <a:rPr lang="en-US" sz="1800" i="1" dirty="0" smtClean="0"/>
              <a:t>.</a:t>
            </a:r>
            <a:endParaRPr lang="ru-RU" sz="1800" i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0" name="Скругленный прямоугольник 9">
            <a:hlinkClick r:id="rId5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3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2473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Здоровье и компьютер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3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995984" y="1715583"/>
            <a:ext cx="20624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сухость, </a:t>
            </a:r>
            <a:r>
              <a:rPr lang="ru-RU" sz="1600" dirty="0" smtClean="0"/>
              <a:t>аллергию.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2754559" y="1715583"/>
            <a:ext cx="124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00B050"/>
                </a:solidFill>
                <a:latin typeface="+mj-lt"/>
              </a:rPr>
              <a:t>Ответ: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83689" y="404699"/>
            <a:ext cx="7650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Продолжите предложение</a:t>
            </a:r>
            <a:r>
              <a:rPr lang="en-US" sz="1800" i="1" dirty="0" smtClean="0"/>
              <a:t>.</a:t>
            </a:r>
            <a:endParaRPr lang="ru-RU" sz="1800" i="1" dirty="0"/>
          </a:p>
        </p:txBody>
      </p:sp>
      <p:sp>
        <p:nvSpPr>
          <p:cNvPr id="18" name="Скругленный прямоугольник 17">
            <a:hlinkClick r:id="rId4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3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5834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Здоровье и компьютер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4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037789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81718" y="1745763"/>
            <a:ext cx="21175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Электростатического</a:t>
            </a:r>
          </a:p>
          <a:p>
            <a:r>
              <a:rPr lang="ru-RU" sz="1600" dirty="0" smtClean="0"/>
              <a:t>поля  </a:t>
            </a:r>
            <a:endParaRPr lang="ru-RU" sz="1600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3673039" y="2845047"/>
            <a:ext cx="19681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Электромагнитных </a:t>
            </a:r>
          </a:p>
          <a:p>
            <a:r>
              <a:rPr lang="ru-RU" sz="1600" dirty="0" smtClean="0"/>
              <a:t>излучений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425221" y="1731800"/>
                <a:ext cx="239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Излучения оптического</a:t>
                </a:r>
              </a:p>
              <a:p>
                <a:r>
                  <a:rPr lang="ru-RU" sz="1600" dirty="0" smtClean="0"/>
                  <a:t>диапазона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1731800"/>
                <a:ext cx="2395207" cy="492443"/>
              </a:xfrm>
              <a:prstGeom prst="rect">
                <a:avLst/>
              </a:prstGeom>
              <a:blipFill rotWithShape="0">
                <a:blip r:embed="rId5"/>
                <a:stretch>
                  <a:fillRect l="-5344" t="-12346" r="-3562" b="-259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1" name="Скругленный прямоугольник 20">
            <a:hlinkClick r:id="rId7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4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01584" y="404699"/>
            <a:ext cx="7483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+mj-lt"/>
              </a:rPr>
              <a:t>Источником каких излучений является компьютер?</a:t>
            </a:r>
            <a:endParaRPr lang="ru-RU" sz="1800" i="1" dirty="0"/>
          </a:p>
        </p:txBody>
      </p:sp>
    </p:spTree>
    <p:extLst>
      <p:ext uri="{BB962C8B-B14F-4D97-AF65-F5344CB8AC3E}">
        <p14:creationId xmlns:p14="http://schemas.microsoft.com/office/powerpoint/2010/main" val="66790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Здоровье и компьютер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4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А</a:t>
            </a:r>
          </a:p>
        </p:txBody>
      </p:sp>
      <p:sp>
        <p:nvSpPr>
          <p:cNvPr id="19" name="Овал 18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81718" y="1745763"/>
            <a:ext cx="21175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Электростатического</a:t>
            </a:r>
          </a:p>
          <a:p>
            <a:r>
              <a:rPr lang="ru-RU" sz="1600" dirty="0" smtClean="0"/>
              <a:t>поля  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25221" y="1731800"/>
                <a:ext cx="239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Излучения оптического</a:t>
                </a:r>
              </a:p>
              <a:p>
                <a:r>
                  <a:rPr lang="ru-RU" sz="1600" dirty="0" smtClean="0"/>
                  <a:t>диапазона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1731800"/>
                <a:ext cx="2395207" cy="492443"/>
              </a:xfrm>
              <a:prstGeom prst="rect">
                <a:avLst/>
              </a:prstGeom>
              <a:blipFill rotWithShape="0">
                <a:blip r:embed="rId4"/>
                <a:stretch>
                  <a:fillRect l="-5344" t="-12346" r="-3562" b="-259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301584" y="404699"/>
            <a:ext cx="7483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+mj-lt"/>
              </a:rPr>
              <a:t>Источником каких излучений является компьютер?</a:t>
            </a:r>
            <a:endParaRPr lang="ru-RU" sz="1800" i="1" dirty="0"/>
          </a:p>
        </p:txBody>
      </p:sp>
      <p:sp>
        <p:nvSpPr>
          <p:cNvPr id="27" name="Скругленный прямоугольник 26">
            <a:hlinkClick r:id="rId6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4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3037789" y="2699826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Б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73039" y="2845047"/>
            <a:ext cx="19681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Электромагнитных </a:t>
            </a:r>
          </a:p>
          <a:p>
            <a:r>
              <a:rPr lang="ru-RU" sz="1600" dirty="0" smtClean="0"/>
              <a:t>излучений</a:t>
            </a:r>
          </a:p>
        </p:txBody>
      </p:sp>
    </p:spTree>
    <p:extLst>
      <p:ext uri="{BB962C8B-B14F-4D97-AF65-F5344CB8AC3E}">
        <p14:creationId xmlns:p14="http://schemas.microsoft.com/office/powerpoint/2010/main" val="183777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Здоровье и компьютер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5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01585" y="404699"/>
            <a:ext cx="7483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Где </a:t>
            </a:r>
            <a:r>
              <a:rPr lang="ru-RU" sz="1800" dirty="0">
                <a:latin typeface="+mj-lt"/>
              </a:rPr>
              <a:t>вызывает болевые ощущения и</a:t>
            </a:r>
            <a:r>
              <a:rPr lang="ru-RU" sz="1800" dirty="0" smtClean="0">
                <a:latin typeface="+mj-lt"/>
              </a:rPr>
              <a:t>нтенсивная </a:t>
            </a:r>
            <a:r>
              <a:rPr lang="ru-RU" sz="1800" dirty="0">
                <a:latin typeface="+mj-lt"/>
              </a:rPr>
              <a:t>работа с </a:t>
            </a:r>
            <a:r>
              <a:rPr lang="ru-RU" sz="1800" dirty="0" smtClean="0">
                <a:latin typeface="+mj-lt"/>
              </a:rPr>
              <a:t>клавиатурой?</a:t>
            </a:r>
            <a:endParaRPr lang="ru-RU" sz="1800" i="1" dirty="0"/>
          </a:p>
        </p:txBody>
      </p:sp>
      <p:sp>
        <p:nvSpPr>
          <p:cNvPr id="9" name="Овал 8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146468" y="23713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152628" y="3096207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691050" y="1603180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81718" y="1745763"/>
            <a:ext cx="200978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В локтевых </a:t>
            </a:r>
            <a:r>
              <a:rPr lang="ru-RU" sz="1600" dirty="0"/>
              <a:t>суставах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781718" y="2516595"/>
                <a:ext cx="15004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 предплечьях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516595"/>
                <a:ext cx="1500411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8130" t="-30000" r="-9350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781718" y="3229133"/>
                <a:ext cx="74860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 ногах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3229133"/>
                <a:ext cx="748603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16260" t="-30000" r="-20325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320140" y="1748648"/>
                <a:ext cx="83676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 кистях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140" y="1748648"/>
                <a:ext cx="836768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15328" t="-30000" r="-17518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Овал 19"/>
          <p:cNvSpPr/>
          <p:nvPr/>
        </p:nvSpPr>
        <p:spPr>
          <a:xfrm>
            <a:off x="5691050" y="23713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Д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320140" y="2516842"/>
                <a:ext cx="11782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 запястьях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140" y="2516842"/>
                <a:ext cx="1178208" cy="246221"/>
              </a:xfrm>
              <a:prstGeom prst="rect">
                <a:avLst/>
              </a:prstGeom>
              <a:blipFill rotWithShape="0">
                <a:blip r:embed="rId7"/>
                <a:stretch>
                  <a:fillRect l="-10881" t="-30000" r="-11399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Овал 21"/>
          <p:cNvSpPr/>
          <p:nvPr/>
        </p:nvSpPr>
        <p:spPr>
          <a:xfrm>
            <a:off x="5691050" y="3099517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Е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320140" y="3244985"/>
                <a:ext cx="14022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 пальцах </a:t>
                </a:r>
                <a:r>
                  <a:rPr lang="ru-RU" sz="1600" dirty="0"/>
                  <a:t>рук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140" y="3244985"/>
                <a:ext cx="1402243" cy="246221"/>
              </a:xfrm>
              <a:prstGeom prst="rect">
                <a:avLst/>
              </a:prstGeom>
              <a:blipFill rotWithShape="0">
                <a:blip r:embed="rId8"/>
                <a:stretch>
                  <a:fillRect l="-9130" t="-26829" r="-10870" b="-512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Рисунок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5" name="Скругленный прямоугольник 24">
            <a:hlinkClick r:id="rId10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5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578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Здоровье и компьютер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5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А</a:t>
            </a:r>
          </a:p>
        </p:txBody>
      </p:sp>
      <p:sp>
        <p:nvSpPr>
          <p:cNvPr id="18" name="Овал 17"/>
          <p:cNvSpPr/>
          <p:nvPr/>
        </p:nvSpPr>
        <p:spPr>
          <a:xfrm>
            <a:off x="1146468" y="23713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Б</a:t>
            </a:r>
          </a:p>
        </p:txBody>
      </p:sp>
      <p:sp>
        <p:nvSpPr>
          <p:cNvPr id="19" name="Овал 18"/>
          <p:cNvSpPr/>
          <p:nvPr/>
        </p:nvSpPr>
        <p:spPr>
          <a:xfrm>
            <a:off x="1152628" y="3096207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5691050" y="1603180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Г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81718" y="1745763"/>
            <a:ext cx="200978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В локтевых </a:t>
            </a:r>
            <a:r>
              <a:rPr lang="ru-RU" sz="1600" dirty="0"/>
              <a:t>суставах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781718" y="2516595"/>
                <a:ext cx="15004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 предплечьях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516595"/>
                <a:ext cx="1500411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8130" t="-30000" r="-9350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781718" y="3229133"/>
                <a:ext cx="74860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 ногах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3229133"/>
                <a:ext cx="748603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16260" t="-30000" r="-20325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320140" y="1748648"/>
                <a:ext cx="83676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 кистях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140" y="1748648"/>
                <a:ext cx="836768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15328" t="-30000" r="-17518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Овал 28"/>
          <p:cNvSpPr/>
          <p:nvPr/>
        </p:nvSpPr>
        <p:spPr>
          <a:xfrm>
            <a:off x="5691050" y="23713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Д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320140" y="2516842"/>
                <a:ext cx="11782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 запястьях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140" y="2516842"/>
                <a:ext cx="1178208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10881" t="-30000" r="-11399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Овал 30"/>
          <p:cNvSpPr/>
          <p:nvPr/>
        </p:nvSpPr>
        <p:spPr>
          <a:xfrm>
            <a:off x="5691050" y="3099517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320140" y="3244985"/>
                <a:ext cx="14022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 пальцах </a:t>
                </a:r>
                <a:r>
                  <a:rPr lang="ru-RU" sz="1600" dirty="0"/>
                  <a:t>рук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140" y="3244985"/>
                <a:ext cx="1402243" cy="246221"/>
              </a:xfrm>
              <a:prstGeom prst="rect">
                <a:avLst/>
              </a:prstGeom>
              <a:blipFill rotWithShape="0">
                <a:blip r:embed="rId7"/>
                <a:stretch>
                  <a:fillRect l="-9130" t="-26829" r="-10870" b="-512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301585" y="404699"/>
            <a:ext cx="7483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Где </a:t>
            </a:r>
            <a:r>
              <a:rPr lang="ru-RU" sz="1800" dirty="0">
                <a:latin typeface="+mj-lt"/>
              </a:rPr>
              <a:t>вызывает болевые ощущения и</a:t>
            </a:r>
            <a:r>
              <a:rPr lang="ru-RU" sz="1800" dirty="0" smtClean="0">
                <a:latin typeface="+mj-lt"/>
              </a:rPr>
              <a:t>нтенсивная </a:t>
            </a:r>
            <a:r>
              <a:rPr lang="ru-RU" sz="1800" dirty="0">
                <a:latin typeface="+mj-lt"/>
              </a:rPr>
              <a:t>работа с </a:t>
            </a:r>
            <a:r>
              <a:rPr lang="ru-RU" sz="1800" dirty="0" smtClean="0">
                <a:latin typeface="+mj-lt"/>
              </a:rPr>
              <a:t>клавиатурой?</a:t>
            </a:r>
            <a:endParaRPr lang="ru-RU" sz="1800" i="1" dirty="0"/>
          </a:p>
        </p:txBody>
      </p:sp>
      <p:sp>
        <p:nvSpPr>
          <p:cNvPr id="27" name="Скругленный прямоугольник 26">
            <a:hlinkClick r:id="rId9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5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6753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Здоровье и компьютер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-93715" y="394469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11" y="4290116"/>
            <a:ext cx="4748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dirty="0" smtClean="0">
                <a:solidFill>
                  <a:srgbClr val="E7E6E6">
                    <a:lumMod val="50000"/>
                  </a:srgbClr>
                </a:solidFill>
                <a:latin typeface="Roboto Slab"/>
              </a:rPr>
              <a:t>х2</a:t>
            </a:r>
            <a:endParaRPr lang="ru-RU" sz="2000" dirty="0">
              <a:solidFill>
                <a:srgbClr val="E7E6E6">
                  <a:lumMod val="50000"/>
                </a:srgbClr>
              </a:solidFill>
              <a:latin typeface="Roboto Slab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-93715" y="394469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73908" y="404699"/>
            <a:ext cx="7511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+mj-lt"/>
              </a:rPr>
              <a:t>Укажите правильные ответы и </a:t>
            </a:r>
            <a:r>
              <a:rPr lang="ru-RU" sz="1800" dirty="0" smtClean="0">
                <a:latin typeface="+mj-lt"/>
              </a:rPr>
              <a:t>расположите </a:t>
            </a:r>
            <a:r>
              <a:rPr lang="ru-RU" sz="1800" dirty="0">
                <a:latin typeface="+mj-lt"/>
              </a:rPr>
              <a:t>их в порядке очерёдности выполнения при поражении человека электрическим током.</a:t>
            </a:r>
          </a:p>
        </p:txBody>
      </p:sp>
      <p:sp>
        <p:nvSpPr>
          <p:cNvPr id="11" name="Овал 10"/>
          <p:cNvSpPr/>
          <p:nvPr/>
        </p:nvSpPr>
        <p:spPr>
          <a:xfrm>
            <a:off x="448595" y="153103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48595" y="230353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54755" y="3028369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772026" y="1532032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83845" y="1677925"/>
            <a:ext cx="249780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/>
              <a:t>Вызвать </a:t>
            </a:r>
            <a:r>
              <a:rPr lang="ru-RU" sz="1600" dirty="0" smtClean="0"/>
              <a:t>скорую помощь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083845" y="2448757"/>
                <a:ext cx="333046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Позвать кого-нибудь на </a:t>
                </a:r>
                <a:r>
                  <a:rPr lang="ru-RU" sz="1600" dirty="0" smtClean="0"/>
                  <a:t>помощь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845" y="2448757"/>
                <a:ext cx="3330464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3846" t="-30000" r="-2198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83845" y="3161295"/>
                <a:ext cx="284975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Перебить провода топором </a:t>
                </a:r>
                <a:endParaRPr lang="ru-RU" sz="1600" dirty="0" smtClean="0"/>
              </a:p>
              <a:p>
                <a:r>
                  <a:rPr lang="ru-RU" sz="1600" dirty="0" smtClean="0"/>
                  <a:t>одним </a:t>
                </a:r>
                <a:r>
                  <a:rPr lang="ru-RU" sz="1600" dirty="0"/>
                  <a:t>ударом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845" y="3161295"/>
                <a:ext cx="2849754" cy="492443"/>
              </a:xfrm>
              <a:prstGeom prst="rect">
                <a:avLst/>
              </a:prstGeom>
              <a:blipFill rotWithShape="0">
                <a:blip r:embed="rId5"/>
                <a:stretch>
                  <a:fillRect l="-4497" t="-13750" r="-3426" b="-26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401116" y="1677500"/>
                <a:ext cx="352173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Перерезать каждый </a:t>
                </a:r>
                <a:r>
                  <a:rPr lang="ru-RU" sz="1600" dirty="0" smtClean="0"/>
                  <a:t>провод </a:t>
                </a:r>
              </a:p>
              <a:p>
                <a:r>
                  <a:rPr lang="ru-RU" sz="1600" dirty="0" smtClean="0"/>
                  <a:t>по </a:t>
                </a:r>
                <a:r>
                  <a:rPr lang="ru-RU" sz="1600" dirty="0"/>
                  <a:t>отдельности на разных уровнях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1116" y="1677500"/>
                <a:ext cx="3521733" cy="492443"/>
              </a:xfrm>
              <a:prstGeom prst="rect">
                <a:avLst/>
              </a:prstGeom>
              <a:blipFill rotWithShape="0">
                <a:blip r:embed="rId6"/>
                <a:stretch>
                  <a:fillRect l="-3460" t="-12346" r="-3633" b="-259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Овал 21"/>
          <p:cNvSpPr/>
          <p:nvPr/>
        </p:nvSpPr>
        <p:spPr>
          <a:xfrm>
            <a:off x="4772026" y="23002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Д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401116" y="2445694"/>
                <a:ext cx="323498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Подложить под голову </a:t>
                </a:r>
                <a:r>
                  <a:rPr lang="ru-RU" sz="1600" dirty="0" smtClean="0"/>
                  <a:t>подушку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1116" y="2445694"/>
                <a:ext cx="3234988" cy="246221"/>
              </a:xfrm>
              <a:prstGeom prst="rect">
                <a:avLst/>
              </a:prstGeom>
              <a:blipFill rotWithShape="0">
                <a:blip r:embed="rId7"/>
                <a:stretch>
                  <a:fillRect l="-3766" t="-26829" r="-2448" b="-512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Овал 23"/>
          <p:cNvSpPr/>
          <p:nvPr/>
        </p:nvSpPr>
        <p:spPr>
          <a:xfrm>
            <a:off x="4772026" y="3028369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Е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401116" y="3173837"/>
                <a:ext cx="3221138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Убедиться в наличии пульса на </a:t>
                </a:r>
                <a:endParaRPr lang="ru-RU" sz="1600" dirty="0" smtClean="0"/>
              </a:p>
              <a:p>
                <a:r>
                  <a:rPr lang="ru-RU" sz="1600" dirty="0" smtClean="0"/>
                  <a:t>сонной </a:t>
                </a:r>
                <a:r>
                  <a:rPr lang="ru-RU" sz="1600" dirty="0"/>
                  <a:t>артерии и повернуть </a:t>
                </a:r>
                <a:endParaRPr lang="ru-RU" sz="1600" dirty="0" smtClean="0"/>
              </a:p>
              <a:p>
                <a:r>
                  <a:rPr lang="ru-RU" sz="1600" dirty="0" smtClean="0"/>
                  <a:t>пострадавшего </a:t>
                </a:r>
                <a:r>
                  <a:rPr lang="ru-RU" sz="1600" dirty="0"/>
                  <a:t>на </a:t>
                </a:r>
                <a:r>
                  <a:rPr lang="ru-RU" sz="1600" dirty="0" smtClean="0"/>
                  <a:t>живот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1116" y="3173837"/>
                <a:ext cx="3221138" cy="738664"/>
              </a:xfrm>
              <a:prstGeom prst="rect">
                <a:avLst/>
              </a:prstGeom>
              <a:blipFill rotWithShape="0">
                <a:blip r:embed="rId8"/>
                <a:stretch>
                  <a:fillRect l="-3788" t="-9091" r="-3030" b="-165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Рисунок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9" name="Скругленный прямоугольник 28">
            <a:hlinkClick r:id="rId10" action="ppaction://hlinksldjump"/>
          </p:cNvPr>
          <p:cNvSpPr/>
          <p:nvPr/>
        </p:nvSpPr>
        <p:spPr>
          <a:xfrm>
            <a:off x="397486" y="267885"/>
            <a:ext cx="900000" cy="900000"/>
          </a:xfrm>
          <a:prstGeom prst="roundRect">
            <a:avLst/>
          </a:prstGeom>
          <a:gradFill>
            <a:gsLst>
              <a:gs pos="0">
                <a:srgbClr val="FFC000"/>
              </a:gs>
              <a:gs pos="65000">
                <a:srgbClr val="C0000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+mj-lt"/>
              </a:rPr>
              <a:t>x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909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Здоровье и компьютер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95511" y="4290116"/>
            <a:ext cx="4748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dirty="0" smtClean="0">
                <a:solidFill>
                  <a:srgbClr val="E7E6E6">
                    <a:lumMod val="50000"/>
                  </a:srgbClr>
                </a:solidFill>
                <a:latin typeface="Roboto Slab"/>
              </a:rPr>
              <a:t>х2</a:t>
            </a:r>
            <a:endParaRPr lang="ru-RU" sz="2000" dirty="0">
              <a:solidFill>
                <a:srgbClr val="E7E6E6">
                  <a:lumMod val="50000"/>
                </a:srgbClr>
              </a:solidFill>
              <a:latin typeface="Roboto Slab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-93715" y="394469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-93715" y="394469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вал 19"/>
          <p:cNvSpPr/>
          <p:nvPr/>
        </p:nvSpPr>
        <p:spPr>
          <a:xfrm>
            <a:off x="2280988" y="3383738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2280988" y="2767503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2287148" y="134080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16238" y="3530627"/>
            <a:ext cx="249780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/>
              <a:t>Вызвать </a:t>
            </a:r>
            <a:r>
              <a:rPr lang="ru-RU" sz="1600" dirty="0" smtClean="0"/>
              <a:t>скорую помощь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2916238" y="2912724"/>
                <a:ext cx="333046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Позвать кого-нибудь на </a:t>
                </a:r>
                <a:r>
                  <a:rPr lang="ru-RU" sz="1600" dirty="0" smtClean="0"/>
                  <a:t>помощь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6238" y="2912724"/>
                <a:ext cx="3330464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3656" t="-30000" r="-2194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916238" y="1364582"/>
                <a:ext cx="352173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Перерезать каждый </a:t>
                </a:r>
                <a:r>
                  <a:rPr lang="ru-RU" sz="1600" dirty="0" smtClean="0"/>
                  <a:t>провод </a:t>
                </a:r>
              </a:p>
              <a:p>
                <a:r>
                  <a:rPr lang="ru-RU" sz="1600" dirty="0" smtClean="0"/>
                  <a:t>по </a:t>
                </a:r>
                <a:r>
                  <a:rPr lang="ru-RU" sz="1600" dirty="0"/>
                  <a:t>отдельности на разных уровнях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6238" y="1364582"/>
                <a:ext cx="3521733" cy="492443"/>
              </a:xfrm>
              <a:prstGeom prst="rect">
                <a:avLst/>
              </a:prstGeom>
              <a:blipFill rotWithShape="0">
                <a:blip r:embed="rId4"/>
                <a:stretch>
                  <a:fillRect l="-3460" t="-13580" r="-3633" b="-246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Овал 33"/>
          <p:cNvSpPr/>
          <p:nvPr/>
        </p:nvSpPr>
        <p:spPr>
          <a:xfrm>
            <a:off x="2287148" y="215230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Е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2916238" y="2048651"/>
                <a:ext cx="3221138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Убедиться в наличии пульса на </a:t>
                </a:r>
                <a:endParaRPr lang="ru-RU" sz="1600" dirty="0" smtClean="0"/>
              </a:p>
              <a:p>
                <a:r>
                  <a:rPr lang="ru-RU" sz="1600" dirty="0" smtClean="0"/>
                  <a:t>сонной </a:t>
                </a:r>
                <a:r>
                  <a:rPr lang="ru-RU" sz="1600" dirty="0"/>
                  <a:t>артерии и повернуть </a:t>
                </a:r>
                <a:endParaRPr lang="ru-RU" sz="1600" dirty="0" smtClean="0"/>
              </a:p>
              <a:p>
                <a:r>
                  <a:rPr lang="ru-RU" sz="1600" dirty="0" smtClean="0"/>
                  <a:t>пострадавшего </a:t>
                </a:r>
                <a:r>
                  <a:rPr lang="ru-RU" sz="1600" dirty="0"/>
                  <a:t>на </a:t>
                </a:r>
                <a:r>
                  <a:rPr lang="ru-RU" sz="1600" dirty="0" smtClean="0"/>
                  <a:t>живот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6238" y="2048651"/>
                <a:ext cx="3221138" cy="738664"/>
              </a:xfrm>
              <a:prstGeom prst="rect">
                <a:avLst/>
              </a:prstGeom>
              <a:blipFill rotWithShape="0">
                <a:blip r:embed="rId5"/>
                <a:stretch>
                  <a:fillRect l="-3781" t="-8264" r="-2836" b="-173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273908" y="404699"/>
            <a:ext cx="7511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+mj-lt"/>
              </a:rPr>
              <a:t>Укажите правильные ответы и </a:t>
            </a:r>
            <a:r>
              <a:rPr lang="ru-RU" sz="1800" dirty="0" smtClean="0">
                <a:latin typeface="+mj-lt"/>
              </a:rPr>
              <a:t>расположите </a:t>
            </a:r>
            <a:r>
              <a:rPr lang="ru-RU" sz="1800" dirty="0">
                <a:latin typeface="+mj-lt"/>
              </a:rPr>
              <a:t>их в порядке очерёдности выполнения при поражении человека электрическим током.</a:t>
            </a:r>
          </a:p>
        </p:txBody>
      </p:sp>
      <p:sp>
        <p:nvSpPr>
          <p:cNvPr id="26" name="Скругленный прямоугольник 25">
            <a:hlinkClick r:id="rId7" action="ppaction://hlinksldjump"/>
          </p:cNvPr>
          <p:cNvSpPr/>
          <p:nvPr/>
        </p:nvSpPr>
        <p:spPr>
          <a:xfrm>
            <a:off x="397486" y="267885"/>
            <a:ext cx="900000" cy="900000"/>
          </a:xfrm>
          <a:prstGeom prst="roundRect">
            <a:avLst/>
          </a:prstGeom>
          <a:gradFill>
            <a:gsLst>
              <a:gs pos="0">
                <a:srgbClr val="FFC000"/>
              </a:gs>
              <a:gs pos="65000">
                <a:srgbClr val="C0000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+mj-lt"/>
              </a:rPr>
              <a:t>x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074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336675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336675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461176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во время работы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8775" y="4345065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1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81718" y="1745763"/>
            <a:ext cx="212160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Сообщить директору</a:t>
            </a:r>
          </a:p>
          <a:p>
            <a:r>
              <a:rPr lang="ru-RU" sz="1600" dirty="0" smtClean="0"/>
              <a:t>школы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781718" y="2845047"/>
                <a:ext cx="277159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Сорваться с места и бежать</a:t>
                </a:r>
              </a:p>
              <a:p>
                <a:r>
                  <a:rPr lang="ru-RU" sz="1600" dirty="0" smtClean="0"/>
                  <a:t>к завхозу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845047"/>
                <a:ext cx="2771593" cy="492443"/>
              </a:xfrm>
              <a:prstGeom prst="rect">
                <a:avLst/>
              </a:prstGeom>
              <a:blipFill rotWithShape="0">
                <a:blip r:embed="rId4"/>
                <a:stretch>
                  <a:fillRect l="-4396" t="-13750" r="-3297" b="-26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431381" y="1745762"/>
                <a:ext cx="320081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Прекратить работу и сообщить </a:t>
                </a:r>
              </a:p>
              <a:p>
                <a:r>
                  <a:rPr lang="ru-RU" sz="1600" dirty="0" smtClean="0"/>
                  <a:t>преподавателю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1745762"/>
                <a:ext cx="3200813" cy="492443"/>
              </a:xfrm>
              <a:prstGeom prst="rect">
                <a:avLst/>
              </a:prstGeom>
              <a:blipFill rotWithShape="0">
                <a:blip r:embed="rId5"/>
                <a:stretch>
                  <a:fillRect l="-4000" t="-12346" r="-2857" b="-259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425221" y="2845294"/>
                <a:ext cx="241367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Включить компьютер и </a:t>
                </a:r>
              </a:p>
              <a:p>
                <a:r>
                  <a:rPr lang="ru-RU" sz="1600" dirty="0" smtClean="0"/>
                  <a:t>продолжить работу</a:t>
                </a: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2845294"/>
                <a:ext cx="2413674" cy="492443"/>
              </a:xfrm>
              <a:prstGeom prst="rect">
                <a:avLst/>
              </a:prstGeom>
              <a:blipFill rotWithShape="0">
                <a:blip r:embed="rId6"/>
                <a:stretch>
                  <a:fillRect l="-5303" t="-13580" r="-4040" b="-246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1301584" y="381254"/>
            <a:ext cx="7483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Что необходимо сделать, если компьютер самопроизвольно отключился?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7" name="Скругленный прямоугольник 16">
            <a:hlinkClick r:id="rId8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1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229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36793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36793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898775" y="4461176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во время работы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358775" y="4345065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1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В</a:t>
            </a:r>
          </a:p>
        </p:txBody>
      </p:sp>
      <p:sp>
        <p:nvSpPr>
          <p:cNvPr id="41" name="Овал 40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81718" y="1745763"/>
            <a:ext cx="212160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Сообщить директору</a:t>
            </a:r>
          </a:p>
          <a:p>
            <a:r>
              <a:rPr lang="ru-RU" sz="1600" dirty="0" smtClean="0"/>
              <a:t>школы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781718" y="2845047"/>
                <a:ext cx="277159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Сорваться с места и бежать</a:t>
                </a:r>
              </a:p>
              <a:p>
                <a:r>
                  <a:rPr lang="ru-RU" sz="1600" dirty="0" smtClean="0"/>
                  <a:t>к завхозу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845047"/>
                <a:ext cx="2771593" cy="492443"/>
              </a:xfrm>
              <a:prstGeom prst="rect">
                <a:avLst/>
              </a:prstGeom>
              <a:blipFill rotWithShape="0">
                <a:blip r:embed="rId3"/>
                <a:stretch>
                  <a:fillRect l="-4396" t="-13750" r="-3297" b="-262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431381" y="1745762"/>
                <a:ext cx="320081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Прекратить работу и сообщить </a:t>
                </a:r>
              </a:p>
              <a:p>
                <a:r>
                  <a:rPr lang="ru-RU" sz="1600" dirty="0" smtClean="0"/>
                  <a:t>преподавателю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1745762"/>
                <a:ext cx="3200813" cy="492443"/>
              </a:xfrm>
              <a:prstGeom prst="rect">
                <a:avLst/>
              </a:prstGeom>
              <a:blipFill rotWithShape="0">
                <a:blip r:embed="rId4"/>
                <a:stretch>
                  <a:fillRect l="-4000" t="-12346" r="-2857" b="-259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425221" y="2845294"/>
                <a:ext cx="241367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Включить компьютер и </a:t>
                </a:r>
              </a:p>
              <a:p>
                <a:r>
                  <a:rPr lang="ru-RU" sz="1600" dirty="0" smtClean="0"/>
                  <a:t>продолжить работу</a:t>
                </a: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2845294"/>
                <a:ext cx="2413674" cy="492443"/>
              </a:xfrm>
              <a:prstGeom prst="rect">
                <a:avLst/>
              </a:prstGeom>
              <a:blipFill rotWithShape="0">
                <a:blip r:embed="rId5"/>
                <a:stretch>
                  <a:fillRect l="-5303" t="-13580" r="-4040" b="-246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01584" y="381254"/>
            <a:ext cx="7483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Что необходимо сделать, если компьютер самопроизвольно отключился?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7" name="Скругленный прямоугольник 16">
            <a:hlinkClick r:id="rId7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1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156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во время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2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81718" y="1745763"/>
            <a:ext cx="65883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Встать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781718" y="2845047"/>
                <a:ext cx="18206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Остаться на месте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845047"/>
                <a:ext cx="1820627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6689" t="-30000" r="-8361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431381" y="1745762"/>
                <a:ext cx="336983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Прекратить работу и предложить</a:t>
                </a:r>
              </a:p>
              <a:p>
                <a:r>
                  <a:rPr lang="ru-RU" sz="1600" dirty="0" smtClean="0"/>
                  <a:t>своё </a:t>
                </a:r>
                <a:r>
                  <a:rPr lang="ru-RU" sz="1600" dirty="0"/>
                  <a:t>место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1745762"/>
                <a:ext cx="3369833" cy="492443"/>
              </a:xfrm>
              <a:prstGeom prst="rect">
                <a:avLst/>
              </a:prstGeom>
              <a:blipFill rotWithShape="0">
                <a:blip r:embed="rId5"/>
                <a:stretch>
                  <a:fillRect l="-3797" t="-12346" r="-2170" b="-259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425221" y="2845294"/>
                <a:ext cx="23367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Выключить компьютер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2845294"/>
                <a:ext cx="2336730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5483" t="-30000" r="-5483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1301585" y="381254"/>
            <a:ext cx="7483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Что должны сделать ученики, сидящие за компьютерами, если в кабинет вошли посетители?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3" name="Скругленный прямоугольник 22">
            <a:hlinkClick r:id="rId8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1344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во время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2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Б</a:t>
            </a:r>
          </a:p>
        </p:txBody>
      </p:sp>
      <p:sp>
        <p:nvSpPr>
          <p:cNvPr id="18" name="Овал 17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81718" y="1745763"/>
            <a:ext cx="65883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Встать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81718" y="2845047"/>
                <a:ext cx="18206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Остаться на месте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845047"/>
                <a:ext cx="1820627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6689" t="-30000" r="-8361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31381" y="1745762"/>
                <a:ext cx="336983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Прекратить работу и предложить</a:t>
                </a:r>
              </a:p>
              <a:p>
                <a:r>
                  <a:rPr lang="ru-RU" sz="1600" dirty="0" smtClean="0"/>
                  <a:t>своё </a:t>
                </a:r>
                <a:r>
                  <a:rPr lang="ru-RU" sz="1600" dirty="0"/>
                  <a:t>место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381" y="1745762"/>
                <a:ext cx="3369833" cy="492443"/>
              </a:xfrm>
              <a:prstGeom prst="rect">
                <a:avLst/>
              </a:prstGeom>
              <a:blipFill rotWithShape="0">
                <a:blip r:embed="rId4"/>
                <a:stretch>
                  <a:fillRect l="-3797" t="-12346" r="-2170" b="-259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25221" y="2845294"/>
                <a:ext cx="23367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Выключить компьютер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2845294"/>
                <a:ext cx="2336730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5483" t="-30000" r="-5483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301585" y="381254"/>
            <a:ext cx="7483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Что должны сделать ученики, сидящие за компьютерами, если в кабинет вошли посетители?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7" name="Скругленный прямоугольник 26">
            <a:hlinkClick r:id="rId7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2077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во время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3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</a:p>
        </p:txBody>
      </p:sp>
      <p:sp>
        <p:nvSpPr>
          <p:cNvPr id="9" name="Овал 8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</a:p>
        </p:txBody>
      </p:sp>
      <p:sp>
        <p:nvSpPr>
          <p:cNvPr id="10" name="Овал 9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</a:p>
        </p:txBody>
      </p:sp>
      <p:sp>
        <p:nvSpPr>
          <p:cNvPr id="11" name="Овал 10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81718" y="1745763"/>
            <a:ext cx="85190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Учебник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781718" y="2845047"/>
                <a:ext cx="78880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Тетрадь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845047"/>
                <a:ext cx="788806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15385" t="-30000" r="-19231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425221" y="2845294"/>
                <a:ext cx="320607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Портфель, бутерброд и в</a:t>
                </a:r>
                <a:r>
                  <a:rPr lang="ru-RU" sz="1600" b="0" i="0" dirty="0" smtClean="0"/>
                  <a:t>сё, что </a:t>
                </a:r>
              </a:p>
              <a:p>
                <a:r>
                  <a:rPr lang="ru-RU" sz="1600" b="0" i="0" dirty="0" smtClean="0"/>
                  <a:t>принёс в кабинет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2845294"/>
                <a:ext cx="3206070" cy="492443"/>
              </a:xfrm>
              <a:prstGeom prst="rect">
                <a:avLst/>
              </a:prstGeom>
              <a:blipFill rotWithShape="0">
                <a:blip r:embed="rId5"/>
                <a:stretch>
                  <a:fillRect l="-3992" t="-13580" r="-2852" b="-246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1301584" y="381254"/>
            <a:ext cx="7483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Что должны взять ученики, когда идут работать за компьютером?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25221" y="1745763"/>
            <a:ext cx="56265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Ручку</a:t>
            </a:r>
            <a:endParaRPr lang="ru-RU" sz="1600" i="1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1" name="Скругленный прямоугольник 20">
            <a:hlinkClick r:id="rId7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3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971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во время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3</a:t>
            </a:r>
          </a:p>
        </p:txBody>
      </p:sp>
      <p:sp>
        <p:nvSpPr>
          <p:cNvPr id="15" name="Овал 14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А</a:t>
            </a:r>
          </a:p>
        </p:txBody>
      </p:sp>
      <p:sp>
        <p:nvSpPr>
          <p:cNvPr id="17" name="Овал 16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Б</a:t>
            </a:r>
          </a:p>
        </p:txBody>
      </p:sp>
      <p:sp>
        <p:nvSpPr>
          <p:cNvPr id="18" name="Овал 17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В</a:t>
            </a:r>
          </a:p>
        </p:txBody>
      </p:sp>
      <p:sp>
        <p:nvSpPr>
          <p:cNvPr id="19" name="Овал 18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81718" y="1745763"/>
            <a:ext cx="85190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Учебник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81718" y="2845047"/>
                <a:ext cx="78880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Тетрадь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718" y="2845047"/>
                <a:ext cx="788806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15385" t="-30000" r="-19231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25221" y="2845294"/>
                <a:ext cx="320607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Портфель, бутерброд и в</a:t>
                </a:r>
                <a:r>
                  <a:rPr lang="ru-RU" sz="1600" b="0" i="0" dirty="0" smtClean="0"/>
                  <a:t>сё, что </a:t>
                </a:r>
              </a:p>
              <a:p>
                <a:r>
                  <a:rPr lang="ru-RU" sz="1600" b="0" i="0" dirty="0" smtClean="0"/>
                  <a:t>принёс в кабинет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2845294"/>
                <a:ext cx="3206070" cy="492443"/>
              </a:xfrm>
              <a:prstGeom prst="rect">
                <a:avLst/>
              </a:prstGeom>
              <a:blipFill rotWithShape="0">
                <a:blip r:embed="rId4"/>
                <a:stretch>
                  <a:fillRect l="-3992" t="-13580" r="-2852" b="-246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5425221" y="1745763"/>
            <a:ext cx="56265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Ручку</a:t>
            </a:r>
            <a:endParaRPr lang="ru-RU" sz="1600" i="1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301584" y="381254"/>
            <a:ext cx="7483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Что должны взять ученики, когда идут работать за компьютером?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7" name="Скругленный прямоугольник 26">
            <a:hlinkClick r:id="rId6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3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161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во время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4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60412" y="1530115"/>
            <a:ext cx="490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Как нужно обращаться с клавиатурой?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9" name="Скругленный прямоугольник 8">
            <a:hlinkClick r:id="rId5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4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0009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во время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4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01585" y="373439"/>
            <a:ext cx="773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+mj-lt"/>
              </a:rPr>
              <a:t>Как нужно обращаться с клавиатурой?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870200" y="1904436"/>
            <a:ext cx="66908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н</a:t>
            </a:r>
            <a:r>
              <a:rPr lang="ru-RU" sz="1600" dirty="0" smtClean="0"/>
              <a:t>а клавиатуре нужно работать не спеша, нажимать на клавиши </a:t>
            </a:r>
          </a:p>
          <a:p>
            <a:r>
              <a:rPr lang="ru-RU" sz="1600" dirty="0" smtClean="0"/>
              <a:t>мягко и не использовать для этого посторонние предметы.</a:t>
            </a:r>
            <a:endParaRPr lang="en-US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628775" y="1904436"/>
            <a:ext cx="124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00B050"/>
                </a:solidFill>
                <a:latin typeface="+mj-lt"/>
              </a:rPr>
              <a:t>Ответ: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1" name="Скругленный прямоугольник 10">
            <a:hlinkClick r:id="rId4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4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1279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0519" y="1690668"/>
            <a:ext cx="7988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На каком расстоянии должен находиться монитор от ваших глаз?</a:t>
            </a:r>
            <a:endParaRPr lang="ru-RU" sz="1800" dirty="0">
              <a:latin typeface="+mj-lt"/>
            </a:endParaRPr>
          </a:p>
        </p:txBody>
      </p:sp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во время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5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9" name="Скругленный прямоугольник 8">
            <a:hlinkClick r:id="rId5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5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7151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во время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5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01585" y="373439"/>
            <a:ext cx="7732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+mj-lt"/>
              </a:rPr>
              <a:t>На каком расстоянии должен находиться монитор от ваших глаз?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100202" y="1965992"/>
            <a:ext cx="11112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50–70 см.</a:t>
            </a:r>
            <a:endParaRPr lang="de-DE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3063631" y="1950603"/>
            <a:ext cx="1036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00B050"/>
                </a:solidFill>
                <a:latin typeface="+mj-lt"/>
              </a:rPr>
              <a:t>Ответ: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1" name="Скругленный прямоугольник 10">
            <a:hlinkClick r:id="rId4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5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0008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во время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11" y="4290116"/>
            <a:ext cx="4748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dirty="0" smtClean="0">
                <a:solidFill>
                  <a:srgbClr val="E7E6E6">
                    <a:lumMod val="50000"/>
                  </a:srgbClr>
                </a:solidFill>
                <a:latin typeface="Roboto Slab"/>
              </a:rPr>
              <a:t>х2</a:t>
            </a:r>
            <a:endParaRPr lang="ru-RU" sz="2000" dirty="0">
              <a:solidFill>
                <a:srgbClr val="E7E6E6">
                  <a:lumMod val="50000"/>
                </a:srgbClr>
              </a:solidFill>
              <a:latin typeface="Roboto Slab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05169" y="404699"/>
            <a:ext cx="7480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Разберите ситуацию и ответьте на вопрос.</a:t>
            </a:r>
            <a:endParaRPr lang="ru-RU" sz="18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9092" y="1407143"/>
            <a:ext cx="7811434" cy="17235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err="1"/>
              <a:t>Перемоткина</a:t>
            </a:r>
            <a:r>
              <a:rPr lang="ru-RU" sz="1600" dirty="0"/>
              <a:t> </a:t>
            </a:r>
            <a:r>
              <a:rPr lang="ru-RU" sz="1600" dirty="0" smtClean="0"/>
              <a:t>Оля набирала на компьютере длинный и сложный текст. </a:t>
            </a:r>
          </a:p>
          <a:p>
            <a:r>
              <a:rPr lang="ru-RU" sz="1600" dirty="0" smtClean="0"/>
              <a:t>Сидоров Петя сидел рядом и наблюдал. Внезапно он изо всех сил стал трясти</a:t>
            </a:r>
          </a:p>
          <a:p>
            <a:r>
              <a:rPr lang="ru-RU" sz="1600" dirty="0" smtClean="0"/>
              <a:t>Олю за плечо и со всего размаха ткнул пальцем в монитор так, что тот </a:t>
            </a:r>
          </a:p>
          <a:p>
            <a:r>
              <a:rPr lang="ru-RU" sz="1600" dirty="0" smtClean="0"/>
              <a:t>завибрировал.</a:t>
            </a:r>
          </a:p>
          <a:p>
            <a:r>
              <a:rPr lang="ru-RU" sz="1600" dirty="0"/>
              <a:t> </a:t>
            </a:r>
            <a:r>
              <a:rPr lang="ru-RU" sz="1600" dirty="0" smtClean="0">
                <a:sym typeface="Symbol" panose="05050102010706020507" pitchFamily="18" charset="2"/>
              </a:rPr>
              <a:t></a:t>
            </a:r>
            <a:r>
              <a:rPr lang="ru-RU" sz="1600" dirty="0" smtClean="0"/>
              <a:t> Ты сделала ошибку! </a:t>
            </a:r>
            <a:r>
              <a:rPr lang="ru-RU" sz="1600" dirty="0">
                <a:sym typeface="Symbol" panose="05050102010706020507" pitchFamily="18" charset="2"/>
              </a:rPr>
              <a:t></a:t>
            </a:r>
            <a:r>
              <a:rPr lang="ru-RU" sz="1600" dirty="0" smtClean="0"/>
              <a:t> закричал Петя. </a:t>
            </a:r>
            <a:r>
              <a:rPr lang="ru-RU" sz="1600" dirty="0">
                <a:sym typeface="Symbol" panose="05050102010706020507" pitchFamily="18" charset="2"/>
              </a:rPr>
              <a:t></a:t>
            </a:r>
            <a:r>
              <a:rPr lang="ru-RU" sz="1600" dirty="0" smtClean="0"/>
              <a:t> Это слово пишется по-другому!</a:t>
            </a:r>
          </a:p>
          <a:p>
            <a:r>
              <a:rPr lang="ru-RU" sz="1600" dirty="0" smtClean="0"/>
              <a:t>Оля посмотрела на Петю сквозь толстые линзы своих очков и…</a:t>
            </a:r>
          </a:p>
          <a:p>
            <a:r>
              <a:rPr lang="ru-RU" sz="1600" b="1" dirty="0" smtClean="0"/>
              <a:t>Как вы думаете, что сказала </a:t>
            </a:r>
            <a:r>
              <a:rPr lang="ru-RU" sz="1600" b="1" dirty="0" err="1" smtClean="0"/>
              <a:t>Перемоткина</a:t>
            </a:r>
            <a:r>
              <a:rPr lang="ru-RU" sz="1600" b="1" dirty="0" smtClean="0"/>
              <a:t> Оля?</a:t>
            </a:r>
            <a:endParaRPr lang="ru-RU" sz="1600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Скругленный прямоугольник 13">
            <a:hlinkClick r:id="rId5" action="ppaction://hlinksldjump"/>
          </p:cNvPr>
          <p:cNvSpPr/>
          <p:nvPr/>
        </p:nvSpPr>
        <p:spPr>
          <a:xfrm>
            <a:off x="397486" y="267885"/>
            <a:ext cx="900000" cy="900000"/>
          </a:xfrm>
          <a:prstGeom prst="roundRect">
            <a:avLst/>
          </a:prstGeom>
          <a:gradFill>
            <a:gsLst>
              <a:gs pos="0">
                <a:srgbClr val="FFC000"/>
              </a:gs>
              <a:gs pos="65000">
                <a:srgbClr val="C0000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+mj-lt"/>
              </a:rPr>
              <a:t>x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0770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безопасности во время работы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605266" y="1863716"/>
            <a:ext cx="69106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Оля </a:t>
            </a:r>
            <a:r>
              <a:rPr lang="ru-RU" sz="1600" dirty="0" err="1" smtClean="0"/>
              <a:t>Перемоткина</a:t>
            </a:r>
            <a:r>
              <a:rPr lang="ru-RU" sz="1600" dirty="0" smtClean="0"/>
              <a:t> сказала, что во время работы за компьютером </a:t>
            </a:r>
          </a:p>
          <a:p>
            <a:r>
              <a:rPr lang="ru-RU" sz="1600" dirty="0" smtClean="0"/>
              <a:t>нельзя касаться монитора, тыльной стороны монитора, разъёмов,</a:t>
            </a:r>
          </a:p>
          <a:p>
            <a:r>
              <a:rPr lang="ru-RU" sz="1600" dirty="0" smtClean="0"/>
              <a:t>соединительных кабелей, токоведущих частей аппаратуры.</a:t>
            </a:r>
            <a:endParaRPr lang="de-DE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647944" y="1863716"/>
            <a:ext cx="124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00B050"/>
                </a:solidFill>
                <a:latin typeface="+mj-lt"/>
              </a:rPr>
              <a:t>Ответ: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95511" y="4290116"/>
            <a:ext cx="4748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dirty="0" smtClean="0">
                <a:solidFill>
                  <a:srgbClr val="E7E6E6">
                    <a:lumMod val="50000"/>
                  </a:srgbClr>
                </a:solidFill>
                <a:latin typeface="Roboto Slab"/>
              </a:rPr>
              <a:t>х2</a:t>
            </a:r>
            <a:endParaRPr lang="ru-RU" sz="2000" dirty="0">
              <a:solidFill>
                <a:srgbClr val="E7E6E6">
                  <a:lumMod val="50000"/>
                </a:srgbClr>
              </a:solidFill>
              <a:latin typeface="Roboto Slab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05169" y="404699"/>
            <a:ext cx="7480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Разберите ситуацию и ответьте на вопрос.</a:t>
            </a:r>
            <a:endParaRPr lang="ru-RU" sz="1800" dirty="0">
              <a:latin typeface="+mj-lt"/>
            </a:endParaRPr>
          </a:p>
        </p:txBody>
      </p:sp>
      <p:sp>
        <p:nvSpPr>
          <p:cNvPr id="18" name="Скругленный прямоугольник 17">
            <a:hlinkClick r:id="rId4" action="ppaction://hlinksldjump"/>
          </p:cNvPr>
          <p:cNvSpPr/>
          <p:nvPr/>
        </p:nvSpPr>
        <p:spPr>
          <a:xfrm>
            <a:off x="397486" y="267885"/>
            <a:ext cx="900000" cy="900000"/>
          </a:xfrm>
          <a:prstGeom prst="roundRect">
            <a:avLst/>
          </a:prstGeom>
          <a:gradFill>
            <a:gsLst>
              <a:gs pos="0">
                <a:srgbClr val="FFC000"/>
              </a:gs>
              <a:gs pos="65000">
                <a:srgbClr val="C0000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+mj-lt"/>
              </a:rPr>
              <a:t>x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0369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728302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пожарной безопасности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de-DE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1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</a:p>
        </p:txBody>
      </p:sp>
      <p:sp>
        <p:nvSpPr>
          <p:cNvPr id="30" name="Овал 29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</a:p>
        </p:txBody>
      </p:sp>
      <p:sp>
        <p:nvSpPr>
          <p:cNvPr id="31" name="Овал 30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</a:p>
        </p:txBody>
      </p:sp>
      <p:sp>
        <p:nvSpPr>
          <p:cNvPr id="32" name="Овал 31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81718" y="1745763"/>
            <a:ext cx="51296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Часы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775558" y="2864050"/>
                <a:ext cx="14551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i="0" dirty="0" smtClean="0"/>
                  <a:t>О</a:t>
                </a:r>
                <a:r>
                  <a:rPr lang="ru-RU" sz="1600" b="0" i="0" dirty="0" smtClean="0"/>
                  <a:t>гнетушитель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558" y="2864050"/>
                <a:ext cx="1455142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8368" t="-30000" r="-10042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425221" y="2845294"/>
                <a:ext cx="15593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В</a:t>
                </a:r>
                <a:r>
                  <a:rPr lang="ru-RU" sz="1600" b="0" i="0" dirty="0" smtClean="0"/>
                  <a:t>идеопроектор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2845294"/>
                <a:ext cx="1559338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8203" t="-30000" r="-8594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1312985" y="381254"/>
            <a:ext cx="7472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Что должно обязательно находиться в кабинете информатики?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425221" y="1745763"/>
            <a:ext cx="152355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Ящик с песком</a:t>
            </a:r>
            <a:endParaRPr lang="ru-RU" sz="1600" i="1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8" name="Скругленный прямоугольник 17">
            <a:hlinkClick r:id="rId7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1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5656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пожарной безопасности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1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</a:p>
        </p:txBody>
      </p:sp>
      <p:sp>
        <p:nvSpPr>
          <p:cNvPr id="31" name="Овал 30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Б</a:t>
            </a:r>
          </a:p>
        </p:txBody>
      </p:sp>
      <p:sp>
        <p:nvSpPr>
          <p:cNvPr id="49" name="Овал 48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В</a:t>
            </a:r>
          </a:p>
        </p:txBody>
      </p:sp>
      <p:sp>
        <p:nvSpPr>
          <p:cNvPr id="50" name="Овал 49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781718" y="1745763"/>
            <a:ext cx="51296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Часы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775558" y="2864050"/>
                <a:ext cx="14551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i="0" dirty="0" smtClean="0"/>
                  <a:t>О</a:t>
                </a:r>
                <a:r>
                  <a:rPr lang="ru-RU" sz="1600" b="0" i="0" dirty="0" smtClean="0"/>
                  <a:t>гнетушитель</a:t>
                </a: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558" y="2864050"/>
                <a:ext cx="1455142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8368" t="-30000" r="-10042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425221" y="2845294"/>
                <a:ext cx="15593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/>
                  <a:t>В</a:t>
                </a:r>
                <a:r>
                  <a:rPr lang="ru-RU" sz="1600" b="0" i="0" dirty="0" smtClean="0"/>
                  <a:t>идеопроектор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2845294"/>
                <a:ext cx="1559338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8203" t="-30000" r="-8594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/>
          <p:cNvSpPr txBox="1"/>
          <p:nvPr/>
        </p:nvSpPr>
        <p:spPr>
          <a:xfrm>
            <a:off x="5425221" y="1745763"/>
            <a:ext cx="152355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Ящик с песком</a:t>
            </a:r>
            <a:endParaRPr lang="ru-RU" sz="1600" i="1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12985" y="381254"/>
            <a:ext cx="7472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Что должно обязательно находиться в кабинете информатики?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8" name="Скругленный прямоугольник 17">
            <a:hlinkClick r:id="rId6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1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0124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пожарной безопасности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2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</a:p>
        </p:txBody>
      </p:sp>
      <p:sp>
        <p:nvSpPr>
          <p:cNvPr id="9" name="Овал 8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</a:p>
        </p:txBody>
      </p:sp>
      <p:sp>
        <p:nvSpPr>
          <p:cNvPr id="10" name="Овал 9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</a:p>
        </p:txBody>
      </p:sp>
      <p:sp>
        <p:nvSpPr>
          <p:cNvPr id="11" name="Овал 10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Г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81718" y="1745763"/>
            <a:ext cx="35105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102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775558" y="2864050"/>
                <a:ext cx="35105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103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558" y="2864050"/>
                <a:ext cx="351058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34483" t="-30000" r="-46552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425221" y="2845294"/>
                <a:ext cx="35105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101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2845294"/>
                <a:ext cx="351058" cy="246221"/>
              </a:xfrm>
              <a:prstGeom prst="rect">
                <a:avLst/>
              </a:prstGeom>
              <a:blipFill rotWithShape="0">
                <a:blip r:embed="rId5"/>
                <a:stretch>
                  <a:fillRect l="-36207" t="-30000" r="-44828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1301585" y="381254"/>
            <a:ext cx="7483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По какому номеру необходимо звонить в случае пожара?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25221" y="1745763"/>
            <a:ext cx="35105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911</a:t>
            </a:r>
            <a:endParaRPr lang="ru-RU" sz="1600" i="1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3" name="Скругленный прямоугольник 22">
            <a:hlinkClick r:id="rId7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865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пожарной безопасности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2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146468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А</a:t>
            </a:r>
          </a:p>
        </p:txBody>
      </p:sp>
      <p:sp>
        <p:nvSpPr>
          <p:cNvPr id="17" name="Овал 16"/>
          <p:cNvSpPr/>
          <p:nvPr/>
        </p:nvSpPr>
        <p:spPr>
          <a:xfrm>
            <a:off x="1146468" y="2699826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Б</a:t>
            </a:r>
          </a:p>
        </p:txBody>
      </p:sp>
      <p:sp>
        <p:nvSpPr>
          <p:cNvPr id="18" name="Овал 17"/>
          <p:cNvSpPr/>
          <p:nvPr/>
        </p:nvSpPr>
        <p:spPr>
          <a:xfrm>
            <a:off x="4796131" y="159887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В</a:t>
            </a:r>
          </a:p>
        </p:txBody>
      </p:sp>
      <p:sp>
        <p:nvSpPr>
          <p:cNvPr id="19" name="Овал 18"/>
          <p:cNvSpPr/>
          <p:nvPr/>
        </p:nvSpPr>
        <p:spPr>
          <a:xfrm>
            <a:off x="4796131" y="2699826"/>
            <a:ext cx="540000" cy="540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j-lt"/>
              </a:rPr>
              <a:t>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81718" y="1745763"/>
            <a:ext cx="35105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102</a:t>
            </a:r>
            <a:endParaRPr lang="ru-RU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75558" y="2864050"/>
                <a:ext cx="35105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103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558" y="2864050"/>
                <a:ext cx="351058" cy="246221"/>
              </a:xfrm>
              <a:prstGeom prst="rect">
                <a:avLst/>
              </a:prstGeom>
              <a:blipFill rotWithShape="0">
                <a:blip r:embed="rId3"/>
                <a:stretch>
                  <a:fillRect l="-34483" t="-30000" r="-46552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25221" y="2845294"/>
                <a:ext cx="35105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ru-RU" sz="1600" dirty="0" smtClean="0"/>
                  <a:t>101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5221" y="2845294"/>
                <a:ext cx="351058" cy="246221"/>
              </a:xfrm>
              <a:prstGeom prst="rect">
                <a:avLst/>
              </a:prstGeom>
              <a:blipFill rotWithShape="0">
                <a:blip r:embed="rId4"/>
                <a:stretch>
                  <a:fillRect l="-36207" t="-30000" r="-44828" b="-5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5425221" y="1745763"/>
            <a:ext cx="35105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600" dirty="0" smtClean="0"/>
              <a:t>911</a:t>
            </a:r>
            <a:endParaRPr lang="ru-RU" sz="1600" i="1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301585" y="381254"/>
            <a:ext cx="7483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По какому номеру необходимо звонить в случае пожара?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7" name="Скругленный прямоугольник 26">
            <a:hlinkClick r:id="rId6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9595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776" y="1690668"/>
            <a:ext cx="8426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>
                <a:latin typeface="+mj-lt"/>
              </a:rPr>
              <a:t>Как необходимо действовать в </a:t>
            </a:r>
            <a:r>
              <a:rPr lang="ru-RU" sz="1800" dirty="0">
                <a:latin typeface="+mj-lt"/>
              </a:rPr>
              <a:t>случае </a:t>
            </a:r>
            <a:r>
              <a:rPr lang="ru-RU" sz="1800" dirty="0" smtClean="0">
                <a:latin typeface="+mj-lt"/>
              </a:rPr>
              <a:t>пожара?</a:t>
            </a:r>
            <a:endParaRPr lang="ru-RU" sz="1800" dirty="0">
              <a:latin typeface="+mj-lt"/>
            </a:endParaRPr>
          </a:p>
        </p:txBody>
      </p:sp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пожарной безопасности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3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9" name="Скругленный прямоугольник 8">
            <a:hlinkClick r:id="rId5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3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7666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пожарной безопасности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3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60744" y="1418504"/>
            <a:ext cx="124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00B050"/>
                </a:solidFill>
                <a:latin typeface="+mj-lt"/>
              </a:rPr>
              <a:t>Ответ: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1046" y="1418504"/>
            <a:ext cx="54277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в </a:t>
            </a:r>
            <a:r>
              <a:rPr lang="ru-RU" sz="1600" dirty="0"/>
              <a:t>случае пожара под наблюдением преподавателя организованно покинуть кабинет, спуститься по лестнице до первого этажа и выйти на улицу. Отойти на безопасное расстояние от </a:t>
            </a:r>
            <a:r>
              <a:rPr lang="ru-RU" sz="1600" dirty="0" smtClean="0"/>
              <a:t>здания школы.</a:t>
            </a:r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3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831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8409" y="1846976"/>
            <a:ext cx="8426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+mj-lt"/>
              </a:rPr>
              <a:t> </a:t>
            </a:r>
            <a:r>
              <a:rPr lang="ru-RU" sz="1800" dirty="0" smtClean="0">
                <a:latin typeface="+mj-lt"/>
              </a:rPr>
              <a:t>Как необходимо действовать при </a:t>
            </a:r>
            <a:r>
              <a:rPr lang="ru-RU" sz="1800" dirty="0">
                <a:latin typeface="+mj-lt"/>
              </a:rPr>
              <a:t>появлении запаха </a:t>
            </a:r>
            <a:r>
              <a:rPr lang="ru-RU" sz="1800" dirty="0" smtClean="0">
                <a:latin typeface="+mj-lt"/>
              </a:rPr>
              <a:t>гари? </a:t>
            </a:r>
            <a:endParaRPr lang="ru-RU" sz="1800" i="1" dirty="0"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пожарной безопасности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4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9" name="Скругленный прямоугольник 8">
            <a:hlinkClick r:id="rId5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4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288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пожарной безопасности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4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60744" y="1418504"/>
            <a:ext cx="124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00B050"/>
                </a:solidFill>
                <a:latin typeface="+mj-lt"/>
              </a:rPr>
              <a:t>Ответ: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411046" y="1418504"/>
            <a:ext cx="5427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</a:t>
            </a:r>
            <a:r>
              <a:rPr lang="ru-RU" sz="1600" dirty="0" smtClean="0"/>
              <a:t>ри </a:t>
            </a:r>
            <a:r>
              <a:rPr lang="ru-RU" sz="1600" dirty="0"/>
              <a:t>появлении запаха гари немедленно прекратить работу, выключить компьютер и сообщить </a:t>
            </a:r>
            <a:r>
              <a:rPr lang="ru-RU" sz="1600" dirty="0" smtClean="0"/>
              <a:t>об </a:t>
            </a:r>
            <a:r>
              <a:rPr lang="ru-RU" sz="1600" dirty="0"/>
              <a:t>этом </a:t>
            </a:r>
            <a:r>
              <a:rPr lang="ru-RU" sz="1600" dirty="0" smtClean="0"/>
              <a:t>преподавателю.</a:t>
            </a:r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4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533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пожарной безопасности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5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01585" y="404699"/>
            <a:ext cx="7483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Разберите ситуацию и ответьте на вопрос.</a:t>
            </a:r>
            <a:endParaRPr lang="ru-RU" sz="1800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4216" y="1623164"/>
            <a:ext cx="7661185" cy="196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dirty="0" smtClean="0"/>
              <a:t>У Сидорова Пети по расписанию первый урок – информатика. Он пришёл в кабинет, в котором никого не было, а преподаватель дежурил в коридоре.</a:t>
            </a:r>
          </a:p>
          <a:p>
            <a:r>
              <a:rPr lang="ru-RU" sz="1600" dirty="0" smtClean="0"/>
              <a:t>Петя бегал по кабинету и вдруг заметил повреждённый провод. Из рюкзака он достал изоленту и перемотал провод. Затем Петя побежал к преподавателю и всё ему рассказал. </a:t>
            </a:r>
          </a:p>
          <a:p>
            <a:r>
              <a:rPr lang="ru-RU" sz="1600" dirty="0" smtClean="0"/>
              <a:t>Преподаватель был очень зол. </a:t>
            </a:r>
          </a:p>
          <a:p>
            <a:r>
              <a:rPr lang="ru-RU" sz="1600" b="1" dirty="0" smtClean="0"/>
              <a:t>Как вы думаете, почему преподаватель разозлился и сколько ошибок сделал Петя?</a:t>
            </a:r>
            <a:endParaRPr lang="ru-RU" sz="16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0" name="Скругленный прямоугольник 9">
            <a:hlinkClick r:id="rId5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5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2475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пожарной безопасности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5</a:t>
            </a:r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60744" y="1418504"/>
            <a:ext cx="124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00B050"/>
                </a:solidFill>
                <a:latin typeface="+mj-lt"/>
              </a:rPr>
              <a:t>Ответ: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411045" y="1418504"/>
            <a:ext cx="559972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</a:t>
            </a:r>
            <a:r>
              <a:rPr lang="ru-RU" sz="1600" dirty="0" smtClean="0"/>
              <a:t>реподаватель разозлился потому, что в кабинете информатики, запрещается самостоятельно устранять неисправности.</a:t>
            </a:r>
          </a:p>
          <a:p>
            <a:r>
              <a:rPr lang="ru-RU" sz="1600" dirty="0" smtClean="0"/>
              <a:t>Петя сделал три ошибки: 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1600" dirty="0"/>
              <a:t>в</a:t>
            </a:r>
            <a:r>
              <a:rPr lang="ru-RU" sz="1600" dirty="0" smtClean="0"/>
              <a:t>ошёл в кабинет без разрешения преподавателя;</a:t>
            </a:r>
          </a:p>
          <a:p>
            <a:pPr marL="342900" indent="-342900">
              <a:buAutoNum type="arabicParenR"/>
            </a:pPr>
            <a:r>
              <a:rPr lang="ru-RU" sz="1600" dirty="0"/>
              <a:t>б</a:t>
            </a:r>
            <a:r>
              <a:rPr lang="ru-RU" sz="1600" dirty="0" smtClean="0"/>
              <a:t>егал по кабинету;</a:t>
            </a:r>
          </a:p>
          <a:p>
            <a:pPr marL="342900" indent="-342900">
              <a:buAutoNum type="arabicParenR"/>
            </a:pPr>
            <a:r>
              <a:rPr lang="ru-RU" sz="1600" dirty="0" smtClean="0"/>
              <a:t>самостоятельно устранил неисправность.</a:t>
            </a:r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01585" y="404699"/>
            <a:ext cx="7483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Разберите ситуацию и ответьте на вопрос.</a:t>
            </a:r>
            <a:endParaRPr lang="ru-RU" sz="1800" dirty="0">
              <a:latin typeface="+mj-lt"/>
            </a:endParaRPr>
          </a:p>
        </p:txBody>
      </p:sp>
      <p:sp>
        <p:nvSpPr>
          <p:cNvPr id="11" name="Скругленный прямоугольник 10">
            <a:hlinkClick r:id="rId4" action="ppaction://hlinksldjump"/>
          </p:cNvPr>
          <p:cNvSpPr/>
          <p:nvPr/>
        </p:nvSpPr>
        <p:spPr>
          <a:xfrm>
            <a:off x="401585" y="127671"/>
            <a:ext cx="900000" cy="900000"/>
          </a:xfrm>
          <a:prstGeom prst="roundRect">
            <a:avLst/>
          </a:prstGeom>
          <a:gradFill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+mj-lt"/>
              </a:rPr>
              <a:t>5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168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hlinkClick r:id="rId2" action="ppaction://hlinksldjump"/>
          </p:cNvPr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65000">
                <a:srgbClr val="00B050"/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3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пожарной безопасности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11" y="4290116"/>
            <a:ext cx="4748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dirty="0" smtClean="0">
                <a:solidFill>
                  <a:srgbClr val="E7E6E6">
                    <a:lumMod val="50000"/>
                  </a:srgbClr>
                </a:solidFill>
                <a:latin typeface="Roboto Slab"/>
              </a:rPr>
              <a:t>х2</a:t>
            </a:r>
            <a:endParaRPr lang="ru-RU" sz="2000" dirty="0">
              <a:solidFill>
                <a:srgbClr val="E7E6E6">
                  <a:lumMod val="50000"/>
                </a:srgbClr>
              </a:solidFill>
              <a:latin typeface="Roboto Slab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7486" y="404699"/>
            <a:ext cx="7487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Разберите ситуацию и ответьте на вопрос.</a:t>
            </a:r>
            <a:endParaRPr lang="ru-RU" sz="18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4216" y="1623164"/>
            <a:ext cx="766118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dirty="0"/>
              <a:t>Сидоров Петя </a:t>
            </a:r>
            <a:r>
              <a:rPr lang="ru-RU" sz="1600" dirty="0" smtClean="0"/>
              <a:t>на занятии работал за компьютером. Внезапно он решил узнать, тёплая ли батарея. Прямо во время работы Петя решил коснуться трубы или батареи. </a:t>
            </a:r>
          </a:p>
          <a:p>
            <a:r>
              <a:rPr lang="ru-RU" sz="1600" dirty="0" err="1" smtClean="0"/>
              <a:t>Перемоткина</a:t>
            </a:r>
            <a:r>
              <a:rPr lang="ru-RU" sz="1600" dirty="0" smtClean="0"/>
              <a:t> Оля сидела рядом с Петей и, когда это увидела, схватила его за руку.  </a:t>
            </a:r>
          </a:p>
          <a:p>
            <a:r>
              <a:rPr lang="ru-RU" sz="1600" b="1" dirty="0" smtClean="0"/>
              <a:t>Как вы думаете, почему </a:t>
            </a:r>
            <a:r>
              <a:rPr lang="ru-RU" sz="1600" b="1" dirty="0" err="1" smtClean="0"/>
              <a:t>Перемоткина</a:t>
            </a:r>
            <a:r>
              <a:rPr lang="ru-RU" sz="1600" b="1" dirty="0" smtClean="0"/>
              <a:t> Оля так поступила?</a:t>
            </a:r>
            <a:endParaRPr lang="ru-RU" sz="1600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Скругленный прямоугольник 13">
            <a:hlinkClick r:id="rId5" action="ppaction://hlinksldjump"/>
          </p:cNvPr>
          <p:cNvSpPr/>
          <p:nvPr/>
        </p:nvSpPr>
        <p:spPr>
          <a:xfrm>
            <a:off x="397486" y="267885"/>
            <a:ext cx="900000" cy="900000"/>
          </a:xfrm>
          <a:prstGeom prst="roundRect">
            <a:avLst/>
          </a:prstGeom>
          <a:gradFill>
            <a:gsLst>
              <a:gs pos="0">
                <a:srgbClr val="FFC000"/>
              </a:gs>
              <a:gs pos="65000">
                <a:srgbClr val="C0000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+mj-lt"/>
              </a:rPr>
              <a:t>x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8987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7345225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25000"/>
                </a:srgbClr>
              </a:gs>
              <a:gs pos="65000">
                <a:srgbClr val="00B050">
                  <a:alpha val="25000"/>
                </a:srgb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t>Ответ</a:t>
            </a:r>
            <a:endParaRPr lang="ru-RU" sz="16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hlinkClick r:id="rId2" action="ppaction://hlinksldjump"/>
          </p:cNvPr>
          <p:cNvSpPr/>
          <p:nvPr/>
        </p:nvSpPr>
        <p:spPr>
          <a:xfrm>
            <a:off x="5691050" y="4227263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chemeClr val="bg2"/>
              </a:gs>
              <a:gs pos="65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  <a:effectLst>
            <a:outerShdw blurRad="88900" dist="127000" dir="5400000" sx="90000" sy="9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Назад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8775" y="4351764"/>
            <a:ext cx="457810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Требования пожарной безопасности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1585" y="4010025"/>
            <a:ext cx="8426449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58775" y="4235653"/>
            <a:ext cx="540000" cy="5400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endParaRPr lang="ru-RU" sz="26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78488" y="1656049"/>
            <a:ext cx="124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00B050"/>
                </a:solidFill>
                <a:latin typeface="+mj-lt"/>
              </a:rPr>
              <a:t>Ответ: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95511" y="4290116"/>
            <a:ext cx="4748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dirty="0" smtClean="0">
                <a:solidFill>
                  <a:srgbClr val="E7E6E6">
                    <a:lumMod val="50000"/>
                  </a:srgbClr>
                </a:solidFill>
                <a:latin typeface="Roboto Slab"/>
              </a:rPr>
              <a:t>х2</a:t>
            </a:r>
            <a:endParaRPr lang="ru-RU" sz="2000" dirty="0">
              <a:solidFill>
                <a:srgbClr val="E7E6E6">
                  <a:lumMod val="50000"/>
                </a:srgbClr>
              </a:solidFill>
              <a:latin typeface="Roboto Slab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97486" y="404699"/>
            <a:ext cx="7487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Разберите ситуацию и ответьте на вопрос.</a:t>
            </a:r>
            <a:endParaRPr lang="ru-RU" sz="18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57743" y="1729468"/>
            <a:ext cx="603826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dirty="0"/>
              <a:t>в</a:t>
            </a:r>
            <a:r>
              <a:rPr lang="ru-RU" sz="1600" dirty="0" smtClean="0"/>
              <a:t>о избежание поражения электрическим током и неконтролируемого возгорания во время работы за компьютером нельзя касаться труб и батарей. 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9" y="0"/>
            <a:ext cx="1316571" cy="288000"/>
          </a:xfrm>
          <a:prstGeom prst="rect">
            <a:avLst/>
          </a:prstGeom>
        </p:spPr>
      </p:pic>
      <p:sp>
        <p:nvSpPr>
          <p:cNvPr id="14" name="Скругленный прямоугольник 13">
            <a:hlinkClick r:id="rId4" action="ppaction://hlinksldjump"/>
          </p:cNvPr>
          <p:cNvSpPr/>
          <p:nvPr/>
        </p:nvSpPr>
        <p:spPr>
          <a:xfrm>
            <a:off x="397486" y="267885"/>
            <a:ext cx="900000" cy="900000"/>
          </a:xfrm>
          <a:prstGeom prst="roundRect">
            <a:avLst/>
          </a:prstGeom>
          <a:gradFill>
            <a:gsLst>
              <a:gs pos="0">
                <a:srgbClr val="FFC000"/>
              </a:gs>
              <a:gs pos="65000">
                <a:srgbClr val="C00000"/>
              </a:gs>
            </a:gsLst>
            <a:lin ang="6000000" scaled="0"/>
          </a:gradFill>
          <a:ln>
            <a:noFill/>
          </a:ln>
          <a:effectLst>
            <a:outerShdw blurRad="190500" dist="1905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  <a:latin typeface="+mj-lt"/>
              </a:rPr>
              <a:t>x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014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videouroki_fonts2">
      <a:majorFont>
        <a:latin typeface="Roboto Slab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11003</TotalTime>
  <Words>2543</Words>
  <Application>Microsoft Office PowerPoint</Application>
  <PresentationFormat>Экран (16:9)</PresentationFormat>
  <Paragraphs>857</Paragraphs>
  <Slides>69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76" baseType="lpstr">
      <vt:lpstr>Calibri</vt:lpstr>
      <vt:lpstr>Symbol</vt:lpstr>
      <vt:lpstr>Roboto Slab</vt:lpstr>
      <vt:lpstr>Open Sans</vt:lpstr>
      <vt:lpstr>Arial</vt:lpstr>
      <vt:lpstr>Cambria Math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Тюндин Роман Валерьевич</cp:lastModifiedBy>
  <cp:revision>586</cp:revision>
  <dcterms:created xsi:type="dcterms:W3CDTF">2015-12-14T06:35:07Z</dcterms:created>
  <dcterms:modified xsi:type="dcterms:W3CDTF">2017-11-13T08:30:41Z</dcterms:modified>
</cp:coreProperties>
</file>