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1"/>
  </p:notesMasterIdLst>
  <p:sldIdLst>
    <p:sldId id="256" r:id="rId2"/>
    <p:sldId id="280" r:id="rId3"/>
    <p:sldId id="269" r:id="rId4"/>
    <p:sldId id="270" r:id="rId5"/>
    <p:sldId id="281" r:id="rId6"/>
    <p:sldId id="264" r:id="rId7"/>
    <p:sldId id="261" r:id="rId8"/>
    <p:sldId id="284" r:id="rId9"/>
    <p:sldId id="285" r:id="rId10"/>
    <p:sldId id="266" r:id="rId11"/>
    <p:sldId id="319" r:id="rId12"/>
    <p:sldId id="272" r:id="rId13"/>
    <p:sldId id="287" r:id="rId14"/>
    <p:sldId id="274" r:id="rId15"/>
    <p:sldId id="289" r:id="rId16"/>
    <p:sldId id="275" r:id="rId17"/>
    <p:sldId id="279" r:id="rId18"/>
    <p:sldId id="326" r:id="rId19"/>
    <p:sldId id="325" r:id="rId20"/>
  </p:sldIdLst>
  <p:sldSz cx="9144000" cy="6858000" type="screen4x3"/>
  <p:notesSz cx="6888163" cy="100203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48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19" autoAdjust="0"/>
    <p:restoredTop sz="93623" autoAdjust="0"/>
  </p:normalViewPr>
  <p:slideViewPr>
    <p:cSldViewPr>
      <p:cViewPr>
        <p:scale>
          <a:sx n="100" d="100"/>
          <a:sy n="100" d="100"/>
        </p:scale>
        <p:origin x="-438" y="12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250" y="-108"/>
      </p:cViewPr>
      <p:guideLst>
        <p:guide orient="horz" pos="3156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Лист1!$C$3:$C$4</c:f>
              <c:strCache>
                <c:ptCount val="1"/>
                <c:pt idx="0">
                  <c:v>Всего уч-ся</c:v>
                </c:pt>
              </c:strCache>
            </c:strRef>
          </c:tx>
          <c:invertIfNegative val="0"/>
          <c:cat>
            <c:strRef>
              <c:f>Лист1!$B$5:$B$7</c:f>
              <c:strCache>
                <c:ptCount val="3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</c:strCache>
            </c:strRef>
          </c:cat>
          <c:val>
            <c:numRef>
              <c:f>Лист1!$C$5:$C$7</c:f>
              <c:numCache>
                <c:formatCode>General</c:formatCode>
                <c:ptCount val="3"/>
                <c:pt idx="0">
                  <c:v>9</c:v>
                </c:pt>
                <c:pt idx="1">
                  <c:v>11</c:v>
                </c:pt>
                <c:pt idx="2">
                  <c:v>13</c:v>
                </c:pt>
              </c:numCache>
            </c:numRef>
          </c:val>
        </c:ser>
        <c:ser>
          <c:idx val="1"/>
          <c:order val="1"/>
          <c:tx>
            <c:strRef>
              <c:f>Лист1!$D$3:$D$4</c:f>
              <c:strCache>
                <c:ptCount val="1"/>
                <c:pt idx="0">
                  <c:v>Кач-во Знаний(%)</c:v>
                </c:pt>
              </c:strCache>
            </c:strRef>
          </c:tx>
          <c:invertIfNegative val="0"/>
          <c:cat>
            <c:strRef>
              <c:f>Лист1!$B$5:$B$7</c:f>
              <c:strCache>
                <c:ptCount val="3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</c:strCache>
            </c:strRef>
          </c:cat>
          <c:val>
            <c:numRef>
              <c:f>Лист1!$D$5:$D$7</c:f>
              <c:numCache>
                <c:formatCode>General</c:formatCode>
                <c:ptCount val="3"/>
                <c:pt idx="0">
                  <c:v>40</c:v>
                </c:pt>
                <c:pt idx="1">
                  <c:v>41</c:v>
                </c:pt>
                <c:pt idx="2">
                  <c:v>42</c:v>
                </c:pt>
              </c:numCache>
            </c:numRef>
          </c:val>
        </c:ser>
        <c:ser>
          <c:idx val="2"/>
          <c:order val="2"/>
          <c:tx>
            <c:strRef>
              <c:f>Лист1!$E$3:$E$4</c:f>
              <c:strCache>
                <c:ptCount val="1"/>
                <c:pt idx="0">
                  <c:v>Успеваемость (%)</c:v>
                </c:pt>
              </c:strCache>
            </c:strRef>
          </c:tx>
          <c:invertIfNegative val="0"/>
          <c:cat>
            <c:strRef>
              <c:f>Лист1!$B$5:$B$7</c:f>
              <c:strCache>
                <c:ptCount val="3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</c:strCache>
            </c:strRef>
          </c:cat>
          <c:val>
            <c:numRef>
              <c:f>Лист1!$E$5:$E$7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8316672"/>
        <c:axId val="98318976"/>
        <c:axId val="0"/>
      </c:bar3DChart>
      <c:catAx>
        <c:axId val="98316672"/>
        <c:scaling>
          <c:orientation val="minMax"/>
        </c:scaling>
        <c:delete val="0"/>
        <c:axPos val="b"/>
        <c:majorTickMark val="out"/>
        <c:minorTickMark val="none"/>
        <c:tickLblPos val="nextTo"/>
        <c:crossAx val="98318976"/>
        <c:crosses val="autoZero"/>
        <c:auto val="1"/>
        <c:lblAlgn val="ctr"/>
        <c:lblOffset val="100"/>
        <c:noMultiLvlLbl val="0"/>
      </c:catAx>
      <c:valAx>
        <c:axId val="983189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83166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DECA2C-7D58-49D4-9E22-DBC2E8725431}" type="datetimeFigureOut">
              <a:rPr lang="ru-RU"/>
              <a:pPr>
                <a:defRPr/>
              </a:pPr>
              <a:t>22.08.2017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126177D-F3B2-46AD-8015-72682E59EB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1937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A586697-340A-4D81-9C70-7B863452F803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6003B1-0141-4271-86CF-13FD76CAC8E9}" type="datetimeFigureOut">
              <a:rPr lang="ru-RU" smtClean="0"/>
              <a:pPr>
                <a:defRPr/>
              </a:pPr>
              <a:t>22.08.2017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76DCDE3B-5741-4B52-BD78-F0F039B47C8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A13120-DD92-4869-AAC7-ABD9001E6939}" type="datetimeFigureOut">
              <a:rPr lang="ru-RU" smtClean="0"/>
              <a:pPr>
                <a:defRPr/>
              </a:pPr>
              <a:t>22.08.2017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4A242A51-D975-47A6-826D-E37D81A0EEA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DF25BD-59D4-4AC5-A291-10C4D240EBCD}" type="datetimeFigureOut">
              <a:rPr lang="ru-RU" smtClean="0"/>
              <a:pPr>
                <a:defRPr/>
              </a:pPr>
              <a:t>22.08.2017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215F18-82D7-4A4C-883F-DED3AD3D27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48B891-98B4-4FB9-8D81-793D980DF949}" type="datetimeFigureOut">
              <a:rPr lang="ru-RU" smtClean="0"/>
              <a:pPr>
                <a:defRPr/>
              </a:pPr>
              <a:t>22.08.2017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801C39-E349-40FE-9121-F26C695A43E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064570-E336-4854-8C59-369186E982EA}" type="datetimeFigureOut">
              <a:rPr lang="ru-RU" smtClean="0"/>
              <a:pPr>
                <a:defRPr/>
              </a:pPr>
              <a:t>22.08.2017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CB6A9EC7-630D-4563-BBF0-DE9BCB3A9D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233249-D427-4548-9A42-D68BD7DA2872}" type="datetimeFigureOut">
              <a:rPr lang="ru-RU" smtClean="0"/>
              <a:pPr>
                <a:defRPr/>
              </a:pPr>
              <a:t>22.08.2017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1C550-8202-464A-A449-ABA269136B1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126F31-6984-4522-9DDD-533F425604C2}" type="datetimeFigureOut">
              <a:rPr lang="ru-RU" smtClean="0"/>
              <a:pPr>
                <a:defRPr/>
              </a:pPr>
              <a:t>22.08.2017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02E614-6C54-4BB7-91DE-D624D1AA2DA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ACA09E-3D28-4E49-95CC-EC3BE57B9D74}" type="datetimeFigureOut">
              <a:rPr lang="ru-RU" smtClean="0"/>
              <a:pPr>
                <a:defRPr/>
              </a:pPr>
              <a:t>22.08.2017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85DD42-28D0-46E5-A191-E83815D3B6B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7F77A4-896F-43C1-A8E6-4DF5D9CD1D72}" type="datetimeFigureOut">
              <a:rPr lang="ru-RU" smtClean="0"/>
              <a:pPr>
                <a:defRPr/>
              </a:pPr>
              <a:t>22.08.2017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D71C0F-DA45-4CC8-A88B-22B47557C4E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C9D337-03F9-4694-ACA8-3D07FE5C4D7A}" type="datetimeFigureOut">
              <a:rPr lang="ru-RU" smtClean="0"/>
              <a:pPr>
                <a:defRPr/>
              </a:pPr>
              <a:t>22.08.2017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94DA30-C62B-429F-B2ED-363B585A5E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1F3F79-16D5-443A-85D9-8BA6338EC406}" type="datetimeFigureOut">
              <a:rPr lang="ru-RU" smtClean="0"/>
              <a:pPr>
                <a:defRPr/>
              </a:pPr>
              <a:t>22.08.2017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0106A7-0B9F-43F7-85A9-729BFF653CC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1984D426-89B7-46F6-9F6C-9EE875E1284A}" type="datetimeFigureOut">
              <a:rPr lang="ru-RU" smtClean="0"/>
              <a:pPr>
                <a:defRPr/>
              </a:pPr>
              <a:t>22.08.2017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B2D6479-C57B-4AB9-8DB5-1773F90E627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>
    <p:newsflash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395288" y="404813"/>
            <a:ext cx="8353176" cy="1079971"/>
          </a:xfrm>
        </p:spPr>
        <p:txBody>
          <a:bodyPr>
            <a:normAutofit fontScale="90000"/>
          </a:bodyPr>
          <a:lstStyle/>
          <a:p>
            <a:pPr algn="ctr" fontAlgn="base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КГУ «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Когалинская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средняя школа»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«ЭФФЕКТИВНОСТЬ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ИСПОЛЬЗОВАНИЯ 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КРИТИЧЕСКОГО  МЫШЛЕНИЯ   НА  УРОКАХ  ФИЗИКИ»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2204864"/>
            <a:ext cx="7848600" cy="4032324"/>
          </a:xfrm>
        </p:spPr>
        <p:txBody>
          <a:bodyPr>
            <a:normAutofit/>
          </a:bodyPr>
          <a:lstStyle/>
          <a:p>
            <a:pPr eaLnBrk="1" hangingPunct="1"/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39952" y="3654788"/>
            <a:ext cx="44644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«Скажи мне,</a:t>
            </a:r>
            <a:r>
              <a:rPr lang="ru-RU" dirty="0"/>
              <a:t> </a:t>
            </a:r>
            <a:r>
              <a:rPr lang="ru-RU" i="1" dirty="0"/>
              <a:t>и я забуду.</a:t>
            </a:r>
            <a:endParaRPr lang="ru-RU" dirty="0"/>
          </a:p>
          <a:p>
            <a:r>
              <a:rPr lang="ru-RU" i="1" dirty="0"/>
              <a:t>Покажи мне, - </a:t>
            </a:r>
            <a:r>
              <a:rPr lang="ru-RU" dirty="0"/>
              <a:t> </a:t>
            </a:r>
            <a:r>
              <a:rPr lang="ru-RU" i="1" dirty="0"/>
              <a:t>я смогу запомнить.</a:t>
            </a:r>
            <a:endParaRPr lang="ru-RU" dirty="0"/>
          </a:p>
          <a:p>
            <a:r>
              <a:rPr lang="ru-RU" i="1" dirty="0"/>
              <a:t>Позволь мне </a:t>
            </a:r>
            <a:r>
              <a:rPr lang="ru-RU" i="1" dirty="0" smtClean="0"/>
              <a:t>это </a:t>
            </a:r>
            <a:r>
              <a:rPr lang="ru-RU" i="1" dirty="0"/>
              <a:t>сделать самому,</a:t>
            </a:r>
            <a:endParaRPr lang="ru-RU" dirty="0"/>
          </a:p>
          <a:p>
            <a:r>
              <a:rPr lang="ru-RU" i="1" dirty="0"/>
              <a:t>И это станет моим навсегда»</a:t>
            </a:r>
            <a:endParaRPr lang="ru-RU" dirty="0"/>
          </a:p>
        </p:txBody>
      </p:sp>
      <p:pic>
        <p:nvPicPr>
          <p:cNvPr id="6" name="Picture 2" descr="http://bezformata.ru/content/Images/000/025/862/image258629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630872"/>
            <a:ext cx="2592288" cy="258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39752" y="552901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физики-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Попова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М.Н</a:t>
            </a: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964612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b="1" dirty="0" smtClean="0">
                <a:solidFill>
                  <a:srgbClr val="7030A0"/>
                </a:solidFill>
                <a:latin typeface="Book Antiqua" pitchFamily="18" charset="0"/>
              </a:rPr>
              <a:t>«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Важнейшая задача цивилизации – </a:t>
            </a:r>
            <a:b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научить человека мыслить»                                                            </a:t>
            </a: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Эдисон 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charset="0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Мыслительный процесс начинается тогда, когда возникает задача или проблема, у которой нет готового способа решения.  </a:t>
            </a:r>
          </a:p>
          <a:p>
            <a:pPr>
              <a:buFont typeface="Arial" charset="0"/>
              <a:buNone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Как вовлечь ребёнка в процесс учения, воспитать в нём инициативность и самостоятельность, как активизировать мыслительные процессы?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charset="0"/>
              <a:buNone/>
              <a:defRPr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Технология развития</a:t>
            </a:r>
          </a:p>
          <a:p>
            <a:pPr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критического мышления. </a:t>
            </a:r>
          </a:p>
          <a:p>
            <a:pPr>
              <a:buFont typeface="Arial" charset="0"/>
              <a:buNone/>
              <a:defRPr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buFont typeface="Arial" charset="0"/>
              <a:buNone/>
              <a:defRPr/>
            </a:pPr>
            <a:r>
              <a:rPr lang="ru-RU" sz="2400" dirty="0" smtClean="0">
                <a:solidFill>
                  <a:srgbClr val="7030A0"/>
                </a:solidFill>
              </a:rPr>
              <a:t> </a:t>
            </a:r>
          </a:p>
          <a:p>
            <a:pPr>
              <a:buFont typeface="Arial" charset="0"/>
              <a:buNone/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Users\Марина\AppData\Local\Microsoft\Windows\Temporary Internet Files\Content.Word\Lenovo_A1000_IMG_20161214_10510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356992"/>
            <a:ext cx="3643114" cy="2952328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Критическое мышление</a:t>
            </a: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446473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 typeface="Arial" charset="0"/>
              <a:buNone/>
            </a:pPr>
            <a:r>
              <a:rPr lang="ru-RU" sz="2400" dirty="0" smtClean="0"/>
              <a:t>        </a:t>
            </a:r>
            <a:r>
              <a:rPr lang="ru-RU" sz="2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Критическое мышление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–  это такой тип мышления  о любом предмете, содержании  или проблеме, в которой думающий улучшает качество  мышления при помощи умелого использования структур и интеллектуальных стандартов, присущих мышлению.</a:t>
            </a:r>
          </a:p>
          <a:p>
            <a:pPr eaLnBrk="1" hangingPunct="1">
              <a:buFont typeface="Arial" charset="0"/>
              <a:buNone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sz="2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Критическое мышление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– совокупность трёх компонентов: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Готовность к критическому мышлению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Интеллектуальные (мыслительные) умения и навыки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Уже имеющиеся знания              </a:t>
            </a:r>
          </a:p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/>
          </a:p>
        </p:txBody>
      </p:sp>
      <p:pic>
        <p:nvPicPr>
          <p:cNvPr id="5" name="Рисунок 4" descr="C:\Users\Марина\AppData\Local\Microsoft\Windows\Temporary Internet Files\Content.Word\Lenovo_A1000_IMG_20161214_103952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2" r="7800"/>
          <a:stretch/>
        </p:blipFill>
        <p:spPr bwMode="auto">
          <a:xfrm>
            <a:off x="5508104" y="4182193"/>
            <a:ext cx="2736304" cy="25202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accent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838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5 характеристик  критического                         </a:t>
            </a:r>
            <a:b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мышления    (Д.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Клустер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457200" y="1341438"/>
            <a:ext cx="8435975" cy="478472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258888" y="1628775"/>
            <a:ext cx="2519362" cy="792163"/>
          </a:xfrm>
          <a:prstGeom prst="roundRect">
            <a:avLst/>
          </a:prstGeom>
          <a:solidFill>
            <a:schemeClr val="accent1"/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Самостоятельное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76825" y="1557338"/>
            <a:ext cx="2160588" cy="792162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Обобщённое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372225" y="3357563"/>
            <a:ext cx="2305050" cy="719137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Проблемное и оценочное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87675" y="4724400"/>
            <a:ext cx="2952750" cy="792163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Аргументированное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850" y="3573463"/>
            <a:ext cx="2160588" cy="792162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Социальное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76600" y="2852738"/>
            <a:ext cx="2160588" cy="792162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Критическое мышление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411413" y="2420938"/>
            <a:ext cx="865187" cy="7207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5435600" y="2349500"/>
            <a:ext cx="720725" cy="7191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2555875" y="3500438"/>
            <a:ext cx="720725" cy="3603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4284663" y="3644900"/>
            <a:ext cx="0" cy="1079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5435600" y="3500438"/>
            <a:ext cx="936625" cy="4333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05273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Какие мыслительные умения</a:t>
            </a:r>
            <a:b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развиваются?</a:t>
            </a:r>
            <a:endParaRPr lang="ru-RU" sz="3200" b="1" dirty="0" smtClean="0">
              <a:solidFill>
                <a:srgbClr val="7030A0"/>
              </a:solidFill>
            </a:endParaRP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179512" y="1554162"/>
            <a:ext cx="86868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Умение выделять необходимую информацию и способность к её обработке.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Анализ и оценка предположений, высказываний, выводов, гипотез, убеждений.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Рассматривание проблемы с различных углов зрения и сравнение различных позиций и подходов.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Ясность изложения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собственных позиций,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точность в выборе языковых средств.</a:t>
            </a:r>
          </a:p>
          <a:p>
            <a:pPr eaLnBrk="1" hangingPunct="1"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Принятие решений и умение обосновать свой выбор.</a:t>
            </a:r>
            <a:endParaRPr lang="ru-RU" sz="2800" dirty="0" smtClean="0"/>
          </a:p>
          <a:p>
            <a:endParaRPr lang="ru-RU" dirty="0" smtClean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476672"/>
            <a:ext cx="129614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304800" y="188640"/>
            <a:ext cx="8686800" cy="110676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Инновационность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технологии</a:t>
            </a: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5040312"/>
          </a:xfrm>
        </p:spPr>
        <p:txBody>
          <a:bodyPr/>
          <a:lstStyle/>
          <a:p>
            <a:pPr algn="just" eaLnBrk="1" hangingPunct="1"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Технология развития критического мышления  представляет собой первый опыт практической  реализации личностно-ориентированного  подхода в обучении. </a:t>
            </a:r>
          </a:p>
          <a:p>
            <a:pPr algn="just" eaLnBrk="1" hangingPunct="1">
              <a:buFont typeface="Arial" charset="0"/>
              <a:buNone/>
            </a:pP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Цель технологии: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развитие интеллектуальных умений учащихся.</a:t>
            </a:r>
          </a:p>
          <a:p>
            <a:pPr algn="just" eaLnBrk="1" hangingPunct="1">
              <a:buFont typeface="Arial" charset="0"/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Arial" charset="0"/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 typeface="Arial" charset="0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 typeface="Arial" charset="0"/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9750" y="3357563"/>
          <a:ext cx="8352928" cy="2989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4176464"/>
              </a:tblGrid>
              <a:tr h="428918">
                <a:tc>
                  <a:txBody>
                    <a:bodyPr/>
                    <a:lstStyle/>
                    <a:p>
                      <a:r>
                        <a:rPr lang="ru-RU" dirty="0" smtClean="0"/>
                        <a:t>Ученик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Учитель</a:t>
                      </a:r>
                      <a:endParaRPr lang="ru-RU" dirty="0"/>
                    </a:p>
                  </a:txBody>
                  <a:tcPr/>
                </a:tc>
              </a:tr>
              <a:tr h="2505185">
                <a:tc>
                  <a:txBody>
                    <a:bodyPr/>
                    <a:lstStyle/>
                    <a:p>
                      <a:pPr algn="just" eaLnBrk="1" hangingPunct="1">
                        <a:buFont typeface="Arial" pitchFamily="34" charset="0"/>
                        <a:buChar char="•"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сам конструирует  процесс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обучения;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</a:p>
                    <a:p>
                      <a:pPr algn="just" eaLnBrk="1" hangingPunct="1">
                        <a:buFont typeface="Arial" pitchFamily="34" charset="0"/>
                        <a:buChar char="•"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сам отслеживает направления своего развития;</a:t>
                      </a:r>
                    </a:p>
                    <a:p>
                      <a:pPr algn="just" eaLnBrk="1" hangingPunct="1">
                        <a:buFont typeface="Arial" pitchFamily="34" charset="0"/>
                        <a:buChar char="•"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сам определяет конечный результат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стимулирует  учащихся к активной мыслительной деятельности ;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помогает 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сформировать навыки продуктивного мышления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18487" cy="119675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Структура технологии  развития</a:t>
            </a:r>
            <a:b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критического мышления 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179388" y="1412875"/>
            <a:ext cx="8785225" cy="504031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ru-RU" dirty="0" smtClean="0"/>
          </a:p>
          <a:p>
            <a:pPr eaLnBrk="1" hangingPunct="1">
              <a:buFont typeface="Arial" charset="0"/>
              <a:buNone/>
            </a:pPr>
            <a:endParaRPr lang="ru-RU" dirty="0" smtClean="0"/>
          </a:p>
          <a:p>
            <a:pPr algn="just" eaLnBrk="1" hangingPunct="1">
              <a:buFont typeface="Arial" charset="0"/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актуализация имеющихся              получение новой информации;     размышление</a:t>
            </a:r>
          </a:p>
          <a:p>
            <a:pPr algn="just" eaLnBrk="1" hangingPunct="1">
              <a:buFont typeface="Arial" charset="0"/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знаний;                                             корректировка учеником постав-  рождение нового</a:t>
            </a:r>
          </a:p>
          <a:p>
            <a:pPr algn="just" eaLnBrk="1" hangingPunct="1">
              <a:buFont typeface="Arial" charset="0"/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постановка учеником                      ленных целей обучения                  знания;</a:t>
            </a:r>
          </a:p>
          <a:p>
            <a:pPr algn="just" eaLnBrk="1" hangingPunct="1">
              <a:buFont typeface="Arial" charset="0"/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собственных целей обучения;                                                                  постановка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учени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just" eaLnBrk="1" hangingPunct="1">
              <a:buFont typeface="Arial" charset="0"/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пробуждение интереса                                                                              ком новых целей</a:t>
            </a:r>
          </a:p>
          <a:p>
            <a:pPr algn="just" eaLnBrk="1" hangingPunct="1">
              <a:buFont typeface="Arial" charset="0"/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 получению новой информации;                                                            обучения</a:t>
            </a:r>
          </a:p>
          <a:p>
            <a:pPr algn="just" eaLnBrk="1" hangingPunct="1">
              <a:buFont typeface="Arial" charset="0"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технологии:</a:t>
            </a:r>
          </a:p>
          <a:p>
            <a:pPr algn="just" eaLnBrk="1" hangingPunct="1">
              <a:buFont typeface="Arial" charset="0"/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323850" y="1844675"/>
            <a:ext cx="1584325" cy="684213"/>
          </a:xfrm>
          <a:prstGeom prst="flowChartProcess">
            <a:avLst/>
          </a:prstGeom>
          <a:solidFill>
            <a:schemeClr val="accent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Вызов</a:t>
            </a: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3635375" y="1844675"/>
            <a:ext cx="1584325" cy="647700"/>
          </a:xfrm>
          <a:prstGeom prst="flowChartProcess">
            <a:avLst/>
          </a:prstGeom>
          <a:solidFill>
            <a:schemeClr val="accent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Осмысление содержания</a:t>
            </a:r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6875463" y="1844675"/>
            <a:ext cx="1800225" cy="647700"/>
          </a:xfrm>
          <a:prstGeom prst="flowChartProcess">
            <a:avLst/>
          </a:prstGeom>
          <a:solidFill>
            <a:schemeClr val="accent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Рефлексия</a:t>
            </a:r>
          </a:p>
        </p:txBody>
      </p:sp>
      <p:sp>
        <p:nvSpPr>
          <p:cNvPr id="8199" name="Rectangle 1"/>
          <p:cNvSpPr>
            <a:spLocks noChangeArrowheads="1"/>
          </p:cNvSpPr>
          <p:nvPr/>
        </p:nvSpPr>
        <p:spPr bwMode="auto">
          <a:xfrm>
            <a:off x="0" y="74613"/>
            <a:ext cx="230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140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979613" y="2133600"/>
            <a:ext cx="143986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292725" y="2133600"/>
            <a:ext cx="14398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2484438" y="5084763"/>
            <a:ext cx="503237" cy="431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435600" y="5084763"/>
            <a:ext cx="504825" cy="5048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1619250" y="5732463"/>
            <a:ext cx="1512888" cy="720725"/>
          </a:xfrm>
          <a:prstGeom prst="rect">
            <a:avLst/>
          </a:prstGeom>
          <a:solidFill>
            <a:schemeClr val="accent2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Приёмы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219700" y="5732463"/>
            <a:ext cx="1512888" cy="720725"/>
          </a:xfrm>
          <a:prstGeom prst="rect">
            <a:avLst/>
          </a:prstGeom>
          <a:solidFill>
            <a:schemeClr val="accent2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Стратегии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4"/>
          <p:cNvSpPr>
            <a:spLocks noChangeArrowheads="1"/>
          </p:cNvSpPr>
          <p:nvPr/>
        </p:nvSpPr>
        <p:spPr bwMode="auto">
          <a:xfrm>
            <a:off x="1403350" y="692150"/>
            <a:ext cx="4681538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r>
              <a:rPr lang="ru-RU" sz="3200" b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320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620713"/>
            <a:ext cx="6696744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None/>
              <a:defRPr/>
            </a:pP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        </a:t>
            </a:r>
            <a:r>
              <a:rPr lang="ru-RU" sz="40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СТАДИЯ    ВЫЗОВА</a:t>
            </a:r>
            <a:endParaRPr lang="ru-RU" sz="2800" b="1" dirty="0">
              <a:solidFill>
                <a:srgbClr val="7030A0"/>
              </a:solidFill>
              <a:latin typeface="Monotype Corsiva" pitchFamily="66" charset="0"/>
              <a:cs typeface="Times New Roman" pitchFamily="18" charset="0"/>
            </a:endParaRPr>
          </a:p>
          <a:p>
            <a:pPr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Составление списка «известной информации»: 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рассказ-предположение по ключевым словам;</a:t>
            </a:r>
          </a:p>
          <a:p>
            <a:pPr>
              <a:buFont typeface="Wingdings" pitchFamily="2" charset="2"/>
              <a:buChar char="ü"/>
              <a:defRPr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систематизация материала (графическая): кластеры, таблицы; </a:t>
            </a:r>
          </a:p>
          <a:p>
            <a:pPr>
              <a:buFont typeface="Wingdings" pitchFamily="2" charset="2"/>
              <a:buChar char="ü"/>
              <a:defRPr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верные и неверные утверждения;              </a:t>
            </a:r>
          </a:p>
          <a:p>
            <a:pPr>
              <a:buFont typeface="Wingdings" pitchFamily="2" charset="2"/>
              <a:buChar char="ü"/>
              <a:defRPr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перепутанные логические цепочки 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т. д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9220" name="Picture 3" descr="D:\Мои документы\Школа\Мои рисунки\Иллюстрации\бумага и перо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4077072"/>
            <a:ext cx="2000697" cy="250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 descr="D:\Мои документы\Школа\Мои рисунки\Иллюстрации\бумага и перо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3933825"/>
            <a:ext cx="2144713" cy="250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95288" y="549275"/>
            <a:ext cx="74170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000" b="1" dirty="0" smtClean="0">
                <a:solidFill>
                  <a:srgbClr val="7030A0"/>
                </a:solidFill>
                <a:latin typeface="Monotype Corsiva" pitchFamily="66" charset="0"/>
                <a:ea typeface="Segoe UI Symbol" pitchFamily="34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ea typeface="Segoe UI Symbol" pitchFamily="34" charset="0"/>
                <a:cs typeface="Times New Roman" pitchFamily="18" charset="0"/>
              </a:rPr>
              <a:t>СТАДИЯ     ОСМЫСЛЕНИЯ     СОДЕРЖАНИЯ</a:t>
            </a:r>
            <a:endParaRPr lang="ru-RU" sz="2800" dirty="0"/>
          </a:p>
        </p:txBody>
      </p:sp>
      <p:sp>
        <p:nvSpPr>
          <p:cNvPr id="10244" name="Прямоугольник 3"/>
          <p:cNvSpPr>
            <a:spLocks noChangeArrowheads="1"/>
          </p:cNvSpPr>
          <p:nvPr/>
        </p:nvSpPr>
        <p:spPr bwMode="auto">
          <a:xfrm>
            <a:off x="250825" y="1196975"/>
            <a:ext cx="6607175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Методы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активного чтения: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маркировка с использованием значков «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», «+», «-», «?» (по мере чтения ставятся на полях справа);</a:t>
            </a:r>
          </a:p>
          <a:p>
            <a:pPr>
              <a:buFont typeface="Wingdings" pitchFamily="2" charset="2"/>
              <a:buChar char="ü"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ведение различных записей типа двойных дневников, бортовых журналов;    </a:t>
            </a:r>
          </a:p>
          <a:p>
            <a:pPr>
              <a:buFont typeface="Wingdings" pitchFamily="2" charset="2"/>
              <a:buChar char="ü"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поиск ответов на поставленные в первой части урока вопросы и т.д.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7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ru-RU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                   </a:t>
            </a:r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Стадия     рефлексии     </a:t>
            </a:r>
            <a:b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Monotype Corsiva" pitchFamily="66" charset="0"/>
                <a:cs typeface="Times New Roman" pitchFamily="18" charset="0"/>
              </a:rPr>
              <a:t>                               (размышление)</a:t>
            </a:r>
            <a:endParaRPr lang="ru-RU" sz="2800" b="1" dirty="0" smtClean="0">
              <a:solidFill>
                <a:srgbClr val="7030A0"/>
              </a:solidFill>
              <a:latin typeface="Monotype Corsiva" pitchFamily="66" charset="0"/>
              <a:ea typeface="Segoe UI Symbol" pitchFamily="34" charset="0"/>
            </a:endParaRP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395536" y="980729"/>
            <a:ext cx="8302377" cy="474221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Заполнение кластеров, таблиц; </a:t>
            </a:r>
            <a:endParaRPr lang="ru-RU" sz="24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21590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установление причинно-следственных связей между блоками информации; </a:t>
            </a:r>
          </a:p>
          <a:p>
            <a:pPr marL="21590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возврат к ключевым словам, верным и неверным утверждениям; </a:t>
            </a:r>
            <a:endParaRPr lang="ru-RU" sz="24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21590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ответы на поставленные вопросы; </a:t>
            </a:r>
            <a:endParaRPr lang="ru-RU" sz="24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21590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организация различных видов дискуссий; </a:t>
            </a:r>
            <a:endParaRPr lang="ru-RU" sz="24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21590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ü"/>
              <a:defRPr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написание творческих работ и т. д.</a:t>
            </a:r>
            <a:endParaRPr lang="ru-RU" sz="24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1268" name="Picture 3" descr="D:\Мои документы\Школа\Мои рисунки\Иллюстрации\бумага и перо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3933825"/>
            <a:ext cx="2144713" cy="250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 работы</a:t>
            </a:r>
          </a:p>
          <a:p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Верные и неверные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утверждения</a:t>
            </a:r>
          </a:p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Тонкие и толстые вопросы</a:t>
            </a:r>
          </a:p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Концептуальная 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сравнительная 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endParaRPr lang="ru-RU" sz="2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Мозговой штурм</a:t>
            </a:r>
          </a:p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itchFamily="18" charset="0"/>
              </a:rPr>
              <a:t>Кластеры (гроздья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itchFamily="18" charset="0"/>
              </a:rPr>
              <a:t>). </a:t>
            </a:r>
            <a:r>
              <a:rPr lang="ru-RU" altLang="ru-RU" sz="2800" dirty="0" err="1"/>
              <a:t>Кла́стер</a:t>
            </a:r>
            <a:r>
              <a:rPr lang="ru-RU" altLang="ru-RU" sz="2800" dirty="0"/>
              <a:t> (англ. </a:t>
            </a:r>
            <a:r>
              <a:rPr lang="ru-RU" altLang="ru-RU" sz="2800" dirty="0" err="1"/>
              <a:t>cluster</a:t>
            </a:r>
            <a:r>
              <a:rPr lang="ru-RU" altLang="ru-RU" sz="2800" dirty="0"/>
              <a:t> скопление) — объединение нескольких однородных элементов, которое может рассматриваться как самостоятельная единица, обладающая определёнными свойствами. </a:t>
            </a:r>
            <a:endParaRPr lang="ru-RU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endParaRPr lang="ru-RU" sz="2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188640"/>
            <a:ext cx="66247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Стратегии критического мышления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Инсерт</a:t>
            </a: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smtClean="0"/>
              <a:t>                               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39552" y="1700808"/>
          <a:ext cx="8209110" cy="4680520"/>
        </p:xfrm>
        <a:graphic>
          <a:graphicData uri="http://schemas.openxmlformats.org/drawingml/2006/table">
            <a:tbl>
              <a:tblPr/>
              <a:tblGrid>
                <a:gridCol w="2664360"/>
                <a:gridCol w="3024409"/>
                <a:gridCol w="2520341"/>
              </a:tblGrid>
              <a:tr h="11788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(уже знал)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+(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новое)</a:t>
                      </a: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(думал иначе)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5017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Поставьте на полях</a:t>
                      </a:r>
                      <a:r>
                        <a:rPr lang="ru-RU" sz="24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«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r>
                        <a:rPr lang="ru-RU" sz="2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, если то, что вы</a:t>
                      </a:r>
                      <a:r>
                        <a:rPr lang="ru-RU" sz="24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читаете, соответствует тому, что вы знаете или думали, что знаете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Поставьте на полях  </a:t>
                      </a:r>
                      <a:r>
                        <a:rPr lang="ru-RU" sz="2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«+»,</a:t>
                      </a:r>
                      <a:r>
                        <a:rPr lang="ru-RU" sz="2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если то, что вы читаете, является для вас новым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Поставьте «-»</a:t>
                      </a:r>
                      <a:r>
                        <a:rPr lang="ru-RU" sz="24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на полях, если то, что вы читаете, противоречит тому, что вы уже знали или думали, что знаете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188" y="333375"/>
            <a:ext cx="7848600" cy="91409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КОРЗИНА ИДЕЙ</a:t>
            </a:r>
          </a:p>
          <a:p>
            <a:pPr algn="ctr">
              <a:defRPr/>
            </a:pP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Вода</a:t>
            </a:r>
            <a:r>
              <a:rPr lang="ru-RU" sz="4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это:</a:t>
            </a:r>
          </a:p>
          <a:p>
            <a:pPr lvl="8">
              <a:defRPr/>
            </a:pP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   </a:t>
            </a:r>
          </a:p>
          <a:p>
            <a:pPr lvl="2">
              <a:defRPr/>
            </a:pP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                                    </a:t>
            </a:r>
            <a:endParaRPr lang="ru-RU" sz="4000" b="1" dirty="0">
              <a:latin typeface="Monotype Corsiva" pitchFamily="66" charset="0"/>
              <a:cs typeface="Times New Roman" pitchFamily="18" charset="0"/>
            </a:endParaRPr>
          </a:p>
          <a:p>
            <a:pPr>
              <a:defRPr/>
            </a:pPr>
            <a:endParaRPr lang="ru-RU" sz="4000" b="1" dirty="0">
              <a:solidFill>
                <a:schemeClr val="accent2">
                  <a:lumMod val="75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  <a:p>
            <a:pPr>
              <a:defRPr/>
            </a:pPr>
            <a:endParaRPr lang="ru-RU" sz="4000" b="1" dirty="0">
              <a:solidFill>
                <a:schemeClr val="accent2">
                  <a:lumMod val="75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  <a:defRPr/>
            </a:pPr>
            <a:endParaRPr lang="ru-RU" sz="4000" b="1" dirty="0">
              <a:solidFill>
                <a:schemeClr val="accent2">
                  <a:lumMod val="75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  <a:defRPr/>
            </a:pPr>
            <a:endParaRPr lang="ru-RU" sz="4000" b="1" dirty="0">
              <a:solidFill>
                <a:schemeClr val="accent2">
                  <a:lumMod val="75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  <a:p>
            <a:pPr>
              <a:defRPr/>
            </a:pP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/>
          </a:p>
        </p:txBody>
      </p:sp>
      <p:pic>
        <p:nvPicPr>
          <p:cNvPr id="16387" name="Содержимое 3" descr="корзинка 2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780928"/>
            <a:ext cx="20161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827088" y="1773238"/>
            <a:ext cx="127476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/>
              <a:t>туман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72200" y="1700808"/>
            <a:ext cx="1274763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bg1"/>
                </a:solidFill>
                <a:ea typeface="Malgun Gothic" pitchFamily="34" charset="-127"/>
                <a:cs typeface="Times New Roman" pitchFamily="18" charset="0"/>
              </a:rPr>
              <a:t>облака</a:t>
            </a:r>
            <a:endParaRPr lang="ru-RU" sz="2400" dirty="0">
              <a:solidFill>
                <a:schemeClr val="bg1"/>
              </a:solidFill>
              <a:ea typeface="Malgun Gothic" pitchFamily="34" charset="-127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3789040"/>
            <a:ext cx="127476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bg2"/>
                </a:solidFill>
                <a:cs typeface="Calibri" pitchFamily="34" charset="0"/>
              </a:rPr>
              <a:t>иней</a:t>
            </a:r>
            <a:endParaRPr lang="ru-RU" sz="2400" dirty="0">
              <a:solidFill>
                <a:schemeClr val="bg2"/>
              </a:solidFill>
              <a:cs typeface="Calibr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5589240"/>
            <a:ext cx="127476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/>
              <a:t>дождь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444208" y="3789040"/>
            <a:ext cx="1274763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bg1"/>
                </a:solidFill>
                <a:cs typeface="Calibri" pitchFamily="34" charset="0"/>
              </a:rPr>
              <a:t>пар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429672" y="5589240"/>
            <a:ext cx="1274763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/>
              <a:t>роса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851920" y="5661248"/>
            <a:ext cx="127317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bg1"/>
                </a:solidFill>
                <a:ea typeface="Malgun Gothic" pitchFamily="34" charset="-127"/>
              </a:rPr>
              <a:t>снег</a:t>
            </a:r>
          </a:p>
        </p:txBody>
      </p:sp>
      <p:sp>
        <p:nvSpPr>
          <p:cNvPr id="11" name="Стрелка вправо 10"/>
          <p:cNvSpPr/>
          <p:nvPr/>
        </p:nvSpPr>
        <p:spPr>
          <a:xfrm rot="8591181">
            <a:off x="2315625" y="4898163"/>
            <a:ext cx="979488" cy="485775"/>
          </a:xfrm>
          <a:prstGeom prst="rightArrow">
            <a:avLst>
              <a:gd name="adj1" fmla="val 17720"/>
              <a:gd name="adj2" fmla="val 50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761815">
            <a:off x="2349419" y="3977101"/>
            <a:ext cx="821034" cy="484188"/>
          </a:xfrm>
          <a:prstGeom prst="rightArrow">
            <a:avLst>
              <a:gd name="adj1" fmla="val 19635"/>
              <a:gd name="adj2" fmla="val 50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1976732">
            <a:off x="5426819" y="3983213"/>
            <a:ext cx="857250" cy="484187"/>
          </a:xfrm>
          <a:prstGeom prst="rightArrow">
            <a:avLst>
              <a:gd name="adj1" fmla="val 21562"/>
              <a:gd name="adj2" fmla="val 50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2560881">
            <a:off x="5326484" y="4921020"/>
            <a:ext cx="979487" cy="484187"/>
          </a:xfrm>
          <a:prstGeom prst="rightArrow">
            <a:avLst>
              <a:gd name="adj1" fmla="val 17720"/>
              <a:gd name="adj2" fmla="val 50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5400000">
            <a:off x="4073054" y="5080074"/>
            <a:ext cx="763587" cy="485775"/>
          </a:xfrm>
          <a:prstGeom prst="rightArrow">
            <a:avLst>
              <a:gd name="adj1" fmla="val 10731"/>
              <a:gd name="adj2" fmla="val 50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19135882">
            <a:off x="5330806" y="2682536"/>
            <a:ext cx="977900" cy="484187"/>
          </a:xfrm>
          <a:prstGeom prst="rightArrow">
            <a:avLst>
              <a:gd name="adj1" fmla="val 17720"/>
              <a:gd name="adj2" fmla="val 50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13083122">
            <a:off x="2211988" y="2777492"/>
            <a:ext cx="977900" cy="484187"/>
          </a:xfrm>
          <a:prstGeom prst="rightArrow">
            <a:avLst>
              <a:gd name="adj1" fmla="val 17720"/>
              <a:gd name="adj2" fmla="val 50000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05273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Таблица «З - Х - У»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t" hangingPunct="1">
              <a:buFont typeface="Arial" charset="0"/>
              <a:buNone/>
            </a:pPr>
            <a:endParaRPr lang="ru-RU" b="1" smtClean="0"/>
          </a:p>
          <a:p>
            <a:pPr eaLnBrk="1" hangingPunct="1">
              <a:buFont typeface="Arial" charset="0"/>
              <a:buNone/>
            </a:pPr>
            <a:endParaRPr lang="ru-RU" smtClean="0"/>
          </a:p>
          <a:p>
            <a:pPr eaLnBrk="1" fontAlgn="t" hangingPunct="1"/>
            <a:endParaRPr lang="ru-RU" b="1" smtClean="0"/>
          </a:p>
          <a:p>
            <a:pPr eaLnBrk="1" fontAlgn="t" hangingPunct="1"/>
            <a:endParaRPr lang="ru-RU" smtClean="0"/>
          </a:p>
          <a:p>
            <a:pPr eaLnBrk="1" fontAlgn="t" hangingPunct="1"/>
            <a:endParaRPr lang="ru-RU" smtClean="0"/>
          </a:p>
          <a:p>
            <a:pPr eaLnBrk="1" fontAlgn="t" hangingPunct="1"/>
            <a:endParaRPr lang="ru-RU" smtClean="0"/>
          </a:p>
          <a:p>
            <a:pPr eaLnBrk="1" hangingPunct="1">
              <a:buFont typeface="Arial" charset="0"/>
              <a:buNone/>
            </a:pPr>
            <a:endParaRPr lang="ru-RU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815968"/>
              </p:ext>
            </p:extLst>
          </p:nvPr>
        </p:nvGraphicFramePr>
        <p:xfrm>
          <a:off x="323528" y="908720"/>
          <a:ext cx="8401248" cy="2525353"/>
        </p:xfrm>
        <a:graphic>
          <a:graphicData uri="http://schemas.openxmlformats.org/drawingml/2006/table">
            <a:tbl>
              <a:tblPr/>
              <a:tblGrid>
                <a:gridCol w="2560836"/>
                <a:gridCol w="3125787"/>
                <a:gridCol w="2714625"/>
              </a:tblGrid>
              <a:tr h="6921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знаю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хочу узнать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узнал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6841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Calibri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D:\Фото кл.час\SAM_065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2" r="20714" b="8229"/>
          <a:stretch/>
        </p:blipFill>
        <p:spPr bwMode="auto">
          <a:xfrm>
            <a:off x="251520" y="3562350"/>
            <a:ext cx="3396555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Фото кл.час\SAM_06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645024"/>
            <a:ext cx="3547368" cy="266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1"/>
          <p:cNvSpPr>
            <a:spLocks noChangeArrowheads="1"/>
          </p:cNvSpPr>
          <p:nvPr/>
        </p:nvSpPr>
        <p:spPr bwMode="auto">
          <a:xfrm>
            <a:off x="539750" y="549275"/>
            <a:ext cx="812165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ЧТЕНИЕ С ОСТАНОВКАМИ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dirty="0">
              <a:solidFill>
                <a:schemeClr val="tx2"/>
              </a:solidFill>
            </a:endParaRPr>
          </a:p>
        </p:txBody>
      </p:sp>
      <p:sp>
        <p:nvSpPr>
          <p:cNvPr id="18436" name="Прямоугольник 5"/>
          <p:cNvSpPr>
            <a:spLocks noChangeArrowheads="1"/>
          </p:cNvSpPr>
          <p:nvPr/>
        </p:nvSpPr>
        <p:spPr bwMode="auto">
          <a:xfrm>
            <a:off x="251520" y="1052736"/>
            <a:ext cx="8675687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Учащиеся работают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текстом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который заранее разделен на части;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 каждой из них сформулированы вопросы: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простые, оценочные,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практические, уточняющие,  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объясняющие (почему?),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творческие и т.д.)</a:t>
            </a:r>
          </a:p>
        </p:txBody>
      </p:sp>
      <p:pic>
        <p:nvPicPr>
          <p:cNvPr id="1026" name="Picture 2" descr="D:\Фото учащихся и семинар\SAM_06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114" y="3801269"/>
            <a:ext cx="3803915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Фото учащихся и семинар\SAM_06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39" y="3729261"/>
            <a:ext cx="3995936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Синквейн</a:t>
            </a: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457200" y="1196975"/>
            <a:ext cx="8507413" cy="49291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1-я строка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тема или предмет (одно существительное);  </a:t>
            </a:r>
          </a:p>
          <a:p>
            <a:pPr eaLnBrk="1" hangingPunct="1">
              <a:buFont typeface="Arial" charset="0"/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2-я строка 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описывается предмет (два прилагательных);  </a:t>
            </a:r>
          </a:p>
          <a:p>
            <a:pPr eaLnBrk="1" hangingPunct="1">
              <a:buFont typeface="Arial" charset="0"/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3-я строка 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характеризуются действия предмета (три глагола);</a:t>
            </a:r>
          </a:p>
          <a:p>
            <a:pPr eaLnBrk="1" hangingPunct="1">
              <a:buFont typeface="Arial" charset="0"/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4-я строка 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фраза, выражающая отношение автора к предмету (обычно 4 слова), </a:t>
            </a:r>
          </a:p>
          <a:p>
            <a:pPr eaLnBrk="1" hangingPunct="1">
              <a:buFont typeface="Arial" charset="0"/>
              <a:buNone/>
            </a:pP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5-я строка </a:t>
            </a:r>
            <a:r>
              <a:rPr lang="ru-RU" sz="28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синоним к слову, записанному в первой строке (одно слово).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554041" y="5445224"/>
            <a:ext cx="446449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i="1" dirty="0"/>
              <a:t>Вода</a:t>
            </a:r>
          </a:p>
          <a:p>
            <a:pPr algn="ctr"/>
            <a:r>
              <a:rPr lang="ru-RU" altLang="ru-RU" sz="1400" i="1" dirty="0"/>
              <a:t>Таинственная, всепоглощающая</a:t>
            </a:r>
          </a:p>
          <a:p>
            <a:pPr algn="ctr"/>
            <a:r>
              <a:rPr lang="ru-RU" altLang="ru-RU" sz="1400" i="1" dirty="0"/>
              <a:t>Растворяющая, диссоциации способствующая</a:t>
            </a:r>
          </a:p>
          <a:p>
            <a:pPr algn="ctr"/>
            <a:r>
              <a:rPr lang="ru-RU" altLang="ru-RU" sz="1400" i="1" dirty="0"/>
              <a:t>Без неё не возможн</a:t>
            </a:r>
            <a:r>
              <a:rPr lang="ru-RU" altLang="ru-RU" i="1" dirty="0"/>
              <a:t>а жизнь</a:t>
            </a:r>
          </a:p>
          <a:p>
            <a:pPr algn="ctr"/>
            <a:r>
              <a:rPr lang="ru-RU" altLang="ru-RU" i="1" dirty="0"/>
              <a:t>Восхищение 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777875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endParaRPr lang="ru-RU" sz="28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0" y="1484783"/>
            <a:ext cx="8686800" cy="4641379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endParaRPr lang="ru-RU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Домашний\Desktop\Оля\DSC037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7704856" cy="482453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187624" y="369332"/>
            <a:ext cx="720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7030A0"/>
                </a:solidFill>
              </a:rPr>
              <a:t>       </a:t>
            </a:r>
            <a:r>
              <a:rPr lang="ru-RU" sz="3200" dirty="0" err="1" smtClean="0">
                <a:solidFill>
                  <a:srgbClr val="7030A0"/>
                </a:solidFill>
              </a:rPr>
              <a:t>Фишбоун</a:t>
            </a:r>
            <a:r>
              <a:rPr lang="ru-RU" sz="3200" dirty="0" smtClean="0">
                <a:solidFill>
                  <a:srgbClr val="7030A0"/>
                </a:solidFill>
              </a:rPr>
              <a:t> (Рыбий скелет)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A848AA"/>
                </a:solidFill>
              </a:rPr>
              <a:t>                            Выводы:</a:t>
            </a:r>
            <a:endParaRPr lang="ru-RU" dirty="0">
              <a:solidFill>
                <a:srgbClr val="A848AA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ru-RU" dirty="0" smtClean="0">
                <a:solidFill>
                  <a:srgbClr val="C00000"/>
                </a:solidFill>
              </a:rPr>
              <a:t>Использование технологии развития критического мышления позволяет: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сформировать умения и навыки работы с информацией:  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находить, осмысливать, использовать нужную           информацию;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анализировать, систематизировать, представлять информацию в виде схем, таблиц.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выявлять проблемы,  определять возможные пути решения, вести поиск необходимых сведений.</a:t>
            </a:r>
          </a:p>
          <a:p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dirty="0" smtClean="0">
              <a:solidFill>
                <a:srgbClr val="7030A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260648"/>
            <a:ext cx="144016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190148"/>
              </p:ext>
            </p:extLst>
          </p:nvPr>
        </p:nvGraphicFramePr>
        <p:xfrm>
          <a:off x="539552" y="1340768"/>
          <a:ext cx="4680520" cy="9166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3551"/>
                <a:gridCol w="531613"/>
                <a:gridCol w="1112678"/>
                <a:gridCol w="1112678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Всего уч-ся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Кач</a:t>
                      </a:r>
                      <a:r>
                        <a:rPr lang="ru-RU" sz="1100" dirty="0">
                          <a:effectLst/>
                        </a:rPr>
                        <a:t>-во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Знаний(%)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Успеваемость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(%)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2014-2015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40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2015-2016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2016-2017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63688" y="351329"/>
            <a:ext cx="597666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Сравнительный мониторинг качества знаний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по физике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4019645"/>
              </p:ext>
            </p:extLst>
          </p:nvPr>
        </p:nvGraphicFramePr>
        <p:xfrm>
          <a:off x="5111552" y="2492896"/>
          <a:ext cx="3744416" cy="2383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39552" y="2276872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экспериментальной работы показывают, что использование технологии критического мышления эффективно при обучении физике: оно развивает умение мыслить логично, сравнивать, сопоставлять и делать выводы. Приобретение знаний превращается в стартовую, но не в конечную стадию мыслительного процесса. Используя разнообразие стратегий критического мышления при изучении физики, учитель превращает класс в лабораторию демократического диалога, что важно для каждого ученика. Важно отметить, что стратегия и приемы критического мышления предлагают эффективный способ интеграции знаний и методов различных предметных областей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Критическое мышление не только можно, но и нужно развивать на каждой ступени обучения. Повышается успеваемость, уровень усвоения и качество знаний, а самое главное - повышается мотивация школьников к учению. На мой взгляд, это важная проблема современного образования, которая с успехом может быть разрешена.</a:t>
            </a:r>
          </a:p>
        </p:txBody>
      </p:sp>
    </p:spTree>
  </p:cSld>
  <p:clrMapOvr>
    <a:masterClrMapping/>
  </p:clrMapOvr>
  <p:transition>
    <p:newsflash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2478</TotalTime>
  <Words>933</Words>
  <Application>Microsoft Office PowerPoint</Application>
  <PresentationFormat>Экран (4:3)</PresentationFormat>
  <Paragraphs>203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Трек</vt:lpstr>
      <vt:lpstr>КГУ «Когалинская средняя школа»   ТемА: «ЭФФЕКТИВНОСТЬ  ИСПОЛЬЗОВАНИЯ  стратегий   КРИТИЧЕСКОГО  МЫШЛЕНИЯ   НА  УРОКАХ  ФИЗИКИ» </vt:lpstr>
      <vt:lpstr>«Важнейшая задача цивилизации –  научить человека мыслить»                                                                                                                                                       Эдисон </vt:lpstr>
      <vt:lpstr>         Критическое мышление</vt:lpstr>
      <vt:lpstr>           5 характеристик  критического                                            мышления    (Д. Клустер)</vt:lpstr>
      <vt:lpstr>           Какие мыслительные умения                             развиваются?</vt:lpstr>
      <vt:lpstr>        Инновационность технологии</vt:lpstr>
      <vt:lpstr>       Структура технологии  развития                критического мышления </vt:lpstr>
      <vt:lpstr>Презентация PowerPoint</vt:lpstr>
      <vt:lpstr>Презентация PowerPoint</vt:lpstr>
      <vt:lpstr>                    Стадия     рефлексии                                     (размышление)</vt:lpstr>
      <vt:lpstr>                                          </vt:lpstr>
      <vt:lpstr>                         Инсерт</vt:lpstr>
      <vt:lpstr>Презентация PowerPoint</vt:lpstr>
      <vt:lpstr>                   Таблица «З - Х - У»      </vt:lpstr>
      <vt:lpstr>Презентация PowerPoint</vt:lpstr>
      <vt:lpstr>                   Синквейн</vt:lpstr>
      <vt:lpstr>             </vt:lpstr>
      <vt:lpstr>                            Выводы:</vt:lpstr>
      <vt:lpstr>           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 - класс</dc:title>
  <dc:creator>PET</dc:creator>
  <cp:lastModifiedBy>Марина</cp:lastModifiedBy>
  <cp:revision>277</cp:revision>
  <cp:lastPrinted>2017-08-22T15:24:42Z</cp:lastPrinted>
  <dcterms:created xsi:type="dcterms:W3CDTF">2012-08-05T02:25:49Z</dcterms:created>
  <dcterms:modified xsi:type="dcterms:W3CDTF">2017-08-22T15:34:58Z</dcterms:modified>
</cp:coreProperties>
</file>