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7" r:id="rId3"/>
    <p:sldId id="288" r:id="rId4"/>
    <p:sldId id="289" r:id="rId5"/>
    <p:sldId id="290" r:id="rId6"/>
    <p:sldId id="268" r:id="rId7"/>
    <p:sldId id="269" r:id="rId8"/>
    <p:sldId id="291" r:id="rId9"/>
    <p:sldId id="270" r:id="rId10"/>
    <p:sldId id="294" r:id="rId11"/>
    <p:sldId id="278" r:id="rId12"/>
    <p:sldId id="272" r:id="rId13"/>
    <p:sldId id="286" r:id="rId14"/>
    <p:sldId id="274" r:id="rId15"/>
    <p:sldId id="277" r:id="rId16"/>
    <p:sldId id="292" r:id="rId17"/>
    <p:sldId id="293" r:id="rId18"/>
    <p:sldId id="295" r:id="rId19"/>
    <p:sldId id="296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CE1F02"/>
    <a:srgbClr val="00CC00"/>
    <a:srgbClr val="FFCC00"/>
    <a:srgbClr val="0000CC"/>
    <a:srgbClr val="E6FE02"/>
    <a:srgbClr val="BBE0E3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292" autoAdjust="0"/>
    <p:restoredTop sz="92916" autoAdjust="0"/>
  </p:normalViewPr>
  <p:slideViewPr>
    <p:cSldViewPr>
      <p:cViewPr varScale="1">
        <p:scale>
          <a:sx n="61" d="100"/>
          <a:sy n="61" d="100"/>
        </p:scale>
        <p:origin x="-130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9C3A82-39F7-4277-BA7D-F7DFCC7F5E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02C2B3-F884-4766-AF5D-862B309D2F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291584-C984-4087-8860-784AB6FA02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BA45BC-2E6E-4975-A92F-80553D644A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E202D-6226-41EC-A327-F0868E8B5C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04748D-639F-46A6-9DD5-91CA7D0B9E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9504EE-58F1-4E9B-8CCC-E0C9B899C3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25D51C-1D7A-4C8E-A699-F6769E77EE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2F1063-F3F8-4E3B-896F-BDB175046E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631384-1DB3-4451-B76D-6FBE122266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D767FD-D058-47C7-8637-72DE2DFD75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6E058BA-9725-4143-AC10-B2FD7D1BCA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H:\6%20&#1082;&#1083;&#1072;&#1089;&#1089;\&#1083;&#1080;&#1090;&#1077;&#1088;&#1072;&#1090;&#1091;&#1088;&#1072;\&#1043;&#1088;&#1080;&#1075;&#1086;&#1088;&#1080;&#1081;%20&#1042;&#1086;&#1081;&#1085;&#1077;&#1088;%20&#1089;&#1090;&#1080;&#1093;&#1086;&#1090;&#1074;%20&#1047;&#1080;&#1084;&#1085;&#1077;&#1077;%20&#1091;&#1090;&#1088;&#1086;.mp3" TargetMode="Externa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5" Type="http://schemas.openxmlformats.org/officeDocument/2006/relationships/image" Target="../media/image17.png"/><Relationship Id="rId4" Type="http://schemas.openxmlformats.org/officeDocument/2006/relationships/image" Target="../media/image21.gi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5" Type="http://schemas.openxmlformats.org/officeDocument/2006/relationships/image" Target="../media/image17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8"/>
          <p:cNvSpPr>
            <a:spLocks noChangeArrowheads="1"/>
          </p:cNvSpPr>
          <p:nvPr/>
        </p:nvSpPr>
        <p:spPr bwMode="auto">
          <a:xfrm>
            <a:off x="107950" y="1"/>
            <a:ext cx="9036050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dirty="0"/>
          </a:p>
          <a:p>
            <a:pPr algn="ctr"/>
            <a:r>
              <a:rPr lang="ru-RU" sz="3200" b="1" i="1" dirty="0" smtClean="0">
                <a:solidFill>
                  <a:schemeClr val="bg1"/>
                </a:solidFill>
              </a:rPr>
              <a:t>Анализ стихотворения А.С</a:t>
            </a:r>
            <a:r>
              <a:rPr lang="ru-RU" sz="3200" b="1" i="1" dirty="0">
                <a:solidFill>
                  <a:schemeClr val="bg1"/>
                </a:solidFill>
              </a:rPr>
              <a:t>. </a:t>
            </a:r>
            <a:r>
              <a:rPr lang="ru-RU" sz="3200" b="1" i="1" dirty="0" smtClean="0">
                <a:solidFill>
                  <a:schemeClr val="bg1"/>
                </a:solidFill>
              </a:rPr>
              <a:t>Пушкина -</a:t>
            </a:r>
            <a:endParaRPr lang="ru-RU" sz="3200" b="1" i="1" dirty="0">
              <a:solidFill>
                <a:schemeClr val="bg1"/>
              </a:solidFill>
            </a:endParaRPr>
          </a:p>
          <a:p>
            <a:pPr algn="ctr"/>
            <a:r>
              <a:rPr lang="ru-RU" sz="3200" b="1" i="1" dirty="0" smtClean="0">
                <a:solidFill>
                  <a:schemeClr val="bg1"/>
                </a:solidFill>
              </a:rPr>
              <a:t>«</a:t>
            </a:r>
            <a:r>
              <a:rPr lang="ru-RU" sz="3200" b="1" i="1" dirty="0">
                <a:solidFill>
                  <a:schemeClr val="bg1"/>
                </a:solidFill>
              </a:rPr>
              <a:t>Зимнее утро» </a:t>
            </a:r>
          </a:p>
        </p:txBody>
      </p:sp>
      <p:pic>
        <p:nvPicPr>
          <p:cNvPr id="3090" name="Picture 18" descr="http://kafa-info.com.ua/news_thumbs/knfd370ef0258e15c67151e5a1ba4429729_8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1484784"/>
            <a:ext cx="4248472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076" name="Picture 2" descr="http://potok.nnov.ru/files/images/boldino-wall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113" y="188913"/>
            <a:ext cx="9155113" cy="666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51520" y="4941168"/>
            <a:ext cx="323556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Болдино</a:t>
            </a:r>
          </a:p>
        </p:txBody>
      </p:sp>
      <p:pic>
        <p:nvPicPr>
          <p:cNvPr id="65540" name="Picture 4" descr="http://www.bboldino.ru/wp-content/uploads/2011/03/%D0%9F%D1%83%D1%88%D0%BA%D0%B8%D0%BD-%D0%B2-%D0%91%D0%BE%D0%BB%D0%B4%D0%B8%D0%BD%D0%B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3" y="115888"/>
            <a:ext cx="4191001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42" name="Picture 6" descr="http://www.bboldino.ru/wp-content/uploads/2011/03/Boldino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788024" y="116632"/>
            <a:ext cx="4139952" cy="30243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5544" name="Picture 8" descr="http://www.transvip-kzn.ru/_pu/0/39391329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788024" y="3284984"/>
            <a:ext cx="4176464" cy="34263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55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5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55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55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Михайловские рощи</a:t>
            </a:r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66562" name="Picture 2" descr="http://900igr.net/datai/literatura/Pushkin-biografija/0014-028-Gody-tvorchestva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95536" y="1131937"/>
            <a:ext cx="8388488" cy="53213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6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chemeClr val="bg1"/>
                </a:solidFill>
                <a:cs typeface="Times New Roman" pitchFamily="18" charset="0"/>
              </a:rPr>
              <a:t>Парк Павловска</a:t>
            </a:r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67586" name="Picture 2" descr="http://www.stihi.ru/pics/2012/07/27/11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971600" y="1268760"/>
            <a:ext cx="7128792" cy="53465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7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3800" y="404813"/>
            <a:ext cx="3683000" cy="5721350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 бы ни были тяжелы обстоятельства жизни, Пушкин никогда не терял надежды на лучшее. Неизменный заряд бодрости получал он от природы.</a:t>
            </a:r>
          </a:p>
        </p:txBody>
      </p:sp>
      <p:pic>
        <p:nvPicPr>
          <p:cNvPr id="68610" name="Picture 2" descr="http://edebiyat.mixxt.com/storage/images/farm/f/e/5/64b2061a7a3ff6c9084d131b6f59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404813"/>
            <a:ext cx="4724400" cy="581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8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1042988" y="260350"/>
            <a:ext cx="66960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5400" b="1">
                <a:solidFill>
                  <a:schemeClr val="bg1"/>
                </a:solidFill>
                <a:latin typeface="Antonella script X" pitchFamily="18" charset="0"/>
              </a:rPr>
              <a:t>«Мороз и солнце-день чудесный…»</a:t>
            </a:r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323850" y="3716338"/>
            <a:ext cx="8820150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solidFill>
                  <a:schemeClr val="bg1"/>
                </a:solidFill>
              </a:rPr>
              <a:t> «Зимнее  утро» - одно из самых ярких и</a:t>
            </a:r>
          </a:p>
          <a:p>
            <a:r>
              <a:rPr lang="ru-RU" sz="2800">
                <a:solidFill>
                  <a:schemeClr val="bg1"/>
                </a:solidFill>
              </a:rPr>
              <a:t> выразительных произведений о зиме.</a:t>
            </a:r>
          </a:p>
          <a:p>
            <a:r>
              <a:rPr lang="ru-RU" sz="2800">
                <a:solidFill>
                  <a:schemeClr val="bg1"/>
                </a:solidFill>
              </a:rPr>
              <a:t> Оно представляет собой блестящую и  в то же время непосредственную зарисовку чувств и   мыслей поэта, вызванных красотой и прелестью  зимнего утра в деревне.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3" grpId="0"/>
      <p:bldP spid="22534" grpId="0"/>
      <p:bldP spid="22534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1" descr="http://kolyan.net/uploads/posts/2011-05/1306051966_rrrryo-rrs-srrrsrrir-1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92150"/>
            <a:ext cx="9094788" cy="568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65" name="Rectangle 13"/>
          <p:cNvSpPr>
            <a:spLocks noGrp="1" noChangeArrowheads="1"/>
          </p:cNvSpPr>
          <p:nvPr>
            <p:ph type="body" sz="half" idx="2"/>
          </p:nvPr>
        </p:nvSpPr>
        <p:spPr>
          <a:xfrm>
            <a:off x="4356100" y="1052513"/>
            <a:ext cx="4619625" cy="5184775"/>
          </a:xfrm>
          <a:solidFill>
            <a:schemeClr val="bg1"/>
          </a:solidFill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ru-RU" sz="2400" dirty="0" smtClean="0">
                <a:solidFill>
                  <a:srgbClr val="FFFF00"/>
                </a:solidFill>
              </a:rPr>
              <a:t>       </a:t>
            </a:r>
            <a:r>
              <a:rPr lang="ru-RU" sz="2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Произведение было написано Пушкиным очень быстро, в течение одного дня (3 ноября 1829 года) в селе Павловском Старицкого уезда Тверской губернии, в имении П.И.Вульфа. </a:t>
            </a:r>
          </a:p>
          <a:p>
            <a:pPr eaLnBrk="1" hangingPunct="1">
              <a:buFontTx/>
              <a:buNone/>
              <a:defRPr/>
            </a:pPr>
            <a:r>
              <a:rPr lang="ru-RU" sz="2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     В Тверскую губернию к своим добрым  знакомым, семейству Вульфов, Пушкин заехал на этот раз на обратном пути с Кавказа.</a:t>
            </a:r>
          </a:p>
          <a:p>
            <a:pPr eaLnBrk="1" hangingPunct="1">
              <a:defRPr/>
            </a:pPr>
            <a:endParaRPr lang="ru-RU" sz="2400" b="1" dirty="0" smtClean="0">
              <a:solidFill>
                <a:srgbClr val="FFFF00"/>
              </a:solidFill>
            </a:endParaRP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684213" y="188913"/>
            <a:ext cx="78486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И</a:t>
            </a:r>
            <a:r>
              <a:rPr lang="ru-RU" sz="24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стория </a:t>
            </a:r>
            <a:r>
              <a:rPr lang="ru-RU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создания стихотворения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356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5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825" y="115888"/>
            <a:ext cx="8229600" cy="5949950"/>
          </a:xfrm>
        </p:spPr>
        <p:txBody>
          <a:bodyPr/>
          <a:lstStyle/>
          <a:p>
            <a:pPr eaLnBrk="1" hangingPunct="1">
              <a:defRPr/>
            </a:pPr>
            <a: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  <a:t>Мороз и солнце; день чудесный!</a:t>
            </a:r>
            <a:b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  <a:t>Еще ты дремлешь, друг прелестный -</a:t>
            </a:r>
            <a:b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  <a:t>Пора, красавица, проснись:</a:t>
            </a:r>
            <a:b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  <a:t>Открой сомкнуты негой взоры</a:t>
            </a:r>
            <a:b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  <a:t>Навстречу северной Авроры,</a:t>
            </a:r>
            <a:b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  <a:t>Звездою севера явись!</a:t>
            </a:r>
          </a:p>
          <a:p>
            <a:pPr eaLnBrk="1" hangingPunct="1">
              <a:defRPr/>
            </a:pPr>
            <a: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  <a:t>Вечор, ты помнишь, вьюга злилась,</a:t>
            </a:r>
            <a:b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  <a:t>На мутном небе мгла носилась;</a:t>
            </a:r>
            <a:b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  <a:t>Луна, как бледное пятно,</a:t>
            </a:r>
            <a:b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  <a:t>Сквозь тучи мрачные желтела,</a:t>
            </a:r>
            <a:b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  <a:t>И ты печальная сидела -</a:t>
            </a:r>
            <a:b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  <a:t>А нынче… погляди в окно:</a:t>
            </a:r>
          </a:p>
          <a:p>
            <a:pPr eaLnBrk="1" hangingPunct="1">
              <a:defRPr/>
            </a:pPr>
            <a: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  <a:t>Под голубыми небесами</a:t>
            </a:r>
            <a:b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  <a:t>Великолепными коврами,</a:t>
            </a:r>
            <a:b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  <a:t>Блестя на солнце, снег лежит;</a:t>
            </a:r>
            <a:b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  <a:t>Прозрачный лес один чернеет,</a:t>
            </a:r>
            <a:b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  <a:t>И ель сквозь иней зеленеет,</a:t>
            </a:r>
            <a:b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  <a:t>И речка подо льдом блестит.</a:t>
            </a:r>
          </a:p>
          <a:p>
            <a:pPr eaLnBrk="1" hangingPunct="1">
              <a:defRPr/>
            </a:pPr>
            <a: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  <a:t>Вся комната янтарным блеском</a:t>
            </a:r>
            <a:b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  <a:t>Озарена. Веселым треском</a:t>
            </a:r>
            <a:b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  <a:t>Трещит затопленная печь.</a:t>
            </a:r>
            <a:b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  <a:t>Приятно думать у лежанки.</a:t>
            </a:r>
            <a:b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  <a:t>Но знаешь: не велеть ли в санки</a:t>
            </a:r>
            <a:b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  <a:t>Кобылку бурую </a:t>
            </a:r>
            <a:r>
              <a:rPr lang="ru-RU" sz="1400" b="1" i="1" dirty="0" err="1" smtClean="0">
                <a:solidFill>
                  <a:schemeClr val="accent6">
                    <a:lumMod val="75000"/>
                  </a:schemeClr>
                </a:solidFill>
              </a:rPr>
              <a:t>запречь</a:t>
            </a:r>
            <a: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  <a:t>?</a:t>
            </a:r>
          </a:p>
          <a:p>
            <a:pPr eaLnBrk="1" hangingPunct="1">
              <a:defRPr/>
            </a:pPr>
            <a: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  <a:t>Скользя по утреннему снегу,</a:t>
            </a:r>
            <a:b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  <a:t>Друг милый, предадимся бегу</a:t>
            </a:r>
            <a:b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  <a:t>Нетерпеливого коня</a:t>
            </a:r>
            <a:b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  <a:t>И навестим поля пустые,</a:t>
            </a:r>
            <a:b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  <a:t>Леса, недавно столь густые,</a:t>
            </a:r>
            <a:b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</a:rPr>
              <a:t>И берег, милый для меня.</a:t>
            </a:r>
          </a:p>
          <a:p>
            <a:pPr eaLnBrk="1" hangingPunct="1">
              <a:defRPr/>
            </a:pPr>
            <a:endParaRPr lang="ru-RU" sz="1400" i="1" dirty="0" smtClean="0"/>
          </a:p>
          <a:p>
            <a:pPr eaLnBrk="1" hangingPunct="1">
              <a:defRPr/>
            </a:pPr>
            <a:endParaRPr lang="ru-RU" dirty="0" smtClean="0"/>
          </a:p>
        </p:txBody>
      </p:sp>
      <p:pic>
        <p:nvPicPr>
          <p:cNvPr id="9219" name="Picture 4" descr="http://alternathistory.org.ua/files/users/user4972/99_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4663" y="404813"/>
            <a:ext cx="4438650" cy="590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Григорий Войнер стихотв Зимнее утро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20" name="Picture 24" descr="http://www.livechat.su/content/blogs/images/654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1100285"/>
            <a:ext cx="7620000" cy="53530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333375"/>
            <a:ext cx="8229600" cy="287338"/>
          </a:xfrm>
        </p:spPr>
        <p:txBody>
          <a:bodyPr/>
          <a:lstStyle/>
          <a:p>
            <a:pPr algn="l" eaLnBrk="1" hangingPunct="1"/>
            <a:r>
              <a:rPr lang="ru-RU" sz="28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 помощью каких средств автор создаёт</a:t>
            </a:r>
            <a:br>
              <a:rPr lang="ru-RU" sz="28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настроение радости?</a:t>
            </a:r>
          </a:p>
        </p:txBody>
      </p:sp>
      <p:sp>
        <p:nvSpPr>
          <p:cNvPr id="29718" name="Rectangle 22"/>
          <p:cNvSpPr>
            <a:spLocks noChangeArrowheads="1"/>
          </p:cNvSpPr>
          <p:nvPr/>
        </p:nvSpPr>
        <p:spPr bwMode="auto">
          <a:xfrm>
            <a:off x="179388" y="2708275"/>
            <a:ext cx="3671887" cy="3889375"/>
          </a:xfrm>
          <a:prstGeom prst="rect">
            <a:avLst/>
          </a:prstGeom>
          <a:solidFill>
            <a:srgbClr val="BBE0E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>
                <a:solidFill>
                  <a:srgbClr val="F42502"/>
                </a:solidFill>
              </a:rPr>
              <a:t> Настроение радости, </a:t>
            </a:r>
          </a:p>
          <a:p>
            <a:r>
              <a:rPr lang="ru-RU">
                <a:solidFill>
                  <a:srgbClr val="F42502"/>
                </a:solidFill>
              </a:rPr>
              <a:t>бодрости создается</a:t>
            </a:r>
          </a:p>
          <a:p>
            <a:r>
              <a:rPr lang="ru-RU">
                <a:solidFill>
                  <a:srgbClr val="F42502"/>
                </a:solidFill>
              </a:rPr>
              <a:t> с помощью эмоционально </a:t>
            </a:r>
          </a:p>
          <a:p>
            <a:r>
              <a:rPr lang="ru-RU">
                <a:solidFill>
                  <a:srgbClr val="F42502"/>
                </a:solidFill>
              </a:rPr>
              <a:t>окрашенной лексики:</a:t>
            </a:r>
            <a:r>
              <a:rPr lang="ru-RU"/>
              <a:t> </a:t>
            </a:r>
          </a:p>
          <a:p>
            <a:r>
              <a:rPr lang="ru-RU">
                <a:solidFill>
                  <a:srgbClr val="0000FF"/>
                </a:solidFill>
              </a:rPr>
              <a:t>«</a:t>
            </a:r>
            <a:r>
              <a:rPr lang="ru-RU" i="1">
                <a:solidFill>
                  <a:srgbClr val="0000FF"/>
                </a:solidFill>
              </a:rPr>
              <a:t>чудесный»,«друг прелестный»,</a:t>
            </a:r>
          </a:p>
          <a:p>
            <a:r>
              <a:rPr lang="ru-RU" i="1">
                <a:solidFill>
                  <a:srgbClr val="0000FF"/>
                </a:solidFill>
              </a:rPr>
              <a:t>  «красавица» </a:t>
            </a:r>
          </a:p>
          <a:p>
            <a:r>
              <a:rPr lang="ru-RU" i="1">
                <a:solidFill>
                  <a:srgbClr val="F42502"/>
                </a:solidFill>
              </a:rPr>
              <a:t>Звучные и яркие определения </a:t>
            </a:r>
          </a:p>
          <a:p>
            <a:r>
              <a:rPr lang="ru-RU" i="1">
                <a:solidFill>
                  <a:srgbClr val="F42502"/>
                </a:solidFill>
              </a:rPr>
              <a:t>показывают </a:t>
            </a:r>
          </a:p>
          <a:p>
            <a:r>
              <a:rPr lang="ru-RU" i="1">
                <a:solidFill>
                  <a:srgbClr val="F42502"/>
                </a:solidFill>
              </a:rPr>
              <a:t>силу чувства поэта, </a:t>
            </a:r>
          </a:p>
          <a:p>
            <a:r>
              <a:rPr lang="ru-RU" i="1">
                <a:solidFill>
                  <a:srgbClr val="F42502"/>
                </a:solidFill>
              </a:rPr>
              <a:t>счастье,</a:t>
            </a:r>
          </a:p>
          <a:p>
            <a:r>
              <a:rPr lang="ru-RU" i="1">
                <a:solidFill>
                  <a:srgbClr val="F42502"/>
                </a:solidFill>
              </a:rPr>
              <a:t> которое его переполняет.</a:t>
            </a:r>
            <a:r>
              <a:rPr lang="ru-RU"/>
              <a:t> </a:t>
            </a:r>
          </a:p>
        </p:txBody>
      </p:sp>
      <p:pic>
        <p:nvPicPr>
          <p:cNvPr id="10245" name="Picture 25" descr="C:\Users\комп\Pictures\картинки\6C4_arg-qmark-65-trans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10100" y="692150"/>
            <a:ext cx="45339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9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9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18" grpId="0" animBg="1" autoUpdateAnimBg="0"/>
      <p:bldP spid="29718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Прямоугольник 3"/>
          <p:cNvSpPr>
            <a:spLocks noChangeArrowheads="1"/>
          </p:cNvSpPr>
          <p:nvPr/>
        </p:nvSpPr>
        <p:spPr bwMode="auto">
          <a:xfrm>
            <a:off x="1692275" y="333375"/>
            <a:ext cx="6192838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Отдых наш- физминутка,</a:t>
            </a:r>
            <a:br>
              <a:rPr lang="ru-RU" b="1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</a:br>
            <a:r>
              <a:rPr lang="ru-RU" b="1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Занимай свои места:</a:t>
            </a:r>
            <a:br>
              <a:rPr lang="ru-RU" b="1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</a:br>
            <a:r>
              <a:rPr lang="ru-RU" b="1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Раз-присели, два-_привстали.</a:t>
            </a:r>
            <a:br>
              <a:rPr lang="ru-RU" b="1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</a:br>
            <a:r>
              <a:rPr lang="ru-RU" b="1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Руки кверху все подняли.</a:t>
            </a:r>
            <a:br>
              <a:rPr lang="ru-RU" b="1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</a:br>
            <a:r>
              <a:rPr lang="ru-RU" b="1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Сели, встали, сели, встали,</a:t>
            </a:r>
            <a:br>
              <a:rPr lang="ru-RU" b="1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</a:br>
            <a:r>
              <a:rPr lang="ru-RU" b="1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Ванькой - встанькой словно стали.</a:t>
            </a:r>
            <a:br>
              <a:rPr lang="ru-RU" b="1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</a:br>
            <a:r>
              <a:rPr lang="ru-RU" b="1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А потом пустились вскачь( прыжки на месте),</a:t>
            </a:r>
            <a:br>
              <a:rPr lang="ru-RU" b="1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</a:br>
            <a:r>
              <a:rPr lang="ru-RU" b="1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Будто мой упругий мяч.</a:t>
            </a:r>
          </a:p>
        </p:txBody>
      </p:sp>
      <p:pic>
        <p:nvPicPr>
          <p:cNvPr id="11267" name="Picture 2" descr="C:\Users\комп\Pictures\картинки\img49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4075" y="2708275"/>
            <a:ext cx="3887788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j0214098.wav">
            <a:hlinkClick r:id="" action="ppaction://media"/>
          </p:cNvPr>
          <p:cNvPicPr>
            <a:picLocks noRot="1" noChangeAspect="1"/>
          </p:cNvPicPr>
          <p:nvPr>
            <a:wavAudioFile r:embed="rId1" name="j0214098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85113" y="573246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4" name="Oval 6"/>
          <p:cNvSpPr>
            <a:spLocks noChangeArrowheads="1"/>
          </p:cNvSpPr>
          <p:nvPr/>
        </p:nvSpPr>
        <p:spPr bwMode="auto">
          <a:xfrm>
            <a:off x="179388" y="260350"/>
            <a:ext cx="5329237" cy="2016125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sz="1600">
              <a:solidFill>
                <a:srgbClr val="FF0000"/>
              </a:solidFill>
            </a:endParaRPr>
          </a:p>
          <a:p>
            <a:pPr algn="ctr"/>
            <a:r>
              <a:rPr lang="ru-RU" sz="1600">
                <a:solidFill>
                  <a:srgbClr val="FF0000"/>
                </a:solidFill>
              </a:rPr>
              <a:t>Разве не удивляет нас </a:t>
            </a:r>
          </a:p>
          <a:p>
            <a:pPr algn="ctr"/>
            <a:r>
              <a:rPr lang="ru-RU" sz="1600">
                <a:solidFill>
                  <a:srgbClr val="FF0000"/>
                </a:solidFill>
              </a:rPr>
              <a:t>словосочетание </a:t>
            </a:r>
            <a:r>
              <a:rPr lang="ru-RU" sz="1600" i="1">
                <a:solidFill>
                  <a:srgbClr val="0000FF"/>
                </a:solidFill>
              </a:rPr>
              <a:t>открой взоры?</a:t>
            </a:r>
            <a:r>
              <a:rPr lang="ru-RU" sz="1600" i="1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ru-RU" sz="1600">
                <a:solidFill>
                  <a:srgbClr val="FF0000"/>
                </a:solidFill>
              </a:rPr>
              <a:t>Ведь сейчас можно только</a:t>
            </a:r>
            <a:r>
              <a:rPr lang="ru-RU" sz="1600" i="1">
                <a:solidFill>
                  <a:srgbClr val="FF0000"/>
                </a:solidFill>
              </a:rPr>
              <a:t> бросать взоры, </a:t>
            </a:r>
          </a:p>
          <a:p>
            <a:pPr algn="ctr"/>
            <a:r>
              <a:rPr lang="ru-RU" sz="1600" i="1">
                <a:solidFill>
                  <a:srgbClr val="FF0000"/>
                </a:solidFill>
              </a:rPr>
              <a:t>устремлять взоры, потупить взоры,</a:t>
            </a:r>
          </a:p>
          <a:p>
            <a:pPr algn="ctr"/>
            <a:r>
              <a:rPr lang="ru-RU" sz="1600" i="1">
                <a:solidFill>
                  <a:srgbClr val="FF0000"/>
                </a:solidFill>
              </a:rPr>
              <a:t> </a:t>
            </a:r>
            <a:r>
              <a:rPr lang="ru-RU" sz="1600">
                <a:solidFill>
                  <a:srgbClr val="FF0000"/>
                </a:solidFill>
              </a:rPr>
              <a:t>но не</a:t>
            </a:r>
            <a:r>
              <a:rPr lang="ru-RU" sz="1600" i="1">
                <a:solidFill>
                  <a:srgbClr val="FF0000"/>
                </a:solidFill>
              </a:rPr>
              <a:t> открывать</a:t>
            </a:r>
            <a:r>
              <a:rPr lang="ru-RU" sz="1600">
                <a:solidFill>
                  <a:srgbClr val="FF0000"/>
                </a:solidFill>
              </a:rPr>
              <a:t>. </a:t>
            </a:r>
          </a:p>
          <a:p>
            <a:pPr algn="ctr"/>
            <a:r>
              <a:rPr lang="ru-RU" sz="1600" u="sng">
                <a:solidFill>
                  <a:srgbClr val="0000FF"/>
                </a:solidFill>
              </a:rPr>
              <a:t>Здесь существительное </a:t>
            </a:r>
            <a:r>
              <a:rPr lang="ru-RU" sz="1600" i="1" u="sng">
                <a:solidFill>
                  <a:srgbClr val="0000FF"/>
                </a:solidFill>
              </a:rPr>
              <a:t>взоры </a:t>
            </a:r>
            <a:r>
              <a:rPr lang="ru-RU" sz="1600" u="sng">
                <a:solidFill>
                  <a:srgbClr val="0000FF"/>
                </a:solidFill>
              </a:rPr>
              <a:t>имеет </a:t>
            </a:r>
          </a:p>
          <a:p>
            <a:pPr algn="ctr"/>
            <a:r>
              <a:rPr lang="ru-RU" sz="1600" u="sng">
                <a:solidFill>
                  <a:srgbClr val="0000FF"/>
                </a:solidFill>
              </a:rPr>
              <a:t>старое значение «глаза».</a:t>
            </a:r>
          </a:p>
          <a:p>
            <a:pPr algn="ctr"/>
            <a:endParaRPr lang="ru-RU" sz="1600">
              <a:solidFill>
                <a:srgbClr val="0000FF"/>
              </a:solidFill>
            </a:endParaRPr>
          </a:p>
        </p:txBody>
      </p:sp>
      <p:sp>
        <p:nvSpPr>
          <p:cNvPr id="37895" name="Oval 7"/>
          <p:cNvSpPr>
            <a:spLocks noChangeArrowheads="1"/>
          </p:cNvSpPr>
          <p:nvPr/>
        </p:nvSpPr>
        <p:spPr bwMode="auto">
          <a:xfrm>
            <a:off x="179388" y="2492375"/>
            <a:ext cx="5400675" cy="1871663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>
                <a:solidFill>
                  <a:srgbClr val="FF0000"/>
                </a:solidFill>
              </a:rPr>
              <a:t>Интерес представляет и слово </a:t>
            </a:r>
            <a:r>
              <a:rPr lang="ru-RU" sz="1600" i="1">
                <a:solidFill>
                  <a:srgbClr val="0000FF"/>
                </a:solidFill>
              </a:rPr>
              <a:t>сомкнуты.</a:t>
            </a:r>
            <a:r>
              <a:rPr lang="ru-RU" sz="160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ru-RU" sz="1600">
                <a:solidFill>
                  <a:srgbClr val="FF0000"/>
                </a:solidFill>
              </a:rPr>
              <a:t>Перед нами так называемое усечённое причастие, </a:t>
            </a:r>
          </a:p>
          <a:p>
            <a:pPr algn="ctr"/>
            <a:r>
              <a:rPr lang="ru-RU" sz="1600">
                <a:solidFill>
                  <a:srgbClr val="FF0000"/>
                </a:solidFill>
              </a:rPr>
              <a:t>которое  было одним из излюбленных поэтических</a:t>
            </a:r>
          </a:p>
          <a:p>
            <a:pPr algn="ctr"/>
            <a:r>
              <a:rPr lang="ru-RU" sz="1600">
                <a:solidFill>
                  <a:srgbClr val="FF0000"/>
                </a:solidFill>
              </a:rPr>
              <a:t> вольностей поэтов половины 19 века.</a:t>
            </a:r>
          </a:p>
          <a:p>
            <a:pPr algn="ctr"/>
            <a:endParaRPr lang="ru-RU" sz="1600"/>
          </a:p>
        </p:txBody>
      </p:sp>
      <p:sp>
        <p:nvSpPr>
          <p:cNvPr id="37902" name="Oval 14"/>
          <p:cNvSpPr>
            <a:spLocks noChangeArrowheads="1"/>
          </p:cNvSpPr>
          <p:nvPr/>
        </p:nvSpPr>
        <p:spPr bwMode="auto">
          <a:xfrm>
            <a:off x="179388" y="4581525"/>
            <a:ext cx="5761037" cy="17272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0000FF"/>
              </a:solidFill>
            </a:endParaRPr>
          </a:p>
          <a:p>
            <a:pPr algn="ctr"/>
            <a:r>
              <a:rPr lang="ru-RU">
                <a:solidFill>
                  <a:srgbClr val="0000FF"/>
                </a:solidFill>
              </a:rPr>
              <a:t>            </a:t>
            </a:r>
            <a:r>
              <a:rPr lang="ru-RU" sz="1600">
                <a:solidFill>
                  <a:srgbClr val="F42502"/>
                </a:solidFill>
              </a:rPr>
              <a:t>Слово </a:t>
            </a:r>
            <a:r>
              <a:rPr lang="ru-RU" sz="1600">
                <a:solidFill>
                  <a:srgbClr val="0000FF"/>
                </a:solidFill>
              </a:rPr>
              <a:t>Аврора</a:t>
            </a:r>
            <a:r>
              <a:rPr lang="ru-RU" sz="1600">
                <a:solidFill>
                  <a:srgbClr val="F42502"/>
                </a:solidFill>
              </a:rPr>
              <a:t>, следуя  за предлогом</a:t>
            </a:r>
            <a:r>
              <a:rPr lang="ru-RU" sz="1600" i="1">
                <a:solidFill>
                  <a:srgbClr val="F42502"/>
                </a:solidFill>
              </a:rPr>
              <a:t> навстречу</a:t>
            </a:r>
            <a:r>
              <a:rPr lang="ru-RU" sz="1600">
                <a:solidFill>
                  <a:srgbClr val="F42502"/>
                </a:solidFill>
              </a:rPr>
              <a:t>, </a:t>
            </a:r>
          </a:p>
          <a:p>
            <a:pPr algn="ctr"/>
            <a:r>
              <a:rPr lang="ru-RU" sz="1600">
                <a:solidFill>
                  <a:srgbClr val="F42502"/>
                </a:solidFill>
              </a:rPr>
              <a:t>     должно стоять в дательном падеже(</a:t>
            </a:r>
            <a:r>
              <a:rPr lang="ru-RU" sz="1600" i="1">
                <a:solidFill>
                  <a:srgbClr val="F42502"/>
                </a:solidFill>
              </a:rPr>
              <a:t>Авроре</a:t>
            </a:r>
            <a:r>
              <a:rPr lang="ru-RU" sz="1600">
                <a:solidFill>
                  <a:srgbClr val="F42502"/>
                </a:solidFill>
              </a:rPr>
              <a:t>). </a:t>
            </a:r>
          </a:p>
          <a:p>
            <a:pPr algn="ctr"/>
            <a:r>
              <a:rPr lang="ru-RU" sz="1600">
                <a:solidFill>
                  <a:srgbClr val="F42502"/>
                </a:solidFill>
              </a:rPr>
              <a:t>У Пушкина же – Авроры. Это не опечатка, </a:t>
            </a:r>
          </a:p>
          <a:p>
            <a:pPr algn="ctr"/>
            <a:r>
              <a:rPr lang="ru-RU" sz="1600">
                <a:solidFill>
                  <a:srgbClr val="F42502"/>
                </a:solidFill>
              </a:rPr>
              <a:t>а ныне устаревшая архаическая форма.  </a:t>
            </a:r>
          </a:p>
          <a:p>
            <a:pPr algn="ctr"/>
            <a:endParaRPr lang="ru-RU" sz="1600">
              <a:solidFill>
                <a:srgbClr val="F4250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7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4" grpId="0" animBg="1"/>
      <p:bldP spid="37895" grpId="0" animBg="1"/>
      <p:bldP spid="3790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9" name="Oval 5"/>
          <p:cNvSpPr>
            <a:spLocks noChangeArrowheads="1"/>
          </p:cNvSpPr>
          <p:nvPr/>
        </p:nvSpPr>
        <p:spPr bwMode="auto">
          <a:xfrm>
            <a:off x="0" y="404813"/>
            <a:ext cx="4787900" cy="2016125"/>
          </a:xfrm>
          <a:prstGeom prst="ellipse">
            <a:avLst/>
          </a:prstGeom>
          <a:solidFill>
            <a:srgbClr val="BBE0E3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>
                <a:solidFill>
                  <a:srgbClr val="0000CC"/>
                </a:solidFill>
              </a:rPr>
              <a:t>«Нега- устар.</a:t>
            </a:r>
          </a:p>
          <a:p>
            <a:pPr algn="ctr"/>
            <a:r>
              <a:rPr lang="ru-RU" sz="1600">
                <a:solidFill>
                  <a:srgbClr val="0000CC"/>
                </a:solidFill>
              </a:rPr>
              <a:t>1.Полное довольство.</a:t>
            </a:r>
          </a:p>
          <a:p>
            <a:pPr algn="ctr"/>
            <a:r>
              <a:rPr lang="ru-RU" sz="1600">
                <a:solidFill>
                  <a:srgbClr val="0000CC"/>
                </a:solidFill>
              </a:rPr>
              <a:t>Жить в неге.</a:t>
            </a:r>
          </a:p>
          <a:p>
            <a:pPr algn="ctr"/>
            <a:r>
              <a:rPr lang="ru-RU" sz="1600">
                <a:solidFill>
                  <a:srgbClr val="0000CC"/>
                </a:solidFill>
              </a:rPr>
              <a:t>2.Блаженство, приятное </a:t>
            </a:r>
          </a:p>
          <a:p>
            <a:pPr algn="ctr"/>
            <a:r>
              <a:rPr lang="ru-RU" sz="1600">
                <a:solidFill>
                  <a:srgbClr val="0000CC"/>
                </a:solidFill>
              </a:rPr>
              <a:t>состояние.</a:t>
            </a:r>
          </a:p>
          <a:p>
            <a:pPr algn="ctr"/>
            <a:r>
              <a:rPr lang="ru-RU" sz="1600">
                <a:solidFill>
                  <a:srgbClr val="0000CC"/>
                </a:solidFill>
              </a:rPr>
              <a:t>Предаться  неге».</a:t>
            </a:r>
          </a:p>
          <a:p>
            <a:pPr algn="ctr"/>
            <a:r>
              <a:rPr lang="ru-RU" sz="1600">
                <a:solidFill>
                  <a:srgbClr val="0000CC"/>
                </a:solidFill>
              </a:rPr>
              <a:t>( из словаря С.И.Ожегова)</a:t>
            </a:r>
          </a:p>
        </p:txBody>
      </p:sp>
      <p:sp>
        <p:nvSpPr>
          <p:cNvPr id="31750" name="Oval 6"/>
          <p:cNvSpPr>
            <a:spLocks noChangeArrowheads="1"/>
          </p:cNvSpPr>
          <p:nvPr/>
        </p:nvSpPr>
        <p:spPr bwMode="auto">
          <a:xfrm>
            <a:off x="3563938" y="2636838"/>
            <a:ext cx="5329237" cy="1511300"/>
          </a:xfrm>
          <a:prstGeom prst="ellipse">
            <a:avLst/>
          </a:prstGeom>
          <a:solidFill>
            <a:srgbClr val="BBE0E3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CC"/>
                </a:solidFill>
              </a:rPr>
              <a:t>Нега –1. Состояние безмятежного покоя. </a:t>
            </a:r>
          </a:p>
          <a:p>
            <a:pPr algn="ctr"/>
            <a:r>
              <a:rPr lang="ru-RU">
                <a:solidFill>
                  <a:srgbClr val="0000CC"/>
                </a:solidFill>
              </a:rPr>
              <a:t>2.Чувственное упоение, наслаждение.</a:t>
            </a:r>
          </a:p>
          <a:p>
            <a:pPr algn="ctr"/>
            <a:r>
              <a:rPr lang="ru-RU">
                <a:solidFill>
                  <a:srgbClr val="0000CC"/>
                </a:solidFill>
              </a:rPr>
              <a:t>(словарь языка Пушкина)</a:t>
            </a:r>
          </a:p>
        </p:txBody>
      </p:sp>
      <p:sp>
        <p:nvSpPr>
          <p:cNvPr id="31752" name="Rectangle 8"/>
          <p:cNvSpPr>
            <a:spLocks noChangeArrowheads="1"/>
          </p:cNvSpPr>
          <p:nvPr/>
        </p:nvSpPr>
        <p:spPr bwMode="auto">
          <a:xfrm>
            <a:off x="971550" y="5229225"/>
            <a:ext cx="6985000" cy="1152525"/>
          </a:xfrm>
          <a:prstGeom prst="rect">
            <a:avLst/>
          </a:prstGeom>
          <a:solidFill>
            <a:srgbClr val="BBE0E3">
              <a:alpha val="58823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900">
                <a:solidFill>
                  <a:srgbClr val="CE1F02"/>
                </a:solidFill>
              </a:rPr>
              <a:t>Слово «нега» не соответствует перечисленным значениям </a:t>
            </a:r>
          </a:p>
          <a:p>
            <a:pPr algn="ctr"/>
            <a:r>
              <a:rPr lang="ru-RU" sz="1900">
                <a:solidFill>
                  <a:srgbClr val="CE1F02"/>
                </a:solidFill>
              </a:rPr>
              <a:t>в стихотворении. На современный русский язык его лучше</a:t>
            </a:r>
          </a:p>
          <a:p>
            <a:pPr algn="ctr"/>
            <a:r>
              <a:rPr lang="ru-RU" sz="1900">
                <a:solidFill>
                  <a:srgbClr val="CE1F02"/>
                </a:solidFill>
              </a:rPr>
              <a:t>перевести словом сон, поскольку сон – </a:t>
            </a:r>
          </a:p>
          <a:p>
            <a:pPr algn="ctr"/>
            <a:r>
              <a:rPr lang="ru-RU" sz="1900">
                <a:solidFill>
                  <a:srgbClr val="CE1F02"/>
                </a:solidFill>
              </a:rPr>
              <a:t>самое полное « состояние  безмятежного покоя».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9" grpId="0" animBg="1"/>
      <p:bldP spid="31750" grpId="0" animBg="1"/>
      <p:bldP spid="3175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ChangeArrowheads="1"/>
          </p:cNvSpPr>
          <p:nvPr/>
        </p:nvSpPr>
        <p:spPr bwMode="auto">
          <a:xfrm>
            <a:off x="250825" y="1557338"/>
            <a:ext cx="7993063" cy="347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                     </a:t>
            </a:r>
            <a:r>
              <a:rPr lang="ru-RU" sz="2800" i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Вечор, ты помнишь, вьюга злилась,</a:t>
            </a:r>
          </a:p>
          <a:p>
            <a:r>
              <a:rPr lang="ru-RU" sz="2800" i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На мутном небе мгла носилась;</a:t>
            </a:r>
          </a:p>
          <a:p>
            <a:r>
              <a:rPr lang="ru-RU" sz="2800" i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Луна,  как бледное пятно,</a:t>
            </a:r>
          </a:p>
          <a:p>
            <a:r>
              <a:rPr lang="ru-RU" sz="2800" i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Сквозь тучи мрачные желтела,</a:t>
            </a:r>
          </a:p>
          <a:p>
            <a:r>
              <a:rPr lang="ru-RU" sz="2800" i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И ты печальная сидела –</a:t>
            </a:r>
          </a:p>
          <a:p>
            <a:r>
              <a:rPr lang="ru-RU" sz="2400" i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ru-RU" sz="2800" i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 нынче … погляди в окно</a:t>
            </a:r>
            <a:r>
              <a:rPr lang="ru-RU" sz="280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sz="2800"/>
          </a:p>
          <a:p>
            <a:endParaRPr lang="ru-RU" sz="2400"/>
          </a:p>
        </p:txBody>
      </p:sp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1258888" y="4941888"/>
            <a:ext cx="6265862" cy="1727200"/>
          </a:xfrm>
          <a:prstGeom prst="rect">
            <a:avLst/>
          </a:prstGeom>
          <a:solidFill>
            <a:srgbClr val="BBE0E3">
              <a:alpha val="83136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solidFill>
                  <a:srgbClr val="0000CC"/>
                </a:solidFill>
              </a:rPr>
              <a:t>Лексика строфы создает мрачное настроение:</a:t>
            </a:r>
          </a:p>
          <a:p>
            <a:pPr algn="ctr"/>
            <a:r>
              <a:rPr lang="ru-RU" b="1" i="1">
                <a:solidFill>
                  <a:srgbClr val="CE1F02"/>
                </a:solidFill>
              </a:rPr>
              <a:t>«вьюга злилась», «мгла носилась», «тучи мрачные».</a:t>
            </a:r>
            <a:r>
              <a:rPr lang="ru-RU"/>
              <a:t> </a:t>
            </a:r>
            <a:endParaRPr lang="ru-RU">
              <a:solidFill>
                <a:srgbClr val="F42502"/>
              </a:solidFill>
            </a:endParaRPr>
          </a:p>
          <a:p>
            <a:pPr algn="ctr"/>
            <a:r>
              <a:rPr lang="ru-RU">
                <a:solidFill>
                  <a:srgbClr val="0000CC"/>
                </a:solidFill>
              </a:rPr>
              <a:t>Но великолепие зимнего утра ощущается</a:t>
            </a:r>
          </a:p>
          <a:p>
            <a:pPr algn="ctr"/>
            <a:r>
              <a:rPr lang="ru-RU">
                <a:solidFill>
                  <a:srgbClr val="0000CC"/>
                </a:solidFill>
              </a:rPr>
              <a:t> ещё сильнее по контрасту со вчерашней бурей </a:t>
            </a:r>
          </a:p>
        </p:txBody>
      </p:sp>
      <p:sp>
        <p:nvSpPr>
          <p:cNvPr id="14340" name="TextBox 10"/>
          <p:cNvSpPr txBox="1">
            <a:spLocks noChangeArrowheads="1"/>
          </p:cNvSpPr>
          <p:nvPr/>
        </p:nvSpPr>
        <p:spPr bwMode="auto">
          <a:xfrm>
            <a:off x="539750" y="549275"/>
            <a:ext cx="799147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Какое настроение создаёт Пушкина в этой строфе?</a:t>
            </a:r>
          </a:p>
        </p:txBody>
      </p:sp>
      <p:pic>
        <p:nvPicPr>
          <p:cNvPr id="14341" name="Picture 12" descr="C:\Users\комп\Pictures\картинки\6C4_arg-qmark-65-trans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588" y="2205038"/>
            <a:ext cx="1724025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7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ChangeArrowheads="1"/>
          </p:cNvSpPr>
          <p:nvPr/>
        </p:nvSpPr>
        <p:spPr bwMode="auto">
          <a:xfrm>
            <a:off x="0" y="4119563"/>
            <a:ext cx="5219700" cy="273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400" i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Под голубыми небесами</a:t>
            </a:r>
          </a:p>
          <a:p>
            <a:pPr algn="ctr"/>
            <a:r>
              <a:rPr lang="ru-RU" sz="2400" i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Великолепными коврами,</a:t>
            </a:r>
          </a:p>
          <a:p>
            <a:pPr algn="ctr"/>
            <a:r>
              <a:rPr lang="ru-RU" sz="2400" i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Блестя на солнце, снег лежит;</a:t>
            </a:r>
          </a:p>
          <a:p>
            <a:pPr algn="ctr"/>
            <a:r>
              <a:rPr lang="ru-RU" sz="2400" i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Прозрачный лес один чернеет,</a:t>
            </a:r>
          </a:p>
          <a:p>
            <a:pPr algn="ctr"/>
            <a:r>
              <a:rPr lang="ru-RU" sz="2400" i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И ель сквозь иней зеленеет,</a:t>
            </a:r>
          </a:p>
          <a:p>
            <a:pPr algn="ctr"/>
            <a:r>
              <a:rPr lang="ru-RU" sz="2400" i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И речка подо льдом блестит.  </a:t>
            </a:r>
          </a:p>
          <a:p>
            <a:pPr algn="ctr"/>
            <a:r>
              <a:rPr lang="ru-RU" sz="2800" i="1">
                <a:solidFill>
                  <a:srgbClr val="0000FF"/>
                </a:solidFill>
              </a:rPr>
              <a:t>   </a:t>
            </a:r>
          </a:p>
        </p:txBody>
      </p:sp>
      <p:pic>
        <p:nvPicPr>
          <p:cNvPr id="15363" name="Picture 18" descr="http://fotohosting.kz/images/2012/12/hogcppfjlfj79p2825n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329238" cy="397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20" descr="http://s.qguys.com/diaries/17/86/97799_377_2569197517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1863" y="1268413"/>
            <a:ext cx="2533650" cy="26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75" name="Picture 11" descr="http://4put.ru/pictures/max/226/695275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1520" y="332656"/>
            <a:ext cx="8352928" cy="58888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0" y="911225"/>
            <a:ext cx="7653338" cy="308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400" b="1"/>
              <a:t>                 </a:t>
            </a:r>
            <a:r>
              <a:rPr lang="ru-RU" sz="2800" b="1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Вся комната янтарным блеском</a:t>
            </a:r>
          </a:p>
          <a:p>
            <a:pPr algn="ctr"/>
            <a:r>
              <a:rPr lang="ru-RU" sz="2800" b="1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Озарена. Веселым треском</a:t>
            </a:r>
          </a:p>
          <a:p>
            <a:pPr algn="ctr"/>
            <a:r>
              <a:rPr lang="ru-RU" sz="2800" b="1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Трещит затопленная печь.</a:t>
            </a:r>
          </a:p>
          <a:p>
            <a:pPr algn="ctr"/>
            <a:r>
              <a:rPr lang="ru-RU" sz="2800" b="1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Приятно думать у лежанки.</a:t>
            </a:r>
          </a:p>
          <a:p>
            <a:pPr algn="ctr"/>
            <a:r>
              <a:rPr lang="ru-RU" sz="2800" b="1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Но знаешь: не велеть ли в санки</a:t>
            </a:r>
          </a:p>
          <a:p>
            <a:pPr algn="ctr"/>
            <a:r>
              <a:rPr lang="ru-RU" sz="2800" b="1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Кобылку бурую запречь?</a:t>
            </a:r>
          </a:p>
          <a:p>
            <a:pPr algn="ctr" eaLnBrk="0" hangingPunct="0"/>
            <a:endParaRPr lang="ru-RU" sz="2800" i="1">
              <a:solidFill>
                <a:srgbClr val="0000FF"/>
              </a:solidFill>
            </a:endParaRPr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1692275" y="4508500"/>
            <a:ext cx="5329238" cy="1419225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CE1F02"/>
                </a:solidFill>
                <a:latin typeface="Times New Roman" pitchFamily="18" charset="0"/>
                <a:cs typeface="Times New Roman" pitchFamily="18" charset="0"/>
              </a:rPr>
              <a:t>Лежанка </a:t>
            </a:r>
            <a:r>
              <a:rPr lang="ru-RU">
                <a:solidFill>
                  <a:srgbClr val="CE1F02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невысокий выступ у русской печи,</a:t>
            </a:r>
          </a:p>
          <a:p>
            <a:pPr algn="ctr"/>
            <a:r>
              <a:rPr lang="ru-RU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на котором, греясь, отдыхали или спали.</a:t>
            </a:r>
            <a:r>
              <a:rPr lang="ru-RU">
                <a:solidFill>
                  <a:srgbClr val="CE1F02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algn="ctr"/>
            <a:r>
              <a:rPr lang="ru-RU">
                <a:solidFill>
                  <a:srgbClr val="CE1F02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>
                <a:solidFill>
                  <a:srgbClr val="CE1F02"/>
                </a:solidFill>
                <a:latin typeface="Times New Roman" pitchFamily="18" charset="0"/>
                <a:cs typeface="Times New Roman" pitchFamily="18" charset="0"/>
              </a:rPr>
              <a:t>Велеть </a:t>
            </a:r>
            <a:r>
              <a:rPr lang="ru-RU">
                <a:solidFill>
                  <a:srgbClr val="CE1F02"/>
                </a:solidFill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приказать (устар.).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9" grpId="0" autoUpdateAnimBg="0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http://zhdanov.in.gallerix.ru/pic/131669778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25" y="620713"/>
            <a:ext cx="9061450" cy="590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23850" y="5013325"/>
            <a:ext cx="4572000" cy="14779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Здесь поэт использовал антитезу.</a:t>
            </a:r>
          </a:p>
          <a:p>
            <a:pPr>
              <a:defRPr/>
            </a:pPr>
            <a:r>
              <a:rPr lang="ru-RU" b="1" i="1" dirty="0">
                <a:solidFill>
                  <a:srgbClr val="FF0000"/>
                </a:solidFill>
              </a:rPr>
              <a:t>Антитеза</a:t>
            </a:r>
            <a:r>
              <a:rPr lang="ru-RU" b="1" dirty="0">
                <a:solidFill>
                  <a:srgbClr val="FF0000"/>
                </a:solidFill>
              </a:rPr>
              <a:t> 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– противопоставление слов, образов, эпизодов, картин для передачи мысли и чувства, усиления выразительности речи.</a:t>
            </a:r>
          </a:p>
        </p:txBody>
      </p:sp>
      <p:sp>
        <p:nvSpPr>
          <p:cNvPr id="17412" name="Прямоугольник 5"/>
          <p:cNvSpPr>
            <a:spLocks noChangeArrowheads="1"/>
          </p:cNvSpPr>
          <p:nvPr/>
        </p:nvSpPr>
        <p:spPr bwMode="auto">
          <a:xfrm>
            <a:off x="323850" y="115888"/>
            <a:ext cx="84963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Сравните картины, нарисованные во II строфе и в других строфах стихотворения.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388" y="188913"/>
            <a:ext cx="882015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dirty="0"/>
              <a:t> 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Чтобы по-настоящему выйти в мир поэзии, стать чутким читателем стихов, необходимо понять, что делает речь стихотворной. Знание размеров стиха, умение слышать стихотворный ритм – непременные качества истинного любителя поэзии.</a:t>
            </a:r>
          </a:p>
        </p:txBody>
      </p:sp>
      <p:sp>
        <p:nvSpPr>
          <p:cNvPr id="18435" name="Прямоугольник 2"/>
          <p:cNvSpPr>
            <a:spLocks noChangeArrowheads="1"/>
          </p:cNvSpPr>
          <p:nvPr/>
        </p:nvSpPr>
        <p:spPr bwMode="auto">
          <a:xfrm>
            <a:off x="179388" y="1508125"/>
            <a:ext cx="8459787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/>
              <a:t>1.вычислим количество стихотворных строф и входящих в них строк:</a:t>
            </a:r>
            <a:br>
              <a:rPr lang="ru-RU" sz="1600"/>
            </a:br>
            <a:r>
              <a:rPr lang="ru-RU" sz="1600"/>
              <a:t>Стихотворение состоит из 5-ти строф (всего 30 строк) ямб</a:t>
            </a:r>
            <a:br>
              <a:rPr lang="ru-RU" sz="1600"/>
            </a:br>
            <a:r>
              <a:rPr lang="ru-RU" sz="1600"/>
              <a:t>2. определим тип стихов и простейшие виды строф (как-то: двустишье,</a:t>
            </a:r>
            <a:br>
              <a:rPr lang="ru-RU" sz="1600"/>
            </a:br>
            <a:r>
              <a:rPr lang="ru-RU" sz="1600"/>
              <a:t>трехстишье, четверостишье и т.п.). </a:t>
            </a:r>
            <a:br>
              <a:rPr lang="ru-RU" sz="1600"/>
            </a:br>
            <a:r>
              <a:rPr lang="ru-RU" sz="1600"/>
              <a:t>1-я строфа - 6 строк, шестистишие. </a:t>
            </a:r>
            <a:br>
              <a:rPr lang="ru-RU" sz="1600"/>
            </a:br>
            <a:r>
              <a:rPr lang="ru-RU" sz="1600"/>
              <a:t>Рифмы: чудесный - прелестный, проснись - взоры, Авроры - явись.</a:t>
            </a:r>
            <a:br>
              <a:rPr lang="ru-RU" sz="1600"/>
            </a:br>
            <a:r>
              <a:rPr lang="ru-RU" sz="1600"/>
              <a:t>Рифмовка: AABCCB</a:t>
            </a:r>
            <a:br>
              <a:rPr lang="ru-RU" sz="1600"/>
            </a:br>
            <a:r>
              <a:rPr lang="ru-RU" sz="1600"/>
              <a:t>2- я строфа- 6 строк, шестистишие. </a:t>
            </a:r>
            <a:br>
              <a:rPr lang="ru-RU" sz="1600"/>
            </a:br>
            <a:r>
              <a:rPr lang="ru-RU" sz="1600"/>
              <a:t>Рифма: злилась-носилась, пятно - желтела, сидела - окно.</a:t>
            </a:r>
            <a:br>
              <a:rPr lang="ru-RU" sz="1600"/>
            </a:br>
            <a:r>
              <a:rPr lang="ru-RU" sz="1600"/>
              <a:t>Рифмовка: AABCCB</a:t>
            </a:r>
            <a:br>
              <a:rPr lang="ru-RU" sz="1600"/>
            </a:br>
            <a:r>
              <a:rPr lang="ru-RU" sz="1600"/>
              <a:t>3-я строфа - 6 строк, шестистишие. </a:t>
            </a:r>
            <a:br>
              <a:rPr lang="ru-RU" sz="1600"/>
            </a:br>
            <a:r>
              <a:rPr lang="ru-RU" sz="1600"/>
              <a:t>Рифма: небесами-коврами, лежит-чернеет, зеленеет-блестит.</a:t>
            </a:r>
            <a:br>
              <a:rPr lang="ru-RU" sz="1600"/>
            </a:br>
            <a:r>
              <a:rPr lang="ru-RU" sz="1600"/>
              <a:t>Рифмовка: AABCCB</a:t>
            </a:r>
            <a:br>
              <a:rPr lang="ru-RU" sz="1600"/>
            </a:br>
            <a:r>
              <a:rPr lang="ru-RU" sz="1600"/>
              <a:t>4-я строфа - 6 строк, шестистишие. </a:t>
            </a:r>
            <a:br>
              <a:rPr lang="ru-RU" sz="1600"/>
            </a:br>
            <a:r>
              <a:rPr lang="ru-RU" sz="1600"/>
              <a:t>Рифма: блеском-треском, печь - лежанки, санки - запречь.</a:t>
            </a:r>
            <a:br>
              <a:rPr lang="ru-RU" sz="1600"/>
            </a:br>
            <a:r>
              <a:rPr lang="ru-RU" sz="1600"/>
              <a:t>Рифмовка: AABCCB</a:t>
            </a:r>
            <a:br>
              <a:rPr lang="ru-RU" sz="1600"/>
            </a:br>
            <a:r>
              <a:rPr lang="ru-RU" sz="1600"/>
              <a:t>5-я строфа - 6 строк, шестистишие. </a:t>
            </a:r>
            <a:br>
              <a:rPr lang="ru-RU" sz="1600"/>
            </a:br>
            <a:r>
              <a:rPr lang="ru-RU" sz="1600"/>
              <a:t>Рифмы: снегу-бегу, коня - пустые, густые - меня.</a:t>
            </a:r>
            <a:br>
              <a:rPr lang="ru-RU" sz="1600"/>
            </a:br>
            <a:r>
              <a:rPr lang="ru-RU" sz="1600"/>
              <a:t>Рифмовка: AABCCB</a:t>
            </a:r>
            <a:br>
              <a:rPr lang="ru-RU" sz="1600"/>
            </a:br>
            <a:r>
              <a:rPr lang="ru-RU" sz="1600"/>
              <a:t>Способ рифмовки – параллельная.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388" y="333375"/>
            <a:ext cx="7921625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Определим размер стихотворения: </a:t>
            </a:r>
            <a:br>
              <a:rPr lang="ru-RU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попробуем нарисовать ритмический рисунок двух строчек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0825" y="1268413"/>
            <a:ext cx="8497888" cy="9540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Моро </a:t>
            </a:r>
            <a:r>
              <a:rPr lang="ru-RU" sz="28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Моро`з</a:t>
            </a:r>
            <a:r>
              <a:rPr lang="ru-RU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и </a:t>
            </a:r>
            <a:r>
              <a:rPr lang="ru-RU" sz="28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со`лнце</a:t>
            </a:r>
            <a:r>
              <a:rPr lang="ru-RU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де`нь</a:t>
            </a:r>
            <a:r>
              <a:rPr lang="ru-RU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чуде`сный</a:t>
            </a:r>
            <a:r>
              <a:rPr lang="ru-RU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, 4 стопы</a:t>
            </a:r>
            <a:br>
              <a:rPr lang="ru-RU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r>
              <a:rPr lang="ru-RU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  Еще` ты </a:t>
            </a:r>
            <a:r>
              <a:rPr lang="ru-RU" sz="28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дре`млешь</a:t>
            </a:r>
            <a:r>
              <a:rPr lang="ru-RU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, </a:t>
            </a:r>
            <a:r>
              <a:rPr lang="ru-RU" sz="28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дру`г</a:t>
            </a:r>
            <a:r>
              <a:rPr lang="ru-RU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преле`стный</a:t>
            </a:r>
            <a:r>
              <a:rPr lang="ru-RU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. 4 стопы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39750" y="3716338"/>
            <a:ext cx="6389688" cy="6477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Если ударение подает на второй слог, </a:t>
            </a:r>
          </a:p>
          <a:p>
            <a:pPr>
              <a:defRPr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значит это – ямб.</a:t>
            </a:r>
          </a:p>
        </p:txBody>
      </p:sp>
      <p:pic>
        <p:nvPicPr>
          <p:cNvPr id="19461" name="Picture 2" descr="http://legocomp.ru/wp-content/uploads/2012/12/1_znaika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688" y="2420938"/>
            <a:ext cx="2162175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j0214098.wav">
            <a:hlinkClick r:id="" action="ppaction://media"/>
          </p:cNvPr>
          <p:cNvPicPr>
            <a:picLocks noRot="1" noChangeAspect="1"/>
          </p:cNvPicPr>
          <p:nvPr>
            <a:wavAudioFile r:embed="rId1" name="j0214098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9338" y="594995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74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/>
          <p:cNvSpPr txBox="1">
            <a:spLocks noChangeArrowheads="1"/>
          </p:cNvSpPr>
          <p:nvPr/>
        </p:nvSpPr>
        <p:spPr bwMode="auto">
          <a:xfrm>
            <a:off x="179388" y="260350"/>
            <a:ext cx="83772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Домашнее задание: выучить стихотворение «Зимнее утро»</a:t>
            </a:r>
          </a:p>
        </p:txBody>
      </p:sp>
      <p:pic>
        <p:nvPicPr>
          <p:cNvPr id="74754" name="Picture 2" descr="http://s05.radikal.ru/i178/1009/fa/747f0223b515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1700213"/>
            <a:ext cx="8078788" cy="389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4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709</TotalTime>
  <Words>605</Words>
  <Application>Microsoft Office PowerPoint</Application>
  <PresentationFormat>Экран (4:3)</PresentationFormat>
  <Paragraphs>100</Paragraphs>
  <Slides>19</Slides>
  <Notes>0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Оформление по умолчанию</vt:lpstr>
      <vt:lpstr>Слайд 1</vt:lpstr>
      <vt:lpstr>Слайд 2</vt:lpstr>
      <vt:lpstr>Михайловские рощи</vt:lpstr>
      <vt:lpstr>Парк Павловска</vt:lpstr>
      <vt:lpstr>Слайд 5</vt:lpstr>
      <vt:lpstr>Слайд 6</vt:lpstr>
      <vt:lpstr>Слайд 7</vt:lpstr>
      <vt:lpstr>Слайд 8</vt:lpstr>
      <vt:lpstr>С помощью каких средств автор создаёт  настроение радости?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Company>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Vlad</dc:creator>
  <cp:lastModifiedBy>123</cp:lastModifiedBy>
  <cp:revision>29</cp:revision>
  <dcterms:created xsi:type="dcterms:W3CDTF">2009-02-10T14:55:13Z</dcterms:created>
  <dcterms:modified xsi:type="dcterms:W3CDTF">2017-11-19T18:40:31Z</dcterms:modified>
</cp:coreProperties>
</file>