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6" r:id="rId2"/>
    <p:sldId id="261" r:id="rId3"/>
    <p:sldId id="257" r:id="rId4"/>
    <p:sldId id="258" r:id="rId5"/>
    <p:sldId id="259" r:id="rId6"/>
    <p:sldId id="263" r:id="rId7"/>
    <p:sldId id="262" r:id="rId8"/>
    <p:sldId id="267" r:id="rId9"/>
    <p:sldId id="268" r:id="rId10"/>
    <p:sldId id="269" r:id="rId11"/>
    <p:sldId id="260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8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66" autoAdjust="0"/>
    <p:restoredTop sz="94660"/>
  </p:normalViewPr>
  <p:slideViewPr>
    <p:cSldViewPr>
      <p:cViewPr>
        <p:scale>
          <a:sx n="80" d="100"/>
          <a:sy n="80" d="100"/>
        </p:scale>
        <p:origin x="-30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5FABD5-85FA-4B5A-9CB8-CC8060810D2D}" type="datetimeFigureOut">
              <a:rPr lang="ru-RU" smtClean="0"/>
              <a:pPr/>
              <a:t>31.10.2017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E139E-9490-420F-A099-2280B0461A7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E139E-9490-420F-A099-2280B0461A7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E139E-9490-420F-A099-2280B0461A7D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E139E-9490-420F-A099-2280B0461A7D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E139E-9490-420F-A099-2280B0461A7D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E139E-9490-420F-A099-2280B0461A7D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E139E-9490-420F-A099-2280B0461A7D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E139E-9490-420F-A099-2280B0461A7D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E139E-9490-420F-A099-2280B0461A7D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6E139E-9490-420F-A099-2280B0461A7D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8" descr="6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4500563"/>
            <a:ext cx="2185987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F4E757-8A78-4E7F-9BB5-B664E2D3778D}" type="datetimeFigureOut">
              <a:rPr lang="ru-RU"/>
              <a:pPr>
                <a:defRPr/>
              </a:pPr>
              <a:t>31.10.2017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64051C-2C57-4E2C-ACA8-0A4EE0D077D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8" descr="1259837397_4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6000"/>
          <a:stretch>
            <a:fillRect/>
          </a:stretch>
        </p:blipFill>
        <p:spPr bwMode="auto">
          <a:xfrm>
            <a:off x="6905625" y="0"/>
            <a:ext cx="2238375" cy="236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D62CE-B304-4AD0-A84A-EC5E561E431D}" type="datetimeFigureOut">
              <a:rPr lang="ru-RU"/>
              <a:pPr>
                <a:defRPr/>
              </a:pPr>
              <a:t>31.10.2017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75C22-1DE8-47C6-AC99-D04EA3E8B6F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D6DAD-42F9-4B0F-8708-78000EF6B886}" type="datetimeFigureOut">
              <a:rPr lang="ru-RU"/>
              <a:pPr>
                <a:defRPr/>
              </a:pPr>
              <a:t>31.10.2017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F6EDF-99F1-48CE-835F-9431453699A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29CD0-97A4-4EA9-BC68-3F8CF4F48391}" type="datetimeFigureOut">
              <a:rPr lang="ru-RU"/>
              <a:pPr>
                <a:defRPr/>
              </a:pPr>
              <a:t>31.10.2017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2B01E-E669-4652-9F7D-A4A7C507971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59C3E-1C71-4BC9-B529-309F1C4F0788}" type="datetimeFigureOut">
              <a:rPr lang="ru-RU"/>
              <a:pPr>
                <a:defRPr/>
              </a:pPr>
              <a:t>31.10.2017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C6808-BBC5-4D60-A479-F1A360E1E3C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7AFC0-8A6B-4218-B37A-9F55DD85C021}" type="datetimeFigureOut">
              <a:rPr lang="ru-RU"/>
              <a:pPr>
                <a:defRPr/>
              </a:pPr>
              <a:t>31.10.2017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609B06-7804-4105-9C3F-8D7E78771DC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C8080-F7E5-4BCA-8612-FB21D05FBA51}" type="datetimeFigureOut">
              <a:rPr lang="ru-RU"/>
              <a:pPr>
                <a:defRPr/>
              </a:pPr>
              <a:t>31.10.2017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E4FF9-1BCE-4BC8-A30C-3AAF80C2A6E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D1B79-BB75-433B-AABA-13B076CB9265}" type="datetimeFigureOut">
              <a:rPr lang="ru-RU"/>
              <a:pPr>
                <a:defRPr/>
              </a:pPr>
              <a:t>31.10.2017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42977-71EE-49D7-83DB-C37F53EC1E1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38508-4D90-46BD-82DB-97AAD45AB6AD}" type="datetimeFigureOut">
              <a:rPr lang="ru-RU"/>
              <a:pPr>
                <a:defRPr/>
              </a:pPr>
              <a:t>31.10.2017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0B40E-874D-4B6F-BFBC-0435FE001CD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A35F3-FEDB-43AE-A3CB-C34D98792431}" type="datetimeFigureOut">
              <a:rPr lang="ru-RU"/>
              <a:pPr>
                <a:defRPr/>
              </a:pPr>
              <a:t>31.10.2017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2BE91-8305-4E4A-BA9D-EBEDF56D93D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602AC-B75C-4D03-95A3-A0B25CC327E8}" type="datetimeFigureOut">
              <a:rPr lang="ru-RU"/>
              <a:pPr>
                <a:defRPr/>
              </a:pPr>
              <a:t>31.10.2017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1D518-61D3-4D48-A83A-C6EF4D12AF7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11" descr="1259837397_4.jpg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3500"/>
          <a:stretch>
            <a:fillRect/>
          </a:stretch>
        </p:blipFill>
        <p:spPr bwMode="auto">
          <a:xfrm>
            <a:off x="6834188" y="0"/>
            <a:ext cx="2309812" cy="237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Рисунок 10" descr="6.jpg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4313" y="4214813"/>
            <a:ext cx="24669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4AD483A-28A1-4748-9645-F4D816139D7D}" type="datetimeFigureOut">
              <a:rPr lang="ru-RU"/>
              <a:pPr>
                <a:defRPr/>
              </a:pPr>
              <a:t>31.10.2017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A7B9259-0133-45F7-9D3B-3E2CAA84121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916832"/>
            <a:ext cx="8229600" cy="2304256"/>
          </a:xfrm>
        </p:spPr>
        <p:txBody>
          <a:bodyPr/>
          <a:lstStyle/>
          <a:p>
            <a:r>
              <a:rPr lang="ru-RU" sz="4000" b="1" dirty="0" smtClean="0"/>
              <a:t>«Причины неуспеваемости младших школьников и способы решения этой проблемы»</a:t>
            </a:r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779912" y="5949280"/>
            <a:ext cx="1800200" cy="648072"/>
          </a:xfrm>
        </p:spPr>
        <p:txBody>
          <a:bodyPr/>
          <a:lstStyle/>
          <a:p>
            <a:pPr>
              <a:buNone/>
            </a:pPr>
            <a:r>
              <a:rPr lang="ru-RU" sz="3600" b="1" dirty="0" smtClean="0"/>
              <a:t>2017г.</a:t>
            </a:r>
            <a:endParaRPr lang="ru-RU" sz="36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23928" y="4437112"/>
            <a:ext cx="4752528" cy="1540768"/>
          </a:xfrm>
        </p:spPr>
        <p:txBody>
          <a:bodyPr/>
          <a:lstStyle/>
          <a:p>
            <a:pPr>
              <a:buNone/>
            </a:pPr>
            <a:r>
              <a:rPr lang="ru-RU" sz="2000" dirty="0" smtClean="0"/>
              <a:t>Презентацию подготовила: </a:t>
            </a:r>
          </a:p>
          <a:p>
            <a:pPr>
              <a:buNone/>
            </a:pPr>
            <a:r>
              <a:rPr lang="ru-RU" sz="2000" dirty="0" err="1" smtClean="0"/>
              <a:t>Вяткина</a:t>
            </a:r>
            <a:r>
              <a:rPr lang="ru-RU" sz="2000" dirty="0" smtClean="0"/>
              <a:t> К. В., учитель начальных классов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71472" y="1916832"/>
            <a:ext cx="8129148" cy="295232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dirty="0" smtClean="0"/>
              <a:t>осуществлять работу </a:t>
            </a:r>
          </a:p>
          <a:p>
            <a:pPr algn="ctr"/>
            <a:r>
              <a:rPr lang="ru-RU" sz="5400" dirty="0" smtClean="0"/>
              <a:t>по формированию мотивации учения </a:t>
            </a:r>
          </a:p>
          <a:p>
            <a:pPr algn="ctr"/>
            <a:r>
              <a:rPr lang="ru-RU" sz="5400" dirty="0" smtClean="0"/>
              <a:t>у неуспевающих школьников</a:t>
            </a:r>
            <a:endParaRPr lang="ru-RU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10436" y="4572008"/>
            <a:ext cx="18473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2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03648" y="620688"/>
            <a:ext cx="43924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Важная задача: 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9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5786" y="1785926"/>
            <a:ext cx="7500990" cy="4500594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определяется как суммарная, комплексная, итоговая неподготовленность учащегося, наступающая в конце более или менее законченного отрезка процесса обучения.</a:t>
            </a:r>
          </a:p>
        </p:txBody>
      </p:sp>
      <p:sp>
        <p:nvSpPr>
          <p:cNvPr id="6146" name="Заголовок 1"/>
          <p:cNvSpPr>
            <a:spLocks noGrp="1"/>
          </p:cNvSpPr>
          <p:nvPr>
            <p:ph type="ctrTitle"/>
          </p:nvPr>
        </p:nvSpPr>
        <p:spPr>
          <a:xfrm>
            <a:off x="785786" y="357166"/>
            <a:ext cx="7772400" cy="1470025"/>
          </a:xfrm>
        </p:spPr>
        <p:txBody>
          <a:bodyPr/>
          <a:lstStyle/>
          <a:p>
            <a:endParaRPr lang="ru-RU" dirty="0" smtClean="0"/>
          </a:p>
        </p:txBody>
      </p:sp>
      <p:pic>
        <p:nvPicPr>
          <p:cNvPr id="4" name="Picture 7" descr="sov_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78658"/>
            <a:ext cx="1428760" cy="1850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83568" y="332656"/>
            <a:ext cx="792088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Неуспеваемость</a:t>
            </a:r>
            <a:endParaRPr lang="ru-RU" sz="8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229600" cy="1143000"/>
          </a:xfrm>
        </p:spPr>
        <p:txBody>
          <a:bodyPr/>
          <a:lstStyle/>
          <a:p>
            <a:endParaRPr lang="ru-RU" dirty="0" smtClean="0"/>
          </a:p>
        </p:txBody>
      </p:sp>
      <p:sp>
        <p:nvSpPr>
          <p:cNvPr id="717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</a:p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Изучением причин неуспеваемости занимались </a:t>
            </a:r>
          </a:p>
          <a:p>
            <a:pPr algn="ctr">
              <a:buNone/>
            </a:pP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А.М.Гельмонт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>
              <a:buNone/>
            </a:pPr>
            <a:r>
              <a:rPr lang="ru-RU" sz="4000" dirty="0" err="1" smtClean="0">
                <a:latin typeface="Times New Roman" pitchFamily="18" charset="0"/>
                <a:cs typeface="Times New Roman" pitchFamily="18" charset="0"/>
              </a:rPr>
              <a:t>Ю.К.Бабанский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П.П.Борисов.</a:t>
            </a:r>
          </a:p>
          <a:p>
            <a:pPr>
              <a:buNone/>
            </a:pPr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357166"/>
            <a:ext cx="7786741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Причины неуспеваемости</a:t>
            </a:r>
            <a:endParaRPr lang="ru-RU" sz="4400" b="1" cap="none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8707" y="1714488"/>
            <a:ext cx="8795293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3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>
              <a:buFont typeface="Wingdings" pitchFamily="2" charset="2"/>
              <a:buChar char="v"/>
            </a:pP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7172" name="Picture 4" descr="D:\мама\мои картинки анимашки заставки\фигурки для презентаций\мал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778166">
            <a:off x="357158" y="5500702"/>
            <a:ext cx="1277045" cy="1084248"/>
          </a:xfrm>
          <a:prstGeom prst="rect">
            <a:avLst/>
          </a:prstGeom>
          <a:noFill/>
        </p:spPr>
      </p:pic>
      <p:pic>
        <p:nvPicPr>
          <p:cNvPr id="7" name="Picture 4" descr="lie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63133">
            <a:off x="7929586" y="5214950"/>
            <a:ext cx="987021" cy="14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32656"/>
            <a:ext cx="8429684" cy="5436319"/>
          </a:xfrm>
        </p:spPr>
        <p:txBody>
          <a:bodyPr rtlCol="0">
            <a:noAutofit/>
          </a:bodyPr>
          <a:lstStyle/>
          <a:p>
            <a:pPr algn="ctr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А.М.Гельмонт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выделил причины трех категорий неуспеваемости: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AU" sz="1800" i="1" u="sng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1800" i="1" u="sng" dirty="0" smtClean="0">
                <a:latin typeface="Times New Roman" pitchFamily="18" charset="0"/>
                <a:cs typeface="Times New Roman" pitchFamily="18" charset="0"/>
              </a:rPr>
              <a:t> категория</a:t>
            </a:r>
            <a:r>
              <a:rPr lang="ru-RU" sz="1800" u="sng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низкий уровень предшествующей подготовки ученика; неблагоприятные, обстоятельства разного рода (физические дефекты, плохие бытовые условия; отсутствие заботы родителей).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1800" i="1" u="sng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1800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i="1" u="sng" dirty="0" err="1" smtClean="0">
                <a:latin typeface="Times New Roman" pitchFamily="18" charset="0"/>
                <a:cs typeface="Times New Roman" pitchFamily="18" charset="0"/>
              </a:rPr>
              <a:t>категориЯ</a:t>
            </a:r>
            <a:r>
              <a:rPr lang="ru-RU" sz="1800" i="1" u="sng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недостаточный интерес ученика к изучаемому предмету.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AU" sz="1800" i="1" u="sng" dirty="0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1800" i="1" u="sng" dirty="0" smtClean="0">
                <a:latin typeface="Times New Roman" pitchFamily="18" charset="0"/>
                <a:cs typeface="Times New Roman" pitchFamily="18" charset="0"/>
              </a:rPr>
              <a:t> категория: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недостатки преподавания, неаккуратное посещение уроков, невнимательность на уроках, нерегулярное выполнение домашних заданий. 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kinder_dra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034086">
            <a:off x="2905617" y="4831926"/>
            <a:ext cx="1447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nv_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836169">
            <a:off x="4761991" y="4858411"/>
            <a:ext cx="1319210" cy="1738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357166"/>
            <a:ext cx="7772400" cy="1362075"/>
          </a:xfrm>
        </p:spPr>
        <p:txBody>
          <a:bodyPr/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П.П.Борисова   рассматривает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три группы причин неуспеваемости: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060848"/>
            <a:ext cx="7772400" cy="2654035"/>
          </a:xfrm>
        </p:spPr>
        <p:txBody>
          <a:bodyPr/>
          <a:lstStyle/>
          <a:p>
            <a:pPr algn="ctr"/>
            <a:r>
              <a:rPr lang="en-A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Общепедагогические причины.</a:t>
            </a:r>
          </a:p>
          <a:p>
            <a:pPr algn="ctr"/>
            <a:r>
              <a:rPr lang="en-A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Психофизиологические причины.</a:t>
            </a:r>
          </a:p>
          <a:p>
            <a:pPr algn="ctr"/>
            <a:r>
              <a:rPr lang="en-A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Социально-экономические и социальные причины.</a:t>
            </a:r>
          </a:p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hf_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967108">
            <a:off x="985518" y="4986055"/>
            <a:ext cx="1544186" cy="1544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lie_0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658382">
            <a:off x="6286512" y="5072074"/>
            <a:ext cx="1883651" cy="1471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2" descr="D:\мама\мои картинки анимашки заставки\Анимационные картинки для презентаций\анимация школа\Школа\dlef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99737" y="4972324"/>
            <a:ext cx="1322391" cy="177641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988840"/>
            <a:ext cx="7272808" cy="4680520"/>
          </a:xfrm>
        </p:spPr>
        <p:txBody>
          <a:bodyPr/>
          <a:lstStyle/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- К причинам внутреннего плана он относит дефекты здоровья детей, их развития, недостаточный объем знаний, умений и навыков. 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-  К причинам внешнего порядка отнесены, в первую очередь, педагогические: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а) недостатки дидактических и воспитательных воздействий;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б) организационно-педагогического характера (организация педагогического процесса в школе, материальная база);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в) недостатки учебных планов, программ, методических пособий, а также недостатки внешкольных влияний, включая и семью.</a:t>
            </a:r>
          </a:p>
          <a:p>
            <a:pPr>
              <a:lnSpc>
                <a:spcPct val="90000"/>
              </a:lnSpc>
              <a:buNone/>
            </a:pPr>
            <a:endParaRPr lang="ru-RU" sz="2800" dirty="0" smtClean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endParaRPr lang="ru-RU" dirty="0" smtClean="0"/>
          </a:p>
          <a:p>
            <a:pPr>
              <a:lnSpc>
                <a:spcPct val="90000"/>
              </a:lnSpc>
            </a:pPr>
            <a:endParaRPr lang="ru-RU" dirty="0" smtClean="0"/>
          </a:p>
          <a:p>
            <a:pPr>
              <a:lnSpc>
                <a:spcPct val="90000"/>
              </a:lnSpc>
            </a:pPr>
            <a:endParaRPr lang="ru-RU" dirty="0" smtClean="0"/>
          </a:p>
          <a:p>
            <a:pPr>
              <a:lnSpc>
                <a:spcPct val="90000"/>
              </a:lnSpc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0"/>
            <a:ext cx="7742094" cy="175432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Triangl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dirty="0" err="1" smtClean="0">
                <a:latin typeface="Times New Roman" pitchFamily="18" charset="0"/>
                <a:cs typeface="Times New Roman" pitchFamily="18" charset="0"/>
              </a:rPr>
              <a:t>Ю.К.Бабанский</a:t>
            </a: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 правомерно разделил </a:t>
            </a:r>
          </a:p>
          <a:p>
            <a:pPr algn="ctr"/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на причины внутреннего и внешнего плана 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692696"/>
            <a:ext cx="8928992" cy="4879444"/>
          </a:xfrm>
        </p:spPr>
        <p:txBody>
          <a:bodyPr/>
          <a:lstStyle/>
          <a:p>
            <a:r>
              <a:rPr lang="ru-RU" sz="2800" dirty="0" smtClean="0">
                <a:latin typeface="Arial Narrow" pitchFamily="34" charset="0"/>
              </a:rPr>
              <a:t/>
            </a:r>
            <a:br>
              <a:rPr lang="ru-RU" sz="2800" dirty="0" smtClean="0">
                <a:latin typeface="Arial Narrow" pitchFamily="34" charset="0"/>
              </a:rPr>
            </a:br>
            <a:r>
              <a:rPr lang="ru-RU" sz="2800" dirty="0" smtClean="0">
                <a:latin typeface="Arial Narrow" pitchFamily="34" charset="0"/>
              </a:rPr>
              <a:t>    </a:t>
            </a:r>
            <a:br>
              <a:rPr lang="ru-RU" sz="2800" dirty="0" smtClean="0">
                <a:latin typeface="Arial Narrow" pitchFamily="34" charset="0"/>
              </a:rPr>
            </a:br>
            <a:endParaRPr lang="ru-RU" sz="2800" dirty="0">
              <a:latin typeface="Arial Narrow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00430" y="6143644"/>
            <a:ext cx="4429156" cy="928694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395536" y="528175"/>
            <a:ext cx="8568953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Обобщение подходов  авторов: </a:t>
            </a:r>
            <a:r>
              <a:rPr kumimoji="0" lang="ru-RU" sz="2000" b="1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А.М.Гельмонта</a:t>
            </a:r>
            <a:r>
              <a:rPr kumimoji="0" lang="ru-RU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2000" b="1" i="0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Ю.К.Бабанского</a:t>
            </a:r>
            <a:r>
              <a:rPr kumimoji="0" lang="ru-RU" sz="2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П.П.Борисова, выделим  возможные причины неуспеваемости детей младшего школьного возраста:</a:t>
            </a:r>
            <a:endParaRPr kumimoji="0" lang="ru-RU" sz="2000" b="1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 низкий уровень предшествующей подготовки ученика;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неблагоприятные обстоятельства разного рода (физические дефекты, плохие бытовые условия, отсутствие заботы родителей);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 недостаточный интерес ученика к изучаемому предмету;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 недостатки преподавания;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неаккуратное посещение уроков;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 невнимательность на уроках;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нерегулярное выполнение домашних заданий;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 недостатки учебно-воспитательной работы учителей;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нарушение нормального физического, физиологического и интеллектуального развития детей;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 слабая материально- техническая база школы;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 недостаточный объём знаний, умений и навыков;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недостатки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учебных планов, программ, методических пособий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</a:p>
          <a:p>
            <a:pPr eaLnBrk="0" hangingPunct="0"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недостатки внешкольных влияний, включая и семью.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8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58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58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8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58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58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58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58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58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58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584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584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584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584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584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3" y="6021287"/>
            <a:ext cx="7667129" cy="14401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052736"/>
            <a:ext cx="7772400" cy="4464496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Помощь детям со слабой успеваемостью.</a:t>
            </a:r>
          </a:p>
          <a:p>
            <a:pPr algn="ctr"/>
            <a:r>
              <a:rPr lang="ru-RU" sz="16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Психолого-педагогическая профилактика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поиски оптимальных педагогических систем, в том числе применение активных методов и форм обучения, новых педагогических технологий, проблемного и программированного обучения, информатизация педагогической деятельности.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Боденко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Б.Н. для такой профилактики была предложена концепция оптимизации учебно-воспитательного процесса.</a:t>
            </a:r>
          </a:p>
          <a:p>
            <a:pPr algn="ctr"/>
            <a:r>
              <a:rPr lang="ru-RU" sz="16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Психолого-педагогическая диагностика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систематический контроль и оценка результатов обучения, своевременное выявление пробелов. Для этого применяются беседы учителя с учениками, родителями, наблюдение за трудным учеником с фиксацией данных в дневнике учителя, проведение тестов, анализ результатов, обобщение их в виде таблиц по видам допущенных ошибок. </a:t>
            </a:r>
            <a:r>
              <a:rPr lang="ru-RU" sz="1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Боденко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Б.Н. предложен педагогический консилиум - совет учителей по анализу и решению дидактических проблем слабоуспевающих учеников.</a:t>
            </a:r>
          </a:p>
          <a:p>
            <a:pPr algn="ctr"/>
            <a:r>
              <a:rPr lang="ru-RU" sz="16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Психолого-педагогическая терапия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меры по устранению отставаний в учебе. В отечественной школе это дополнительные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занятия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На Западе - группы выравнивания. Преимущества последних в том, что занятия в них проводятся по результатам серьезной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диагностики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с подбором групповых и индивидуальных средств обучения.</a:t>
            </a:r>
          </a:p>
          <a:p>
            <a:pPr algn="ctr"/>
            <a:r>
              <a:rPr lang="ru-RU" sz="1600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Воспитательное воздействие.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Поскольку неудачи в учебе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связаны 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часто и с плохим воспитанием, то со слабоуспевающими учениками должна вестись индивидуальная планируемая воспитательная работа, которая включает и работу с семьей школьника. 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01208"/>
            <a:ext cx="7772400" cy="46776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5" y="476672"/>
            <a:ext cx="7739137" cy="5472608"/>
          </a:xfrm>
        </p:spPr>
        <p:txBody>
          <a:bodyPr/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Рекомендации </a:t>
            </a:r>
            <a:r>
              <a:rPr lang="ru-RU" b="1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учителей по преодолению слабой успеваемости в классе: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учителю нужно изучать психолого-педагогическую и методическую литературу по проблеме формирования положительной мотивации учения у  неуспевающих младших школьников;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 важно своевременно обращать внимание на признаки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отставания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учении, чтобы не допускать превращения их в устойчивые черты личности;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учителю желательно обучать школьников приемам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самостоятельной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работы, приемам преодоления возникающих трудностей;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4) на уроке для слабоуспевающих учащихся рекомендуются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карточки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индивидуальными заданиями, рекомендуется давать им больше времени для обдумывания ответа у доски, большое внимание уделять работе с временными группами (предлагается выделять 3 группы: слабые; средние; сильные; на тех или иных этапах урока организуется самостоятельная работа по группам, и учащиеся выполняют задания разной степени трудности), при этом переход из одной группы в другую не запрещается;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5) учащиеся должны осознавать теоретическую и практическую значимость каждого предмета, учебной деятельности;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6) на дополнительных занятиях можно предоставлять учащимся право спрашивать своих товарищей, составлять самим тексты диктантов, диктовать их, проверять самостоятельные работы друг друга, объяснять задания тому, кто еще не понял;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7) задания, предлагаемые учащимся, должны быть интересными, творческими, разнообразными, приводящими к росту их любознательности, увеличению их умственной активности;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8) стимулирование учебной деятельности (поощрения, создание ситуаций успеха, побуждение к активному труду и др.)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 rot="20957871">
            <a:off x="523244" y="1633381"/>
            <a:ext cx="8003538" cy="212505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>
                <a:gd name="adj" fmla="val 50000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внимание!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25686" y="5301208"/>
            <a:ext cx="6718314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1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sz="1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Презентацию  подготовила: </a:t>
            </a:r>
          </a:p>
          <a:p>
            <a:pPr algn="ctr"/>
            <a:r>
              <a:rPr lang="ru-RU" sz="1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Вяткина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К.В., учитель начальных классов, </a:t>
            </a:r>
          </a:p>
          <a:p>
            <a:pPr algn="ctr"/>
            <a:r>
              <a:rPr lang="ru-RU" sz="1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endParaRPr lang="ru-RU" sz="1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родительское собра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родительское собрание</Template>
  <TotalTime>341</TotalTime>
  <Words>780</Words>
  <Application>Microsoft Office PowerPoint</Application>
  <PresentationFormat>Экран (4:3)</PresentationFormat>
  <Paragraphs>78</Paragraphs>
  <Slides>11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родительское собрание</vt:lpstr>
      <vt:lpstr>«Причины неуспеваемости младших школьников и способы решения этой проблемы» </vt:lpstr>
      <vt:lpstr>Слайд 2</vt:lpstr>
      <vt:lpstr>Слайд 3</vt:lpstr>
      <vt:lpstr>Слайд 4</vt:lpstr>
      <vt:lpstr>А.М.Гельмонт выделил причины трех категорий неуспеваемости:     I категория : низкий уровень предшествующей подготовки ученика; неблагоприятные, обстоятельства разного рода (физические дефекты, плохие бытовые условия; отсутствие заботы родителей).   II категориЯ: недостаточный интерес ученика к изучаемому предмету.   III категория:  недостатки преподавания, неаккуратное посещение уроков, невнимательность на уроках, нерегулярное выполнение домашних заданий.  </vt:lpstr>
      <vt:lpstr>П.П.Борисова   рассматривает  три группы причин неуспеваемости: </vt:lpstr>
      <vt:lpstr>Слайд 7</vt:lpstr>
      <vt:lpstr>      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41</cp:revision>
  <dcterms:created xsi:type="dcterms:W3CDTF">2011-05-02T18:52:13Z</dcterms:created>
  <dcterms:modified xsi:type="dcterms:W3CDTF">2017-10-31T11:23:27Z</dcterms:modified>
</cp:coreProperties>
</file>