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4" r:id="rId11"/>
    <p:sldId id="267" r:id="rId12"/>
    <p:sldId id="269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488" y="255114"/>
            <a:ext cx="8814116" cy="5910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5346" y="332656"/>
            <a:ext cx="7772400" cy="792088"/>
          </a:xfrm>
        </p:spPr>
        <p:txBody>
          <a:bodyPr>
            <a:normAutofit/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altLang="ru-RU" sz="1400" b="1" kern="0" dirty="0">
                <a:solidFill>
                  <a:schemeClr val="bg1"/>
                </a:solidFill>
                <a:effectLst/>
                <a:latin typeface="Comic Sans MS"/>
                <a:ea typeface="+mn-ea"/>
                <a:cs typeface="+mn-cs"/>
              </a:rPr>
              <a:t>Государственное бюджетное общеобразовательное </a:t>
            </a:r>
            <a:r>
              <a:rPr lang="ru-RU" altLang="ru-RU" sz="1400" b="1" kern="0" dirty="0" smtClean="0">
                <a:solidFill>
                  <a:schemeClr val="bg1"/>
                </a:solidFill>
                <a:effectLst/>
                <a:latin typeface="Comic Sans MS"/>
                <a:ea typeface="+mn-ea"/>
                <a:cs typeface="+mn-cs"/>
              </a:rPr>
              <a:t>учреждение</a:t>
            </a:r>
            <a:br>
              <a:rPr lang="ru-RU" altLang="ru-RU" sz="1400" b="1" kern="0" dirty="0" smtClean="0">
                <a:solidFill>
                  <a:schemeClr val="bg1"/>
                </a:solidFill>
                <a:effectLst/>
                <a:latin typeface="Comic Sans MS"/>
                <a:ea typeface="+mn-ea"/>
                <a:cs typeface="+mn-cs"/>
              </a:rPr>
            </a:br>
            <a:r>
              <a:rPr lang="ru-RU" altLang="ru-RU" sz="1400" b="1" kern="0" dirty="0" smtClean="0">
                <a:solidFill>
                  <a:schemeClr val="bg1"/>
                </a:solidFill>
                <a:effectLst/>
                <a:latin typeface="Comic Sans MS"/>
                <a:ea typeface="+mn-ea"/>
                <a:cs typeface="+mn-cs"/>
              </a:rPr>
              <a:t>средняя </a:t>
            </a:r>
            <a:r>
              <a:rPr lang="ru-RU" altLang="ru-RU" sz="1400" b="1" kern="0" dirty="0">
                <a:solidFill>
                  <a:schemeClr val="bg1"/>
                </a:solidFill>
                <a:effectLst/>
                <a:latin typeface="Comic Sans MS"/>
                <a:ea typeface="+mn-ea"/>
                <a:cs typeface="+mn-cs"/>
              </a:rPr>
              <a:t>общеобразовательная школа №1 </a:t>
            </a:r>
            <a:r>
              <a:rPr lang="ru-RU" altLang="ru-RU" sz="1400" b="1" kern="0" dirty="0" err="1" smtClean="0">
                <a:solidFill>
                  <a:schemeClr val="bg1"/>
                </a:solidFill>
                <a:effectLst/>
                <a:latin typeface="Comic Sans MS"/>
                <a:ea typeface="+mn-ea"/>
                <a:cs typeface="+mn-cs"/>
              </a:rPr>
              <a:t>п.г.т.Суходол</a:t>
            </a:r>
            <a:r>
              <a:rPr lang="ru-RU" altLang="ru-RU" sz="1400" b="1" kern="0" dirty="0">
                <a:solidFill>
                  <a:schemeClr val="bg1"/>
                </a:solidFill>
                <a:effectLst/>
                <a:latin typeface="Comic Sans MS"/>
                <a:ea typeface="+mn-ea"/>
                <a:cs typeface="+mn-cs"/>
              </a:rPr>
              <a:t/>
            </a:r>
            <a:br>
              <a:rPr lang="ru-RU" altLang="ru-RU" sz="1400" b="1" kern="0" dirty="0">
                <a:solidFill>
                  <a:schemeClr val="bg1"/>
                </a:solidFill>
                <a:effectLst/>
                <a:latin typeface="Comic Sans MS"/>
                <a:ea typeface="+mn-ea"/>
                <a:cs typeface="+mn-cs"/>
              </a:rPr>
            </a:br>
            <a:endParaRPr lang="ru-RU" sz="14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124744"/>
            <a:ext cx="6400800" cy="864096"/>
          </a:xfrm>
          <a:scene3d>
            <a:camera prst="obliqueTopRight"/>
            <a:lightRig rig="threePt" dir="t"/>
          </a:scene3d>
          <a:sp3d>
            <a:bevelT prst="convex"/>
          </a:sp3d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FF0066"/>
                </a:solidFill>
              </a:rPr>
              <a:t>КЛУБ ИНТЕРЕСНЫХ ВСТЕЧ</a:t>
            </a:r>
          </a:p>
          <a:p>
            <a:r>
              <a:rPr lang="ru-RU" b="1" dirty="0" smtClean="0">
                <a:solidFill>
                  <a:srgbClr val="FF0066"/>
                </a:solidFill>
              </a:rPr>
              <a:t>«В МИРЕ ПРОФЕССИЙ»</a:t>
            </a:r>
            <a:endParaRPr lang="ru-RU" b="1" dirty="0">
              <a:solidFill>
                <a:srgbClr val="FF0066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55976" y="6027003"/>
            <a:ext cx="48013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altLang="ru-RU" sz="16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rgbClr val="000000"/>
                </a:solidFill>
                <a:latin typeface="Comic Sans MS" pitchFamily="66" charset="0"/>
              </a:rPr>
              <a:t>Из </a:t>
            </a:r>
            <a:r>
              <a:rPr lang="ru-RU" altLang="ru-RU" sz="1600" dirty="0">
                <a:solidFill>
                  <a:srgbClr val="000000"/>
                </a:solidFill>
                <a:latin typeface="Comic Sans MS" pitchFamily="66" charset="0"/>
              </a:rPr>
              <a:t>опыта </a:t>
            </a:r>
            <a:r>
              <a:rPr lang="ru-RU" altLang="ru-RU" sz="1600" dirty="0" smtClean="0">
                <a:solidFill>
                  <a:srgbClr val="000000"/>
                </a:solidFill>
                <a:latin typeface="Comic Sans MS" pitchFamily="66" charset="0"/>
              </a:rPr>
              <a:t>работы учителя </a:t>
            </a:r>
            <a:r>
              <a:rPr lang="ru-RU" altLang="ru-RU" sz="1600" dirty="0">
                <a:solidFill>
                  <a:srgbClr val="000000"/>
                </a:solidFill>
                <a:latin typeface="Comic Sans MS" pitchFamily="66" charset="0"/>
              </a:rPr>
              <a:t>начальных классов 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srgbClr val="000000"/>
                </a:solidFill>
                <a:latin typeface="Comic Sans MS" pitchFamily="66" charset="0"/>
              </a:rPr>
              <a:t>Гончаровой Н.В.</a:t>
            </a:r>
          </a:p>
        </p:txBody>
      </p:sp>
    </p:spTree>
    <p:extLst>
      <p:ext uri="{BB962C8B-B14F-4D97-AF65-F5344CB8AC3E}">
        <p14:creationId xmlns:p14="http://schemas.microsoft.com/office/powerpoint/2010/main" xmlns="" val="196477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b="1" dirty="0"/>
              <a:t>Цель клуба:</a:t>
            </a:r>
            <a:endParaRPr lang="ru-RU" dirty="0"/>
          </a:p>
          <a:p>
            <a:r>
              <a:rPr lang="ru-RU" dirty="0"/>
              <a:t>Организация сотрудничества </a:t>
            </a:r>
            <a:r>
              <a:rPr lang="ru-RU" dirty="0" smtClean="0"/>
              <a:t>учащихся </a:t>
            </a:r>
            <a:r>
              <a:rPr lang="ru-RU" dirty="0"/>
              <a:t>с интересными людьми разных </a:t>
            </a:r>
            <a:r>
              <a:rPr lang="ru-RU" dirty="0" smtClean="0"/>
              <a:t>профессий, </a:t>
            </a:r>
            <a:r>
              <a:rPr lang="ru-RU" dirty="0"/>
              <a:t>как содержательного и эмоционального компонента воспитательного процесса; </a:t>
            </a:r>
            <a:endParaRPr lang="ru-RU" dirty="0" smtClean="0"/>
          </a:p>
          <a:p>
            <a:r>
              <a:rPr lang="ru-RU" dirty="0" smtClean="0"/>
              <a:t>создание </a:t>
            </a:r>
            <a:r>
              <a:rPr lang="ru-RU" dirty="0"/>
              <a:t>развивающей, профориентационной среды для учащихся.</a:t>
            </a:r>
          </a:p>
          <a:p>
            <a:pPr marL="0" indent="0">
              <a:buNone/>
            </a:pPr>
            <a:r>
              <a:rPr lang="ru-RU" b="1" dirty="0"/>
              <a:t>Формы работы:</a:t>
            </a:r>
            <a:r>
              <a:rPr lang="ru-RU" dirty="0"/>
              <a:t> </a:t>
            </a:r>
            <a:r>
              <a:rPr lang="ru-RU" dirty="0" smtClean="0"/>
              <a:t>встречи </a:t>
            </a:r>
            <a:r>
              <a:rPr lang="ru-RU" dirty="0"/>
              <a:t>с интересными людьми (в рамках классного часа), тематические вечера, </a:t>
            </a:r>
            <a:r>
              <a:rPr lang="ru-RU" dirty="0" smtClean="0"/>
              <a:t>экскурсии.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570156"/>
            <a:ext cx="7843950" cy="1274668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38100" dist="12700" dir="5400000" rotWithShape="0">
              <a:srgbClr val="000000">
                <a:alpha val="15000"/>
              </a:srgbClr>
            </a:outerShdw>
          </a:effectLst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000" b="1" dirty="0"/>
              <a:t>Клуб интересных встреч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«</a:t>
            </a:r>
            <a:r>
              <a:rPr lang="ru-RU" sz="4000" b="1" dirty="0"/>
              <a:t>В мире профессий»</a:t>
            </a:r>
          </a:p>
        </p:txBody>
      </p:sp>
    </p:spTree>
    <p:extLst>
      <p:ext uri="{BB962C8B-B14F-4D97-AF65-F5344CB8AC3E}">
        <p14:creationId xmlns:p14="http://schemas.microsoft.com/office/powerpoint/2010/main" xmlns="" val="140357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«Волшебная расчёска» </a:t>
            </a:r>
          </a:p>
          <a:p>
            <a:pPr marL="0" indent="0">
              <a:buNone/>
            </a:pPr>
            <a:r>
              <a:rPr lang="ru-RU" dirty="0" smtClean="0"/>
              <a:t>      </a:t>
            </a:r>
            <a:r>
              <a:rPr lang="ru-RU" sz="1800" dirty="0" smtClean="0"/>
              <a:t>Встреча с парикмахером Аракелян А.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923" y="3356992"/>
            <a:ext cx="2868944" cy="2154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328295"/>
            <a:ext cx="2875268" cy="2154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005064"/>
            <a:ext cx="3206750" cy="240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2"/>
          <p:cNvSpPr>
            <a:spLocks noGrp="1"/>
          </p:cNvSpPr>
          <p:nvPr>
            <p:ph type="title"/>
          </p:nvPr>
        </p:nvSpPr>
        <p:spPr>
          <a:xfrm>
            <a:off x="688490" y="570156"/>
            <a:ext cx="7843950" cy="1130652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38100" dist="12700" dir="5400000" rotWithShape="0">
              <a:srgbClr val="000000">
                <a:alpha val="15000"/>
              </a:srgbClr>
            </a:outerShdw>
          </a:effectLst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000" b="1" dirty="0"/>
              <a:t>Клуб интересных встреч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«</a:t>
            </a:r>
            <a:r>
              <a:rPr lang="ru-RU" sz="4000" b="1" dirty="0"/>
              <a:t>В мире профессий»</a:t>
            </a:r>
          </a:p>
        </p:txBody>
      </p:sp>
    </p:spTree>
    <p:extLst>
      <p:ext uri="{BB962C8B-B14F-4D97-AF65-F5344CB8AC3E}">
        <p14:creationId xmlns:p14="http://schemas.microsoft.com/office/powerpoint/2010/main" xmlns="" val="309202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873624"/>
              </a:buClr>
            </a:pPr>
            <a:r>
              <a:rPr lang="ru-RU" b="1" dirty="0" smtClean="0"/>
              <a:t>«Коса – девичья краса» </a:t>
            </a:r>
            <a:endParaRPr lang="ru-RU" b="1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0" indent="0">
              <a:buNone/>
            </a:pPr>
            <a:r>
              <a:rPr lang="ru-RU" dirty="0" smtClean="0"/>
              <a:t>      </a:t>
            </a:r>
            <a:r>
              <a:rPr lang="ru-RU" sz="1800" dirty="0" smtClean="0"/>
              <a:t>Встреча </a:t>
            </a:r>
            <a:r>
              <a:rPr lang="ru-RU" sz="1800" dirty="0"/>
              <a:t>с </a:t>
            </a:r>
            <a:r>
              <a:rPr lang="ru-RU" sz="1800" dirty="0" smtClean="0"/>
              <a:t>парикмахером </a:t>
            </a:r>
            <a:r>
              <a:rPr lang="ru-RU" sz="1800" dirty="0" err="1" smtClean="0"/>
              <a:t>Субаевой</a:t>
            </a:r>
            <a:r>
              <a:rPr lang="ru-RU" sz="1800" dirty="0" smtClean="0"/>
              <a:t> Е.</a:t>
            </a:r>
            <a:endParaRPr lang="ru-RU" sz="1800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284984"/>
            <a:ext cx="4113232" cy="3072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38691"/>
            <a:ext cx="3970028" cy="2964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684213" y="620713"/>
            <a:ext cx="7754937" cy="1054100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38100" dist="12700" dir="5400000" rotWithShape="0">
              <a:srgbClr val="000000">
                <a:alpha val="15000"/>
              </a:srgbClr>
            </a:outerShdw>
          </a:effectLst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000" b="1" dirty="0"/>
              <a:t>Клуб интересных встреч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«</a:t>
            </a:r>
            <a:r>
              <a:rPr lang="ru-RU" sz="4000" b="1" dirty="0"/>
              <a:t>В мире профессий»</a:t>
            </a:r>
          </a:p>
        </p:txBody>
      </p:sp>
    </p:spTree>
    <p:extLst>
      <p:ext uri="{BB962C8B-B14F-4D97-AF65-F5344CB8AC3E}">
        <p14:creationId xmlns:p14="http://schemas.microsoft.com/office/powerpoint/2010/main" xmlns="" val="233219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2214354"/>
            <a:ext cx="8345089" cy="4320480"/>
          </a:xfrm>
        </p:spPr>
        <p:txBody>
          <a:bodyPr>
            <a:normAutofit/>
          </a:bodyPr>
          <a:lstStyle/>
          <a:p>
            <a:r>
              <a:rPr lang="ru-RU" b="1" dirty="0"/>
              <a:t>«Люди героических </a:t>
            </a:r>
            <a:r>
              <a:rPr lang="ru-RU" b="1" dirty="0" smtClean="0"/>
              <a:t>профессий»</a:t>
            </a:r>
          </a:p>
          <a:p>
            <a:pPr marL="0" indent="0">
              <a:buNone/>
            </a:pPr>
            <a:r>
              <a:rPr lang="ru-RU" sz="1900" dirty="0" smtClean="0"/>
              <a:t>        Встреча </a:t>
            </a:r>
            <a:r>
              <a:rPr lang="ru-RU" sz="1900" dirty="0"/>
              <a:t>с Ерёмичевым В</a:t>
            </a:r>
            <a:r>
              <a:rPr lang="ru-RU" sz="1900" dirty="0" smtClean="0"/>
              <a:t>., </a:t>
            </a:r>
            <a:r>
              <a:rPr lang="ru-RU" sz="1900" dirty="0"/>
              <a:t>старшим участковым п.г.т. Суходол</a:t>
            </a:r>
            <a:r>
              <a:rPr lang="ru-RU" sz="1900" dirty="0" smtClean="0"/>
              <a:t>.</a:t>
            </a:r>
          </a:p>
          <a:p>
            <a:pPr marL="0" indent="0">
              <a:buNone/>
            </a:pPr>
            <a:r>
              <a:rPr lang="ru-RU" sz="2000" b="1" dirty="0" smtClean="0"/>
              <a:t>       </a:t>
            </a:r>
            <a:r>
              <a:rPr lang="ru-RU" sz="2000" dirty="0" smtClean="0"/>
              <a:t>Экскурсия в пожарную часть </a:t>
            </a:r>
            <a:r>
              <a:rPr lang="ru-RU" sz="2000" dirty="0" err="1" smtClean="0"/>
              <a:t>п.г.т.Суходол</a:t>
            </a:r>
            <a:endParaRPr lang="ru-RU" sz="2000" dirty="0" smtClean="0"/>
          </a:p>
          <a:p>
            <a:pPr marL="0" indent="0">
              <a:buNone/>
            </a:pPr>
            <a:endParaRPr lang="ru-RU" sz="1900" dirty="0"/>
          </a:p>
          <a:p>
            <a:endParaRPr lang="ru-RU" b="1" dirty="0"/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 smtClean="0"/>
          </a:p>
          <a:p>
            <a:r>
              <a:rPr lang="ru-RU" b="1" dirty="0"/>
              <a:t>«Молодая гвардия»  </a:t>
            </a:r>
            <a:r>
              <a:rPr lang="ru-RU" b="1" dirty="0" smtClean="0"/>
              <a:t> </a:t>
            </a:r>
          </a:p>
          <a:p>
            <a:pPr marL="0" indent="0">
              <a:buNone/>
            </a:pPr>
            <a:r>
              <a:rPr lang="ru-RU" sz="1800" b="1" dirty="0"/>
              <a:t> </a:t>
            </a:r>
            <a:r>
              <a:rPr lang="ru-RU" sz="1800" b="1" dirty="0" smtClean="0"/>
              <a:t>      </a:t>
            </a:r>
            <a:r>
              <a:rPr lang="ru-RU" sz="1800" dirty="0" smtClean="0"/>
              <a:t>Встреча  </a:t>
            </a:r>
            <a:r>
              <a:rPr lang="ru-RU" sz="1800" dirty="0"/>
              <a:t>с </a:t>
            </a:r>
            <a:r>
              <a:rPr lang="ru-RU" sz="1800" dirty="0" smtClean="0"/>
              <a:t>Усовой  О., руководителем молодёжной организации</a:t>
            </a:r>
          </a:p>
          <a:p>
            <a:pPr marL="0" indent="0">
              <a:buNone/>
            </a:pPr>
            <a:r>
              <a:rPr lang="ru-RU" sz="1800" dirty="0" smtClean="0"/>
              <a:t>       партии «Единая Россия». </a:t>
            </a:r>
          </a:p>
          <a:p>
            <a:pPr marL="0" indent="0">
              <a:buNone/>
            </a:pPr>
            <a:endParaRPr lang="ru-RU" sz="1800" b="1" dirty="0" smtClean="0"/>
          </a:p>
          <a:p>
            <a:endParaRPr lang="ru-RU" b="1" dirty="0" smtClean="0"/>
          </a:p>
          <a:p>
            <a:endParaRPr lang="ru-RU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5">
                <a:satMod val="175000"/>
                <a:alpha val="40000"/>
              </a:schemeClr>
            </a:glow>
            <a:outerShdw blurRad="38100" dist="12700" dir="5400000" rotWithShape="0">
              <a:srgbClr val="000000">
                <a:alpha val="15000"/>
              </a:srgbClr>
            </a:outerShdw>
          </a:effectLst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000" b="1" dirty="0"/>
              <a:t>Клуб интересных встреч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«</a:t>
            </a:r>
            <a:r>
              <a:rPr lang="ru-RU" sz="4000" b="1" dirty="0"/>
              <a:t>В мире профессий»</a:t>
            </a:r>
          </a:p>
        </p:txBody>
      </p:sp>
      <p:pic>
        <p:nvPicPr>
          <p:cNvPr id="1027" name="Picture 3" descr="D:\ДОМ\диск е\фотоальбом\НАТАША школа\праздники 3 класс\P10100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501008"/>
            <a:ext cx="2419108" cy="136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17507" y="6211669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ru-RU" dirty="0" smtClean="0"/>
          </a:p>
          <a:p>
            <a:endParaRPr lang="ru-RU" dirty="0"/>
          </a:p>
        </p:txBody>
      </p:sp>
      <p:pic>
        <p:nvPicPr>
          <p:cNvPr id="8" name="Picture 2" descr="C:\Users\Наталья\Desktop\IMG_22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3068960"/>
            <a:ext cx="2254267" cy="1683742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573016"/>
            <a:ext cx="2240030" cy="1673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1266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2111920"/>
            <a:ext cx="7745505" cy="4341416"/>
          </a:xfrm>
        </p:spPr>
        <p:txBody>
          <a:bodyPr>
            <a:normAutofit/>
          </a:bodyPr>
          <a:lstStyle/>
          <a:p>
            <a:r>
              <a:rPr lang="ru-RU" b="1" dirty="0" smtClean="0"/>
              <a:t>«</a:t>
            </a:r>
            <a:r>
              <a:rPr lang="ru-RU" b="1" dirty="0"/>
              <a:t>Быстрее. Выше. </a:t>
            </a:r>
            <a:r>
              <a:rPr lang="ru-RU" b="1" dirty="0" smtClean="0"/>
              <a:t>Сильнее.»</a:t>
            </a:r>
          </a:p>
          <a:p>
            <a:pPr marL="0" indent="0">
              <a:buNone/>
            </a:pPr>
            <a:r>
              <a:rPr lang="ru-RU" sz="1800" dirty="0" smtClean="0"/>
              <a:t>Встреча с </a:t>
            </a:r>
            <a:r>
              <a:rPr lang="ru-RU" sz="1800" dirty="0" err="1" smtClean="0"/>
              <a:t>Грушкиной</a:t>
            </a:r>
            <a:r>
              <a:rPr lang="ru-RU" sz="1800" dirty="0" smtClean="0"/>
              <a:t> Е., Савельевым А.</a:t>
            </a:r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r>
              <a:rPr lang="ru-RU" b="1" dirty="0" smtClean="0"/>
              <a:t>«Первая помощь»</a:t>
            </a:r>
          </a:p>
          <a:p>
            <a:pPr marL="0" indent="0">
              <a:buNone/>
            </a:pPr>
            <a:r>
              <a:rPr lang="ru-RU" sz="1800" dirty="0" smtClean="0"/>
              <a:t>Встреча с </a:t>
            </a:r>
            <a:r>
              <a:rPr lang="ru-RU" sz="1800" dirty="0" err="1" smtClean="0"/>
              <a:t>Визгалиной</a:t>
            </a:r>
            <a:r>
              <a:rPr lang="ru-RU" sz="1800" dirty="0" smtClean="0"/>
              <a:t> Е.В., фельдшером скорой помощи.</a:t>
            </a:r>
            <a:endParaRPr lang="ru-RU" sz="1800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5">
                <a:satMod val="175000"/>
                <a:alpha val="40000"/>
              </a:schemeClr>
            </a:glow>
            <a:outerShdw blurRad="38100" dist="12700" dir="5400000" rotWithShape="0">
              <a:srgbClr val="000000">
                <a:alpha val="15000"/>
              </a:srgbClr>
            </a:outerShdw>
          </a:effectLst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000" b="1" dirty="0"/>
              <a:t>Клуб интересных встреч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«</a:t>
            </a:r>
            <a:r>
              <a:rPr lang="ru-RU" sz="4000" b="1" dirty="0"/>
              <a:t>В мире профессий»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76633"/>
            <a:ext cx="2398326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007031"/>
            <a:ext cx="2357313" cy="1769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437112"/>
            <a:ext cx="1469777" cy="196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769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349005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«Ценности </a:t>
            </a:r>
            <a:r>
              <a:rPr lang="ru-RU" b="1" dirty="0" smtClean="0"/>
              <a:t>семейной </a:t>
            </a:r>
            <a:r>
              <a:rPr lang="ru-RU" b="1" dirty="0"/>
              <a:t>жизни</a:t>
            </a:r>
            <a:r>
              <a:rPr lang="ru-RU" b="1" dirty="0" smtClean="0"/>
              <a:t>»</a:t>
            </a:r>
          </a:p>
          <a:p>
            <a:pPr marL="0" indent="0">
              <a:buNone/>
            </a:pPr>
            <a:r>
              <a:rPr lang="ru-RU" sz="1800" dirty="0" smtClean="0"/>
              <a:t>         </a:t>
            </a:r>
          </a:p>
          <a:p>
            <a:pPr marL="0" indent="0">
              <a:buNone/>
            </a:pPr>
            <a:r>
              <a:rPr lang="ru-RU" sz="1800" dirty="0" smtClean="0"/>
              <a:t>       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        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r>
              <a:rPr lang="ru-RU" sz="1800" dirty="0"/>
              <a:t> </a:t>
            </a:r>
            <a:r>
              <a:rPr lang="ru-RU" sz="1800" dirty="0" smtClean="0"/>
              <a:t>         </a:t>
            </a:r>
          </a:p>
          <a:p>
            <a:pPr algn="ctr"/>
            <a:r>
              <a:rPr lang="ru-RU" sz="1800" dirty="0" smtClean="0"/>
              <a:t>Встреча </a:t>
            </a:r>
            <a:r>
              <a:rPr lang="ru-RU" sz="1800" dirty="0"/>
              <a:t>со Степанян </a:t>
            </a:r>
            <a:r>
              <a:rPr lang="ru-RU" sz="1800" dirty="0" smtClean="0"/>
              <a:t>А.     </a:t>
            </a:r>
            <a:endParaRPr lang="ru-RU" sz="1800" dirty="0"/>
          </a:p>
          <a:p>
            <a:pPr algn="ctr"/>
            <a:r>
              <a:rPr lang="ru-RU" sz="1800" dirty="0" smtClean="0"/>
              <a:t>Встреча </a:t>
            </a:r>
            <a:r>
              <a:rPr lang="ru-RU" sz="1800" dirty="0"/>
              <a:t>с </a:t>
            </a:r>
            <a:r>
              <a:rPr lang="ru-RU" sz="1800" dirty="0" err="1"/>
              <a:t>Демениной</a:t>
            </a:r>
            <a:r>
              <a:rPr lang="ru-RU" sz="1800" dirty="0"/>
              <a:t> </a:t>
            </a:r>
            <a:r>
              <a:rPr lang="ru-RU" sz="1800" dirty="0" smtClean="0"/>
              <a:t>Н.</a:t>
            </a:r>
            <a:endParaRPr lang="ru-RU" sz="1800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5">
                <a:satMod val="175000"/>
                <a:alpha val="40000"/>
              </a:schemeClr>
            </a:glow>
            <a:outerShdw blurRad="38100" dist="12700" dir="5400000" rotWithShape="0">
              <a:srgbClr val="000000">
                <a:alpha val="15000"/>
              </a:srgbClr>
            </a:outerShdw>
          </a:effectLst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000" b="1" dirty="0"/>
              <a:t>Клуб интересных встреч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«</a:t>
            </a:r>
            <a:r>
              <a:rPr lang="ru-RU" sz="4000" b="1" dirty="0"/>
              <a:t>В мире профессий»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8158" y="2852936"/>
            <a:ext cx="3662317" cy="274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4083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/>
            <a:r>
              <a:rPr lang="ru-RU" b="1" dirty="0"/>
              <a:t>« Где живут витамины</a:t>
            </a:r>
            <a:r>
              <a:rPr lang="ru-RU" b="1" dirty="0" smtClean="0"/>
              <a:t>»</a:t>
            </a:r>
          </a:p>
          <a:p>
            <a:pPr marL="0" lvl="0" indent="0">
              <a:buNone/>
            </a:pPr>
            <a:r>
              <a:rPr lang="ru-RU" sz="2000" b="1" dirty="0"/>
              <a:t> </a:t>
            </a:r>
            <a:r>
              <a:rPr lang="ru-RU" sz="2000" b="1" dirty="0" smtClean="0"/>
              <a:t>     </a:t>
            </a:r>
            <a:r>
              <a:rPr lang="ru-RU" sz="2000" dirty="0" smtClean="0"/>
              <a:t>Встреча с </a:t>
            </a:r>
            <a:r>
              <a:rPr lang="ru-RU" sz="2000" dirty="0" err="1" smtClean="0"/>
              <a:t>Корчигиной</a:t>
            </a:r>
            <a:r>
              <a:rPr lang="ru-RU" sz="2000" dirty="0" smtClean="0"/>
              <a:t> И.П.</a:t>
            </a:r>
            <a:endParaRPr lang="ru-RU" sz="2000" b="1" dirty="0" smtClean="0"/>
          </a:p>
          <a:p>
            <a:pPr>
              <a:buNone/>
            </a:pPr>
            <a:r>
              <a:rPr lang="ru-RU" dirty="0" smtClean="0"/>
              <a:t>     </a:t>
            </a:r>
            <a:r>
              <a:rPr lang="ru-RU" sz="2000" dirty="0" smtClean="0"/>
              <a:t>Встреча с медицинской сестрой школы </a:t>
            </a:r>
            <a:r>
              <a:rPr lang="ru-RU" sz="2000" dirty="0" err="1" smtClean="0"/>
              <a:t>Газеевой</a:t>
            </a:r>
            <a:r>
              <a:rPr lang="ru-RU" sz="2000" dirty="0" smtClean="0"/>
              <a:t> З.И.</a:t>
            </a:r>
          </a:p>
          <a:p>
            <a:pPr marL="0" indent="0">
              <a:buNone/>
            </a:pPr>
            <a:endParaRPr lang="ru-RU" b="1" dirty="0"/>
          </a:p>
          <a:p>
            <a:endParaRPr lang="ru-RU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5">
                <a:satMod val="175000"/>
                <a:alpha val="40000"/>
              </a:schemeClr>
            </a:glow>
            <a:outerShdw blurRad="38100" dist="12700" dir="5400000" rotWithShape="0">
              <a:srgbClr val="000000">
                <a:alpha val="15000"/>
              </a:srgbClr>
            </a:outerShdw>
          </a:effectLst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000" b="1" dirty="0"/>
              <a:t>Клуб интересных встреч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«</a:t>
            </a:r>
            <a:r>
              <a:rPr lang="ru-RU" sz="4000" b="1" dirty="0"/>
              <a:t>В мире профессий»</a:t>
            </a:r>
          </a:p>
        </p:txBody>
      </p:sp>
      <p:pic>
        <p:nvPicPr>
          <p:cNvPr id="7" name="Picture 2" descr="H:\ДОМ\диск е\фотоальбом\НАТАША школа\фото выпуск 2011\1 классвсе\ученики\PICT06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24061" y="3789040"/>
            <a:ext cx="2976331" cy="2232248"/>
          </a:xfrm>
          <a:prstGeom prst="rect">
            <a:avLst/>
          </a:prstGeom>
          <a:noFill/>
        </p:spPr>
      </p:pic>
      <p:pic>
        <p:nvPicPr>
          <p:cNvPr id="1026" name="Picture 2" descr="H:\Архив2017\школа\1 класс\фото 1 класс 2017\IMG_10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825488"/>
            <a:ext cx="2952328" cy="22051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6959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«</a:t>
            </a:r>
            <a:r>
              <a:rPr lang="ru-RU" b="1" dirty="0"/>
              <a:t>Мастерская </a:t>
            </a:r>
            <a:r>
              <a:rPr lang="ru-RU" b="1" dirty="0" err="1"/>
              <a:t>Самоделкина</a:t>
            </a:r>
            <a:r>
              <a:rPr lang="ru-RU" b="1" dirty="0"/>
              <a:t>»</a:t>
            </a:r>
          </a:p>
          <a:p>
            <a:pPr marL="0" lvl="0" indent="0">
              <a:buNone/>
            </a:pPr>
            <a:r>
              <a:rPr lang="ru-RU" b="1" dirty="0" smtClean="0"/>
              <a:t>      </a:t>
            </a:r>
            <a:r>
              <a:rPr lang="ru-RU" sz="1800" dirty="0" smtClean="0"/>
              <a:t>Встреча с Мироновой А.</a:t>
            </a:r>
          </a:p>
          <a:p>
            <a:r>
              <a:rPr lang="ru-RU" b="1" dirty="0" smtClean="0"/>
              <a:t>«Живой уголок»</a:t>
            </a:r>
            <a:r>
              <a:rPr lang="ru-RU" dirty="0" smtClean="0"/>
              <a:t>         </a:t>
            </a:r>
          </a:p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sz="2000" dirty="0" smtClean="0"/>
              <a:t>Встреча  с Гавриловой Е.В., учителем биологии.</a:t>
            </a:r>
          </a:p>
          <a:p>
            <a:pPr marL="0" lvl="0" indent="0" algn="ctr">
              <a:buNone/>
            </a:pPr>
            <a:endParaRPr lang="ru-RU" b="1" dirty="0"/>
          </a:p>
          <a:p>
            <a:endParaRPr lang="ru-RU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5">
                <a:satMod val="175000"/>
                <a:alpha val="40000"/>
              </a:schemeClr>
            </a:glow>
            <a:outerShdw blurRad="38100" dist="12700" dir="5400000" rotWithShape="0">
              <a:srgbClr val="000000">
                <a:alpha val="15000"/>
              </a:srgbClr>
            </a:outerShdw>
          </a:effectLst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000" b="1" dirty="0"/>
              <a:t>Клуб интересных встреч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«</a:t>
            </a:r>
            <a:r>
              <a:rPr lang="ru-RU" sz="4000" b="1" dirty="0"/>
              <a:t>В мире профессий»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293096"/>
            <a:ext cx="3024336" cy="1902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Сергей\Desktop\школа\НПК 3 в\Ларина 4 в\IMG_039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185529"/>
            <a:ext cx="2641087" cy="197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6959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2148504"/>
            <a:ext cx="7745505" cy="3877815"/>
          </a:xfrm>
        </p:spPr>
        <p:txBody>
          <a:bodyPr/>
          <a:lstStyle/>
          <a:p>
            <a:r>
              <a:rPr lang="ru-RU" b="1" dirty="0" smtClean="0"/>
              <a:t>«Здесь начинается детство»</a:t>
            </a:r>
          </a:p>
          <a:p>
            <a:pPr marL="0" indent="0">
              <a:buNone/>
            </a:pPr>
            <a:r>
              <a:rPr lang="ru-RU" sz="1800" dirty="0"/>
              <a:t>Встреча с Моисеевой И.С., воспитателем ДОУ «</a:t>
            </a:r>
            <a:r>
              <a:rPr lang="ru-RU" sz="1800" dirty="0" err="1"/>
              <a:t>Алёнушка</a:t>
            </a:r>
            <a:r>
              <a:rPr lang="ru-RU" sz="1800" dirty="0" smtClean="0"/>
              <a:t>»</a:t>
            </a:r>
            <a:endParaRPr lang="ru-RU" b="1" dirty="0" smtClean="0"/>
          </a:p>
          <a:p>
            <a:r>
              <a:rPr lang="ru-RU" b="1" dirty="0" smtClean="0"/>
              <a:t>«Домовёнок Кузя»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</a:t>
            </a:r>
            <a:r>
              <a:rPr lang="ru-RU" sz="1800" dirty="0" smtClean="0"/>
              <a:t>Встреча с Лисиной Л.А., диспетчером ЖКХ.</a:t>
            </a:r>
            <a:endParaRPr lang="ru-RU" b="1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5">
                <a:satMod val="175000"/>
                <a:alpha val="40000"/>
              </a:schemeClr>
            </a:glow>
            <a:outerShdw blurRad="38100" dist="12700" dir="5400000" rotWithShape="0">
              <a:srgbClr val="000000">
                <a:alpha val="15000"/>
              </a:srgbClr>
            </a:outerShdw>
          </a:effectLst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000" b="1" dirty="0"/>
              <a:t>Клуб интересных встреч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«</a:t>
            </a:r>
            <a:r>
              <a:rPr lang="ru-RU" sz="4000" b="1" dirty="0"/>
              <a:t>В мире профессий»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149080"/>
            <a:ext cx="3069558" cy="203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D:\ДОМ\диск е\Наташа\Воспитательная работа\2 класс 2014\собрание фото\DSC_10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149080"/>
            <a:ext cx="3096344" cy="205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4247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2148504"/>
            <a:ext cx="7745505" cy="4160816"/>
          </a:xfrm>
        </p:spPr>
        <p:txBody>
          <a:bodyPr/>
          <a:lstStyle/>
          <a:p>
            <a:pPr algn="ctr"/>
            <a:r>
              <a:rPr lang="ru-RU" b="1" dirty="0" smtClean="0"/>
              <a:t>Экскурсии в библиотеку </a:t>
            </a:r>
            <a:r>
              <a:rPr lang="ru-RU" b="1" dirty="0" err="1" smtClean="0"/>
              <a:t>п.г.т.Суходол</a:t>
            </a:r>
            <a:endParaRPr lang="ru-RU" b="1" dirty="0" smtClean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5">
                <a:satMod val="175000"/>
                <a:alpha val="40000"/>
              </a:schemeClr>
            </a:glow>
            <a:outerShdw blurRad="38100" dist="12700" dir="5400000" rotWithShape="0">
              <a:srgbClr val="000000">
                <a:alpha val="15000"/>
              </a:srgbClr>
            </a:outerShdw>
          </a:effectLst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000" b="1" dirty="0"/>
              <a:t>Клуб интересных встреч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«</a:t>
            </a:r>
            <a:r>
              <a:rPr lang="ru-RU" sz="4000" b="1" dirty="0"/>
              <a:t>В мире профессий»</a:t>
            </a:r>
          </a:p>
        </p:txBody>
      </p:sp>
      <p:pic>
        <p:nvPicPr>
          <p:cNvPr id="8" name="Picture 3" descr="H:\Архив2017\школа\860OKMZO\IMG_02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3789040"/>
            <a:ext cx="2801134" cy="2092205"/>
          </a:xfrm>
          <a:prstGeom prst="rect">
            <a:avLst/>
          </a:prstGeom>
          <a:noFill/>
        </p:spPr>
      </p:pic>
      <p:pic>
        <p:nvPicPr>
          <p:cNvPr id="10" name="Picture 4" descr="H:\Архив2017\школа\фото\IMG_02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140968"/>
            <a:ext cx="2699407" cy="2016224"/>
          </a:xfrm>
          <a:prstGeom prst="rect">
            <a:avLst/>
          </a:prstGeom>
          <a:noFill/>
        </p:spPr>
      </p:pic>
      <p:pic>
        <p:nvPicPr>
          <p:cNvPr id="1029" name="Picture 5" descr="H:\Архив2017\школа\фото\IMG_02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3140968"/>
            <a:ext cx="2570269" cy="19197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4247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2148504"/>
            <a:ext cx="7745505" cy="416081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Экскурсия в музей «</a:t>
            </a:r>
            <a:r>
              <a:rPr lang="ru-RU" sz="2000" b="1" dirty="0" err="1" smtClean="0"/>
              <a:t>Валеные</a:t>
            </a:r>
            <a:r>
              <a:rPr lang="ru-RU" sz="2000" b="1" dirty="0" smtClean="0"/>
              <a:t> чудеса» с.Спасское</a:t>
            </a:r>
            <a:endParaRPr lang="ru-RU" b="1" dirty="0" smtClean="0"/>
          </a:p>
          <a:p>
            <a:pPr algn="ctr"/>
            <a:r>
              <a:rPr lang="ru-RU" sz="2000" b="1" dirty="0" smtClean="0"/>
              <a:t>Экскурсия в центр народных ремесел «</a:t>
            </a:r>
            <a:r>
              <a:rPr lang="ru-RU" sz="2000" b="1" dirty="0" err="1" smtClean="0"/>
              <a:t>Сарбай</a:t>
            </a:r>
            <a:r>
              <a:rPr lang="ru-RU" sz="2000" b="1" dirty="0" smtClean="0"/>
              <a:t>»</a:t>
            </a:r>
          </a:p>
          <a:p>
            <a:pPr algn="ctr"/>
            <a:r>
              <a:rPr lang="ru-RU" sz="2000" b="1" dirty="0" smtClean="0"/>
              <a:t>Экскурсия в историко-краеведческий музей с.Сергиевск</a:t>
            </a:r>
          </a:p>
          <a:p>
            <a:endParaRPr lang="ru-RU" sz="2000" b="1" dirty="0" smtClean="0"/>
          </a:p>
          <a:p>
            <a:endParaRPr lang="ru-RU" sz="2000" b="1" dirty="0" smtClean="0"/>
          </a:p>
          <a:p>
            <a:pPr>
              <a:buNone/>
            </a:pPr>
            <a:endParaRPr lang="ru-RU" sz="2000" b="1" dirty="0" smtClean="0"/>
          </a:p>
          <a:p>
            <a:pPr>
              <a:buNone/>
            </a:pPr>
            <a:endParaRPr lang="ru-RU" sz="2000" b="1" dirty="0"/>
          </a:p>
          <a:p>
            <a:endParaRPr lang="ru-RU" sz="2000" b="1" dirty="0" smtClean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5">
                <a:satMod val="175000"/>
                <a:alpha val="40000"/>
              </a:schemeClr>
            </a:glow>
            <a:outerShdw blurRad="38100" dist="12700" dir="5400000" rotWithShape="0">
              <a:srgbClr val="000000">
                <a:alpha val="15000"/>
              </a:srgbClr>
            </a:outerShdw>
          </a:effectLst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000" b="1" dirty="0"/>
              <a:t>Клуб интересных встреч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«</a:t>
            </a:r>
            <a:r>
              <a:rPr lang="ru-RU" sz="4000" b="1" dirty="0"/>
              <a:t>В мире профессий»</a:t>
            </a:r>
          </a:p>
        </p:txBody>
      </p:sp>
      <p:pic>
        <p:nvPicPr>
          <p:cNvPr id="5" name="Picture 2" descr="H:\Архив2017\школа\НПК школа\НПК 3 в\Ларина 4 в\IMG_03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25144"/>
            <a:ext cx="2088232" cy="1559728"/>
          </a:xfrm>
          <a:prstGeom prst="rect">
            <a:avLst/>
          </a:prstGeom>
          <a:noFill/>
        </p:spPr>
      </p:pic>
      <p:pic>
        <p:nvPicPr>
          <p:cNvPr id="8" name="Picture 4" descr="H:\Архив2017\школа\НПК школа\НПК 3 в\Ларина 4 в\IMG_03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3284984"/>
            <a:ext cx="1897799" cy="1417492"/>
          </a:xfrm>
          <a:prstGeom prst="rect">
            <a:avLst/>
          </a:prstGeom>
          <a:noFill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7884" y="4725144"/>
            <a:ext cx="221737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284984"/>
            <a:ext cx="1880539" cy="140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6" y="4941168"/>
            <a:ext cx="1872208" cy="1398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54247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 </a:t>
            </a:r>
            <a:r>
              <a:rPr lang="ru-RU" b="1" dirty="0"/>
              <a:t>Проводимая работа с  учащимися и их родителями  помогает</a:t>
            </a:r>
            <a:endParaRPr lang="ru-RU" b="1" dirty="0" smtClean="0"/>
          </a:p>
          <a:p>
            <a:r>
              <a:rPr lang="ru-RU" sz="2000" dirty="0" smtClean="0"/>
              <a:t>непринуждённо </a:t>
            </a:r>
            <a:r>
              <a:rPr lang="ru-RU" sz="2000" dirty="0"/>
              <a:t>вовлечь родителей   в учебно-воспитательный </a:t>
            </a:r>
            <a:r>
              <a:rPr lang="ru-RU" sz="2000" dirty="0" smtClean="0"/>
              <a:t>процесс,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создать развивающую, </a:t>
            </a:r>
            <a:r>
              <a:rPr lang="ru-RU" sz="2000" dirty="0" err="1"/>
              <a:t>профориентационную</a:t>
            </a:r>
            <a:r>
              <a:rPr lang="ru-RU" sz="2000" dirty="0"/>
              <a:t>  среду для </a:t>
            </a:r>
            <a:r>
              <a:rPr lang="ru-RU" sz="2000" dirty="0" smtClean="0"/>
              <a:t>учащихся через формирование универсальных учебных действий.</a:t>
            </a:r>
            <a:endParaRPr lang="ru-RU" sz="2000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5">
                <a:satMod val="175000"/>
                <a:alpha val="40000"/>
              </a:schemeClr>
            </a:glow>
            <a:outerShdw blurRad="38100" dist="12700" dir="5400000" rotWithShape="0">
              <a:srgbClr val="000000">
                <a:alpha val="15000"/>
              </a:srgbClr>
            </a:outerShdw>
          </a:effectLst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000" b="1" dirty="0"/>
              <a:t>Клуб интересных встреч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«</a:t>
            </a:r>
            <a:r>
              <a:rPr lang="ru-RU" sz="4000" b="1" dirty="0"/>
              <a:t>В мире профессий»</a:t>
            </a:r>
          </a:p>
        </p:txBody>
      </p:sp>
      <p:pic>
        <p:nvPicPr>
          <p:cNvPr id="6146" name="Picture 2" descr="C:\Users\Сергей\Desktop\школа\фото1\IMG_02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4623" y="4581129"/>
            <a:ext cx="250659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Сергей\Desktop\школа\собрание\P10706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581128"/>
            <a:ext cx="3350435" cy="188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5844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704</TotalTime>
  <Words>335</Words>
  <Application>Microsoft Office PowerPoint</Application>
  <PresentationFormat>Экран (4:3)</PresentationFormat>
  <Paragraphs>82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Твердый переплет</vt:lpstr>
      <vt:lpstr>Государственное бюджетное общеобразовательное учреждение средняя общеобразовательная школа №1 п.г.т.Суходол </vt:lpstr>
      <vt:lpstr>Клуб интересных встреч  «В мире профессий»</vt:lpstr>
      <vt:lpstr>Клуб интересных встреч  «В мире профессий»</vt:lpstr>
      <vt:lpstr>Клуб интересных встреч  «В мире профессий»</vt:lpstr>
      <vt:lpstr>Клуб интересных встреч  «В мире профессий»</vt:lpstr>
      <vt:lpstr>Клуб интересных встреч  «В мире профессий»</vt:lpstr>
      <vt:lpstr>Клуб интересных встреч  «В мире профессий»</vt:lpstr>
      <vt:lpstr>Клуб интересных встреч  «В мире профессий»</vt:lpstr>
      <vt:lpstr>Клуб интересных встреч  «В мире профессий»</vt:lpstr>
      <vt:lpstr>Клуб интересных встреч  «В мире профессий»</vt:lpstr>
      <vt:lpstr>Клуб интересных встреч  «В мире профессий»</vt:lpstr>
      <vt:lpstr>Клуб интересных встреч  «В мире профессий»</vt:lpstr>
      <vt:lpstr>Клуб интересных встреч  «В мире профессий»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общеобразовательное учреждение средняя общеобразовательная школа №1 п.г.т. Суходол </dc:title>
  <dc:creator>Сергей</dc:creator>
  <cp:lastModifiedBy>Наталья</cp:lastModifiedBy>
  <cp:revision>46</cp:revision>
  <dcterms:created xsi:type="dcterms:W3CDTF">2016-03-24T17:57:38Z</dcterms:created>
  <dcterms:modified xsi:type="dcterms:W3CDTF">2017-11-13T12:28:33Z</dcterms:modified>
</cp:coreProperties>
</file>