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56" r:id="rId4"/>
    <p:sldId id="266" r:id="rId5"/>
    <p:sldId id="257" r:id="rId6"/>
    <p:sldId id="267" r:id="rId7"/>
    <p:sldId id="270" r:id="rId8"/>
    <p:sldId id="271" r:id="rId9"/>
    <p:sldId id="259" r:id="rId10"/>
    <p:sldId id="260" r:id="rId11"/>
    <p:sldId id="261" r:id="rId12"/>
    <p:sldId id="262" r:id="rId13"/>
    <p:sldId id="263" r:id="rId14"/>
    <p:sldId id="268" r:id="rId15"/>
    <p:sldId id="27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09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4B888-C3F5-4F46-97B3-F0078AFB79BC}" type="datetimeFigureOut">
              <a:rPr lang="ru-RU" smtClean="0"/>
              <a:t>15.10.2012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2F669-941C-4E4B-A6E6-557E9312CE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249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4B888-C3F5-4F46-97B3-F0078AFB79BC}" type="datetimeFigureOut">
              <a:rPr lang="ru-RU" smtClean="0"/>
              <a:t>15.10.2012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2F669-941C-4E4B-A6E6-557E9312CE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993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4B888-C3F5-4F46-97B3-F0078AFB79BC}" type="datetimeFigureOut">
              <a:rPr lang="ru-RU" smtClean="0"/>
              <a:t>15.10.2012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2F669-941C-4E4B-A6E6-557E9312CE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747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4B888-C3F5-4F46-97B3-F0078AFB79BC}" type="datetimeFigureOut">
              <a:rPr lang="ru-RU" smtClean="0"/>
              <a:t>15.10.2012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2F669-941C-4E4B-A6E6-557E9312CE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8627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4B888-C3F5-4F46-97B3-F0078AFB79BC}" type="datetimeFigureOut">
              <a:rPr lang="ru-RU" smtClean="0"/>
              <a:t>15.10.2012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2F669-941C-4E4B-A6E6-557E9312CE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0243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4B888-C3F5-4F46-97B3-F0078AFB79BC}" type="datetimeFigureOut">
              <a:rPr lang="ru-RU" smtClean="0"/>
              <a:t>15.10.2012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2F669-941C-4E4B-A6E6-557E9312CE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327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4B888-C3F5-4F46-97B3-F0078AFB79BC}" type="datetimeFigureOut">
              <a:rPr lang="ru-RU" smtClean="0"/>
              <a:t>15.10.2012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2F669-941C-4E4B-A6E6-557E9312CE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659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4B888-C3F5-4F46-97B3-F0078AFB79BC}" type="datetimeFigureOut">
              <a:rPr lang="ru-RU" smtClean="0"/>
              <a:t>15.10.2012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2F669-941C-4E4B-A6E6-557E9312CE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9371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4B888-C3F5-4F46-97B3-F0078AFB79BC}" type="datetimeFigureOut">
              <a:rPr lang="ru-RU" smtClean="0"/>
              <a:t>15.10.2012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2F669-941C-4E4B-A6E6-557E9312CE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250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4B888-C3F5-4F46-97B3-F0078AFB79BC}" type="datetimeFigureOut">
              <a:rPr lang="ru-RU" smtClean="0"/>
              <a:t>15.10.2012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2F669-941C-4E4B-A6E6-557E9312CE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22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4B888-C3F5-4F46-97B3-F0078AFB79BC}" type="datetimeFigureOut">
              <a:rPr lang="ru-RU" smtClean="0"/>
              <a:t>15.10.2012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2F669-941C-4E4B-A6E6-557E9312CE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337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1000"/>
            <a:lum/>
          </a:blip>
          <a:srcRect/>
          <a:stretch>
            <a:fillRect t="-23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4B888-C3F5-4F46-97B3-F0078AFB79BC}" type="datetimeFigureOut">
              <a:rPr lang="ru-RU" smtClean="0"/>
              <a:t>15.10.2012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E2F669-941C-4E4B-A6E6-557E9312CE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9510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8.jpg"/><Relationship Id="rId7" Type="http://schemas.openxmlformats.org/officeDocument/2006/relationships/image" Target="../media/image11.jp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slide" Target="slide5.xm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8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47664" y="1772816"/>
            <a:ext cx="7056784" cy="4062651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  <a:reflection blurRad="6350" stA="50000" endA="295" endPos="92000" dist="101600" dir="5400000" sy="-100000" algn="bl" rotWithShape="0"/>
          </a:effectLst>
          <a:scene3d>
            <a:camera prst="perspectiveContrastingRightFacing"/>
            <a:lightRig rig="threePt" dir="t"/>
          </a:scene3d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Arno Pro Caption" pitchFamily="18" charset="0"/>
              </a:rPr>
              <a:t>Информация и информационные </a:t>
            </a:r>
            <a:endParaRPr lang="ru-RU" sz="6600" b="1" dirty="0" smtClean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Arno Pro Caption" pitchFamily="18" charset="0"/>
            </a:endParaRPr>
          </a:p>
          <a:p>
            <a:pPr algn="ctr"/>
            <a:r>
              <a:rPr lang="ru-RU" sz="6600" b="1" dirty="0" smtClean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Arno Pro Caption" pitchFamily="18" charset="0"/>
              </a:rPr>
              <a:t>процессы </a:t>
            </a:r>
          </a:p>
          <a:p>
            <a:pPr algn="ctr"/>
            <a:endParaRPr lang="ru-RU" sz="6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50709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План урока</a:t>
            </a:r>
            <a:endParaRPr lang="ru-RU" sz="5400" b="1" dirty="0">
              <a:solidFill>
                <a:schemeClr val="accent2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628800"/>
            <a:ext cx="7643192" cy="4525963"/>
          </a:xfrm>
        </p:spPr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>
                <a:latin typeface="Comic Sans MS" pitchFamily="66" charset="0"/>
              </a:rPr>
              <a:t>Понятие информации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>
                <a:latin typeface="Comic Sans MS" pitchFamily="66" charset="0"/>
              </a:rPr>
              <a:t>Виды информации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>
                <a:latin typeface="Comic Sans MS" pitchFamily="66" charset="0"/>
              </a:rPr>
              <a:t>Свойства информации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>
                <a:latin typeface="Comic Sans MS" pitchFamily="66" charset="0"/>
              </a:rPr>
              <a:t>Информационные процессы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>
                <a:latin typeface="Comic Sans MS" pitchFamily="66" charset="0"/>
              </a:rPr>
              <a:t>Понятие количества информации</a:t>
            </a:r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105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1772816"/>
            <a:ext cx="7408912" cy="4464496"/>
          </a:xfrm>
        </p:spPr>
        <p:txBody>
          <a:bodyPr>
            <a:noAutofit/>
          </a:bodyPr>
          <a:lstStyle/>
          <a:p>
            <a:pPr algn="just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smtClean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Основным объектом изучения многих наук, и информатики в том числе, является </a:t>
            </a:r>
            <a:r>
              <a:rPr lang="ru-RU" sz="2000" b="1" i="1" dirty="0" smtClean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информация</a:t>
            </a:r>
            <a:r>
              <a:rPr lang="ru-RU" sz="2000" dirty="0" smtClean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. Современный уровень развития научного знания еще не позволяет, а возможно и никогда не позволит, дать точного и законченного определения этого основополагающего понятия. 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	</a:t>
            </a:r>
            <a:r>
              <a:rPr lang="ru-RU" sz="2000" dirty="0" smtClean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С развитием нашего представления о мире, в котором мы живем, с развитием науки расширяется и углубляется содержание понятия "информация".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	Первоисточником </a:t>
            </a:r>
            <a:r>
              <a:rPr lang="ru-RU" sz="2000" dirty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данного термина является латинское слово </a:t>
            </a:r>
            <a:r>
              <a:rPr lang="ru-RU" sz="2000" u="sng" dirty="0" err="1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informatio</a:t>
            </a:r>
            <a:r>
              <a:rPr lang="ru-RU" sz="2000" dirty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 (изложение, истолкование, разъяснение), а вошло оно в русский язык, по мнению П.Я. </a:t>
            </a:r>
            <a:r>
              <a:rPr lang="ru-RU" sz="2000" dirty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Черных, в эпоху Петра </a:t>
            </a:r>
            <a:r>
              <a:rPr lang="ru-RU" sz="2000" dirty="0" smtClean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I</a:t>
            </a:r>
          </a:p>
          <a:p>
            <a:pPr algn="just"/>
            <a:r>
              <a:rPr lang="ru-RU" sz="1800" dirty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	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5616" y="476672"/>
            <a:ext cx="7344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Понятие информации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3056175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Понятие информации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	На общелексическом, бытовом уровне понятие "информация" чаще всего толкуется как сведения, сообщения, передаваемые от человека человеку и осведомляющие о каких-то явлениях, событиях, процессах и т.д.</a:t>
            </a:r>
          </a:p>
          <a:p>
            <a:pPr>
              <a:buFont typeface="Wingdings" pitchFamily="2" charset="2"/>
              <a:buChar char=""/>
            </a:pPr>
            <a:r>
              <a:rPr lang="ru-RU" sz="4000" dirty="0" smtClean="0">
                <a:solidFill>
                  <a:schemeClr val="tx1"/>
                </a:solidFill>
                <a:latin typeface="Comic Sans MS" pitchFamily="66" charset="0"/>
              </a:rPr>
              <a:t>Информация - это передача разнообразия (Эшби).</a:t>
            </a:r>
          </a:p>
          <a:p>
            <a:pPr>
              <a:buFont typeface="Wingdings" pitchFamily="2" charset="2"/>
              <a:buChar char=""/>
            </a:pPr>
            <a:r>
              <a:rPr lang="ru-RU" sz="4000" dirty="0" smtClean="0">
                <a:solidFill>
                  <a:schemeClr val="tx1"/>
                </a:solidFill>
                <a:latin typeface="Comic Sans MS" pitchFamily="66" charset="0"/>
              </a:rPr>
              <a:t>Информация - это оригинальность, новизна (Моль).</a:t>
            </a:r>
          </a:p>
          <a:p>
            <a:pPr>
              <a:buFont typeface="Wingdings" pitchFamily="2" charset="2"/>
              <a:buChar char=""/>
            </a:pPr>
            <a:r>
              <a:rPr lang="ru-RU" sz="4000" dirty="0" smtClean="0">
                <a:solidFill>
                  <a:schemeClr val="tx1"/>
                </a:solidFill>
                <a:latin typeface="Comic Sans MS" pitchFamily="66" charset="0"/>
              </a:rPr>
              <a:t>Информация - это вероятность выбора (</a:t>
            </a:r>
            <a:r>
              <a:rPr lang="ru-RU" sz="4000" dirty="0" err="1" smtClean="0">
                <a:solidFill>
                  <a:schemeClr val="tx1"/>
                </a:solidFill>
                <a:latin typeface="Comic Sans MS" pitchFamily="66" charset="0"/>
              </a:rPr>
              <a:t>Яглом</a:t>
            </a:r>
            <a:r>
              <a:rPr lang="ru-RU" sz="4000" dirty="0" smtClean="0">
                <a:solidFill>
                  <a:schemeClr val="tx1"/>
                </a:solidFill>
                <a:latin typeface="Comic Sans MS" pitchFamily="66" charset="0"/>
              </a:rPr>
              <a:t>).</a:t>
            </a:r>
          </a:p>
          <a:p>
            <a:pPr>
              <a:buFont typeface="Wingdings" pitchFamily="2" charset="2"/>
              <a:buChar char=""/>
            </a:pPr>
            <a:r>
              <a:rPr lang="ru-RU" sz="4000" dirty="0" smtClean="0">
                <a:solidFill>
                  <a:schemeClr val="tx1"/>
                </a:solidFill>
                <a:latin typeface="Comic Sans MS" pitchFamily="66" charset="0"/>
              </a:rPr>
              <a:t>Информация - это отраженное разнообразие (Урсул).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3412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Виды информации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556792"/>
            <a:ext cx="8085584" cy="460851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dirty="0" smtClean="0">
                <a:latin typeface="Comic Sans MS" pitchFamily="66" charset="0"/>
                <a:cs typeface="Times New Roman" pitchFamily="18" charset="0"/>
              </a:rPr>
              <a:t>Основные </a:t>
            </a:r>
            <a:r>
              <a:rPr lang="ru-RU" sz="1800" dirty="0">
                <a:latin typeface="Comic Sans MS" pitchFamily="66" charset="0"/>
                <a:cs typeface="Times New Roman" pitchFamily="18" charset="0"/>
              </a:rPr>
              <a:t>виды информации по ее форме представления, способам ее кодирования и хранения, что имеет наибольшее значение для информатики, это:</a:t>
            </a:r>
          </a:p>
          <a:p>
            <a:pPr algn="just"/>
            <a:r>
              <a:rPr lang="ru-RU" sz="2000" i="1" u="sng" dirty="0">
                <a:latin typeface="Comic Sans MS" pitchFamily="66" charset="0"/>
                <a:cs typeface="Times New Roman" pitchFamily="18" charset="0"/>
                <a:hlinkClick r:id="rId2" action="ppaction://hlinksldjump"/>
              </a:rPr>
              <a:t>графическая или изобразительная </a:t>
            </a:r>
            <a:r>
              <a:rPr lang="ru-RU" sz="1800" dirty="0">
                <a:latin typeface="Comic Sans MS" pitchFamily="66" charset="0"/>
                <a:cs typeface="Times New Roman" pitchFamily="18" charset="0"/>
              </a:rPr>
              <a:t>— первый вид, для которого был реализован способ хранения информации об окружающем мире в виде наскальных рисунков, а позднее в виде картин, фотографий, схем, чертежей на бумаге, холсте, мраморе и др. материалах, изображающих картины реального мира;</a:t>
            </a:r>
          </a:p>
          <a:p>
            <a:pPr algn="just"/>
            <a:r>
              <a:rPr lang="ru-RU" sz="2000" i="1" u="sng" dirty="0">
                <a:latin typeface="Comic Sans MS" pitchFamily="66" charset="0"/>
                <a:cs typeface="Times New Roman" pitchFamily="18" charset="0"/>
                <a:hlinkClick r:id="rId2" action="ppaction://hlinksldjump"/>
              </a:rPr>
              <a:t>Звуковая</a:t>
            </a:r>
            <a:r>
              <a:rPr lang="ru-RU" sz="2000" i="1" u="sng" dirty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Comic Sans MS" pitchFamily="66" charset="0"/>
                <a:cs typeface="Times New Roman" pitchFamily="18" charset="0"/>
              </a:rPr>
              <a:t>— </a:t>
            </a:r>
            <a:r>
              <a:rPr lang="ru-RU" sz="1800" dirty="0">
                <a:latin typeface="Comic Sans MS" pitchFamily="66" charset="0"/>
                <a:cs typeface="Times New Roman" pitchFamily="18" charset="0"/>
              </a:rPr>
              <a:t>мир вокруг нас полон звуков и задача их хранения и тиражирования была решена с изобретением звукозаписывающих устройств в 1877 г. </a:t>
            </a:r>
            <a:r>
              <a:rPr lang="ru-RU" sz="1800" dirty="0" smtClean="0">
                <a:latin typeface="Comic Sans MS" pitchFamily="66" charset="0"/>
                <a:cs typeface="Times New Roman" pitchFamily="18" charset="0"/>
              </a:rPr>
              <a:t>ее </a:t>
            </a:r>
            <a:r>
              <a:rPr lang="ru-RU" sz="1800" dirty="0">
                <a:latin typeface="Comic Sans MS" pitchFamily="66" charset="0"/>
                <a:cs typeface="Times New Roman" pitchFamily="18" charset="0"/>
              </a:rPr>
              <a:t>разновидностью является музыкальная информация — для этого вида был изобретен способ кодирования с использованием специальных символов, что делает возможным хранение ее аналогично графической информации</a:t>
            </a:r>
            <a:r>
              <a:rPr lang="ru-RU" sz="1800" dirty="0" smtClean="0">
                <a:latin typeface="Comic Sans MS" pitchFamily="66" charset="0"/>
                <a:cs typeface="Times New Roman" pitchFamily="18" charset="0"/>
              </a:rPr>
              <a:t>;</a:t>
            </a:r>
            <a:endParaRPr lang="ru-RU" sz="1800" dirty="0">
              <a:latin typeface="Comic Sans MS" pitchFamily="66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596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Виды информации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>
                <a:latin typeface="Comic Sans MS" pitchFamily="66" charset="0"/>
                <a:cs typeface="Times New Roman" pitchFamily="18" charset="0"/>
                <a:hlinkClick r:id="rId2" action="ppaction://hlinksldjump"/>
              </a:rPr>
              <a:t>текстовая</a:t>
            </a:r>
            <a:r>
              <a:rPr lang="ru-RU" dirty="0" smtClean="0">
                <a:latin typeface="Comic Sans MS" pitchFamily="66" charset="0"/>
                <a:cs typeface="Times New Roman" pitchFamily="18" charset="0"/>
              </a:rPr>
              <a:t> — способ кодирования речи человека специальными символами — буквами, причем разные народы имеют разные языки и используют различные наборы букв для отображения речи; особенно большое значение этот способ приобрел после изобретения бумаги и книгопечатания;</a:t>
            </a:r>
          </a:p>
          <a:p>
            <a:pPr algn="just"/>
            <a:r>
              <a:rPr lang="ru-RU" dirty="0" smtClean="0">
                <a:latin typeface="Comic Sans MS" pitchFamily="66" charset="0"/>
                <a:cs typeface="Times New Roman" pitchFamily="18" charset="0"/>
                <a:hlinkClick r:id="rId2" action="ppaction://hlinksldjump"/>
              </a:rPr>
              <a:t>числовая</a:t>
            </a:r>
            <a:r>
              <a:rPr lang="ru-RU" dirty="0" smtClean="0">
                <a:latin typeface="Comic Sans MS" pitchFamily="66" charset="0"/>
                <a:cs typeface="Times New Roman" pitchFamily="18" charset="0"/>
              </a:rPr>
              <a:t> — количественная мера объектов и их свойств в окружающем мире; особенно большое значение приобрела с развитием торговли, экономики и денежного обмена; аналогично текстовой информации для ее отображения используется метод кодирования специальными символами — цифрами, причем системы кодирования (счисления) могут быть разными;</a:t>
            </a:r>
          </a:p>
          <a:p>
            <a:pPr algn="just"/>
            <a:r>
              <a:rPr lang="ru-RU" dirty="0" smtClean="0">
                <a:latin typeface="Comic Sans MS" pitchFamily="66" charset="0"/>
                <a:cs typeface="Times New Roman" pitchFamily="18" charset="0"/>
                <a:hlinkClick r:id="rId2" action="ppaction://hlinksldjump"/>
              </a:rPr>
              <a:t>видеоинформация</a:t>
            </a:r>
            <a:r>
              <a:rPr lang="ru-RU" dirty="0" smtClean="0">
                <a:latin typeface="Comic Sans MS" pitchFamily="66" charset="0"/>
                <a:cs typeface="Times New Roman" pitchFamily="18" charset="0"/>
              </a:rPr>
              <a:t> — способ сохранения «живых» картин окружающего мира, появившийся с изобретением кино</a:t>
            </a:r>
          </a:p>
          <a:p>
            <a:pPr marL="0" indent="0"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2649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19" y="-34882"/>
            <a:ext cx="9165506" cy="6892882"/>
          </a:xfrm>
        </p:spPr>
      </p:pic>
    </p:spTree>
    <p:extLst>
      <p:ext uri="{BB962C8B-B14F-4D97-AF65-F5344CB8AC3E}">
        <p14:creationId xmlns:p14="http://schemas.microsoft.com/office/powerpoint/2010/main" val="1446459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171400"/>
            <a:ext cx="9361040" cy="702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513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5760"/>
            <a:ext cx="8229600" cy="1143000"/>
          </a:xfrm>
        </p:spPr>
        <p:txBody>
          <a:bodyPr>
            <a:normAutofit/>
          </a:bodyPr>
          <a:lstStyle/>
          <a:p>
            <a:r>
              <a:rPr lang="ru-RU" sz="5400" b="1" dirty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Свойства информации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2" y="1268760"/>
            <a:ext cx="2880320" cy="2369880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perspectiveContrastingRightFacing"/>
            <a:lightRig rig="threePt" dir="t"/>
          </a:scene3d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ДУАЛИЗМ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600" dirty="0" smtClean="0"/>
              <a:t>характеризует ее двойственность. С одной стороны информация объективна, с другой субъективна. Например: два человека читают одну и ту же книгу, но получают различную информацию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163636" y="1536244"/>
            <a:ext cx="2880320" cy="1600438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perspectiveHeroicExtremeLeftFacing"/>
            <a:lightRig rig="threePt" dir="t"/>
          </a:scene3d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ПОЛНОТА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600" dirty="0" smtClean="0"/>
              <a:t>характеризует степень достаточности данных для принятия решения или создания новых данных на основе имеющихся</a:t>
            </a:r>
            <a:endParaRPr lang="ru-R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6450767" y="1844824"/>
            <a:ext cx="2592153" cy="1354217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perspectiveHeroicExtremeRightFacing"/>
            <a:lightRig rig="threePt" dir="t"/>
          </a:scene3d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ДОСТОВЕРНОСТЬ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600" dirty="0" smtClean="0"/>
              <a:t>характеризует степень соответствия информации реальному объекту с </a:t>
            </a:r>
            <a:r>
              <a:rPr lang="ru-RU" sz="1600" i="1" dirty="0" smtClean="0"/>
              <a:t>необходимой</a:t>
            </a:r>
            <a:r>
              <a:rPr lang="ru-RU" sz="1600" dirty="0" smtClean="0"/>
              <a:t> точностью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2976059" y="3429000"/>
            <a:ext cx="2880320" cy="1477328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perspectiveHeroicExtremeRightFacing"/>
            <a:lightRig rig="threePt" dir="t"/>
          </a:scene3d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АДЕКВАТНОСТЬ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выражает степень соответствия создаваемого с помощью информации образа реальному объекту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683568" y="4907883"/>
            <a:ext cx="2880320" cy="1200329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isometricOffAxis2Left"/>
            <a:lightRig rig="threePt" dir="t"/>
          </a:scene3d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ДОСТУПНОСТЬ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это возможность получения информации при необходимости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724128" y="4769383"/>
            <a:ext cx="2736304" cy="1477328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isometricOffAxis1Right"/>
            <a:lightRig rig="threePt" dir="t"/>
          </a:scene3d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АКТУАЛЬНОСТЬ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то, что актуально сегодня, может стать ненужным по истечению некоторого времени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8799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254" y="207634"/>
            <a:ext cx="8229600" cy="1143000"/>
          </a:xfrm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Autofit/>
          </a:bodyPr>
          <a:lstStyle/>
          <a:p>
            <a:r>
              <a:rPr lang="ru-RU" sz="5400" b="1" dirty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ИНФОРМАЦИОННЫЕ ПРОЦЕССЫ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1700808"/>
            <a:ext cx="2088232" cy="576064"/>
          </a:xfrm>
          <a:prstGeom prst="round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СБОР ДАННЫХ</a:t>
            </a:r>
            <a:endParaRPr lang="ru-RU" dirty="0"/>
          </a:p>
        </p:txBody>
      </p:sp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2267744" y="2250604"/>
            <a:ext cx="2088232" cy="576064"/>
          </a:xfrm>
          <a:prstGeom prst="round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ПЕРЕДАЧА ДАННЫХ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462254" y="2802702"/>
            <a:ext cx="2088232" cy="576064"/>
          </a:xfrm>
          <a:prstGeom prst="round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ХРАНЕНИЕ ДАННЫХ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660232" y="3378766"/>
            <a:ext cx="2088232" cy="576064"/>
          </a:xfrm>
          <a:prstGeom prst="round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ОБРАБОТКА ДАННЫХ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15566" y="2780928"/>
            <a:ext cx="2088232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Это деятельность субъекта по накоплению данных с целью обеспечения достаточной полноты (интересуясь ценой товара, мы собираем информацию, купить его или нет)</a:t>
            </a:r>
            <a:endParaRPr lang="ru-RU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2339752" y="3154615"/>
            <a:ext cx="2088232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Это процесс обмена данными. Существует источник информации, приёмник и канал связи</a:t>
            </a:r>
            <a:endParaRPr lang="ru-RU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4465662" y="3765813"/>
            <a:ext cx="2088232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Это поддержание данных в форме, постоянно готовой к выдаче их потребителю</a:t>
            </a:r>
            <a:endParaRPr lang="ru-RU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6804248" y="4304422"/>
            <a:ext cx="2088232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Это процесс преобразования информации от исходной ее формы до определенного результата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952708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ПОЯНТИЕ КОЛИЧЕСТВА ИНФОРМАЦИИ</a:t>
            </a:r>
            <a:endParaRPr lang="ru-RU" sz="5400" b="1" dirty="0">
              <a:solidFill>
                <a:schemeClr val="accent2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03848" y="1844824"/>
            <a:ext cx="5709320" cy="428133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600" dirty="0">
                <a:latin typeface="Comic Sans MS" pitchFamily="66" charset="0"/>
                <a:cs typeface="Times New Roman" pitchFamily="18" charset="0"/>
              </a:rPr>
              <a:t>Свойство полноты негласно предполагает, что существует возможность измерять количество информации.</a:t>
            </a:r>
          </a:p>
          <a:p>
            <a:pPr marL="0" indent="0">
              <a:buNone/>
            </a:pPr>
            <a:r>
              <a:rPr lang="ru-RU" sz="1600" dirty="0">
                <a:latin typeface="Comic Sans MS" pitchFamily="66" charset="0"/>
                <a:cs typeface="Times New Roman" pitchFamily="18" charset="0"/>
              </a:rPr>
              <a:t>	Что содержит больше  информации: роман «Война и мир» или сообщение?</a:t>
            </a:r>
          </a:p>
          <a:p>
            <a:pPr marL="0" indent="0" algn="just">
              <a:buNone/>
            </a:pPr>
            <a:r>
              <a:rPr lang="ru-RU" sz="1600" dirty="0">
                <a:latin typeface="Comic Sans MS" pitchFamily="66" charset="0"/>
                <a:cs typeface="Times New Roman" pitchFamily="18" charset="0"/>
              </a:rPr>
              <a:t>	Возможно ли объективно измерить количество информации?</a:t>
            </a:r>
          </a:p>
          <a:p>
            <a:pPr marL="0" indent="0" algn="ctr">
              <a:buNone/>
            </a:pPr>
            <a:r>
              <a:rPr lang="ru-RU" sz="1600" u="sng" dirty="0">
                <a:latin typeface="Comic Sans MS" pitchFamily="66" charset="0"/>
                <a:cs typeface="Times New Roman" pitchFamily="18" charset="0"/>
              </a:rPr>
              <a:t>ГЛАВНЫЙ ВЫВОД ТЕОРИИ ИНФОРМАЦИИ: </a:t>
            </a:r>
          </a:p>
          <a:p>
            <a:pPr marL="0" indent="0" algn="just">
              <a:buNone/>
            </a:pPr>
            <a:r>
              <a:rPr lang="ru-RU" sz="1600" dirty="0">
                <a:latin typeface="Comic Sans MS" pitchFamily="66" charset="0"/>
                <a:cs typeface="Times New Roman" pitchFamily="18" charset="0"/>
              </a:rPr>
              <a:t>в определенных, весьма широких условиях, можно, пренебрегая качественными особенностями информации, выразить ее количество числом, </a:t>
            </a:r>
          </a:p>
          <a:p>
            <a:pPr marL="0" indent="0" algn="just">
              <a:buNone/>
            </a:pPr>
            <a:r>
              <a:rPr lang="ru-RU" sz="1600" dirty="0">
                <a:latin typeface="Comic Sans MS" pitchFamily="66" charset="0"/>
                <a:cs typeface="Times New Roman" pitchFamily="18" charset="0"/>
              </a:rPr>
              <a:t>А следовательно, сравнивать количество информации.</a:t>
            </a:r>
          </a:p>
          <a:p>
            <a:pPr marL="0" indent="0" algn="just">
              <a:buNone/>
            </a:pP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Количеством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информации называют числовую характеристику, отражающую ту степень неопределенности, которая исчезает после получения информации.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0000"/>
                    </a14:imgEffect>
                    <a14:imgEffect>
                      <a14:colorTemperature colorTemp="5300"/>
                    </a14:imgEffect>
                    <a14:imgEffect>
                      <a14:saturation sat="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700808"/>
            <a:ext cx="3048000" cy="4010025"/>
          </a:xfrm>
          <a:prstGeom prst="rect">
            <a:avLst/>
          </a:prstGeom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perspectiveContrastingRightFacing"/>
            <a:lightRig rig="threePt" dir="t">
              <a:rot lat="0" lon="0" rev="2700000"/>
            </a:lightRig>
          </a:scene3d>
          <a:sp3d>
            <a:bevelT w="63500" h="50800" prst="artDeco"/>
          </a:sp3d>
        </p:spPr>
      </p:pic>
    </p:spTree>
    <p:extLst>
      <p:ext uri="{BB962C8B-B14F-4D97-AF65-F5344CB8AC3E}">
        <p14:creationId xmlns:p14="http://schemas.microsoft.com/office/powerpoint/2010/main" val="37523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2456" y="476672"/>
            <a:ext cx="8229600" cy="1143000"/>
          </a:xfrm>
        </p:spPr>
        <p:txBody>
          <a:bodyPr>
            <a:noAutofit/>
          </a:bodyPr>
          <a:lstStyle/>
          <a:p>
            <a:r>
              <a:rPr lang="ru-RU" sz="5400" b="1" dirty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ПОЯНТИЕ КОЛИЧЕСТВА ИНФОРМАЦИИ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087" y="4182886"/>
            <a:ext cx="1380838" cy="1728192"/>
          </a:xfrm>
          <a:ln>
            <a:solidFill>
              <a:schemeClr val="tx1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745" y="2229269"/>
            <a:ext cx="1544575" cy="1945416"/>
          </a:xfrm>
          <a:prstGeom prst="rect">
            <a:avLst/>
          </a:prstGeom>
          <a:ln w="28575">
            <a:gradFill>
              <a:gsLst>
                <a:gs pos="0">
                  <a:srgbClr val="3399FF">
                    <a:lumMod val="53000"/>
                    <a:lumOff val="47000"/>
                  </a:srgbClr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5400000" scaled="0"/>
            </a:gradFill>
          </a:ln>
        </p:spPr>
      </p:pic>
      <p:sp>
        <p:nvSpPr>
          <p:cNvPr id="5" name="Выноска-облако 4"/>
          <p:cNvSpPr/>
          <p:nvPr/>
        </p:nvSpPr>
        <p:spPr>
          <a:xfrm>
            <a:off x="5004048" y="1916832"/>
            <a:ext cx="3168352" cy="936104"/>
          </a:xfrm>
          <a:prstGeom prst="cloudCallout">
            <a:avLst>
              <a:gd name="adj1" fmla="val -51033"/>
              <a:gd name="adj2" fmla="val 62442"/>
            </a:avLst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Будут ли осадки?</a:t>
            </a:r>
            <a:endParaRPr lang="ru-RU" dirty="0"/>
          </a:p>
        </p:txBody>
      </p:sp>
      <p:cxnSp>
        <p:nvCxnSpPr>
          <p:cNvPr id="14" name="Прямая со стрелкой 13"/>
          <p:cNvCxnSpPr>
            <a:stCxn id="10" idx="3"/>
          </p:cNvCxnSpPr>
          <p:nvPr/>
        </p:nvCxnSpPr>
        <p:spPr>
          <a:xfrm>
            <a:off x="5661320" y="3201977"/>
            <a:ext cx="1174322" cy="97270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10" idx="1"/>
          </p:cNvCxnSpPr>
          <p:nvPr/>
        </p:nvCxnSpPr>
        <p:spPr>
          <a:xfrm flipH="1">
            <a:off x="3091226" y="3201977"/>
            <a:ext cx="1025519" cy="97270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кругленный прямоугольник 17"/>
          <p:cNvSpPr/>
          <p:nvPr/>
        </p:nvSpPr>
        <p:spPr>
          <a:xfrm>
            <a:off x="1555686" y="4182886"/>
            <a:ext cx="2304256" cy="936104"/>
          </a:xfrm>
          <a:prstGeom prst="round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 каком виде?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79512" y="5442334"/>
            <a:ext cx="1376174" cy="504056"/>
          </a:xfrm>
          <a:prstGeom prst="round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Дождь?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728744" y="5442334"/>
            <a:ext cx="1376174" cy="504056"/>
          </a:xfrm>
          <a:prstGeom prst="round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Снег?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397264" y="5442334"/>
            <a:ext cx="1376174" cy="504056"/>
          </a:xfrm>
          <a:prstGeom prst="round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Снег с дождем?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104918" y="3473277"/>
            <a:ext cx="755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ДА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6210712" y="3287553"/>
            <a:ext cx="755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8032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18" grpId="0" animBg="1"/>
      <p:bldP spid="21" grpId="0" animBg="1"/>
      <p:bldP spid="22" grpId="0" animBg="1"/>
      <p:bldP spid="23" grpId="0" animBg="1"/>
      <p:bldP spid="24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Autofit/>
          </a:bodyPr>
          <a:lstStyle/>
          <a:p>
            <a:r>
              <a:rPr lang="ru-RU" sz="5400" b="1" dirty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ПОЯНТИЕ КОЛИЧЕСТВА ИНФОРМАЦИИ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endParaRPr lang="ru-RU" sz="1400" dirty="0" smtClean="0"/>
          </a:p>
          <a:p>
            <a:pPr marL="0" indent="0" algn="just">
              <a:buNone/>
            </a:pPr>
            <a:endParaRPr lang="ru-RU" sz="1400" dirty="0"/>
          </a:p>
          <a:p>
            <a:pPr marL="0" indent="0" algn="just">
              <a:buNone/>
            </a:pPr>
            <a:r>
              <a:rPr lang="ru-RU" sz="1800" dirty="0" smtClean="0">
                <a:latin typeface="Comic Sans MS" pitchFamily="66" charset="0"/>
                <a:cs typeface="Times New Roman" pitchFamily="18" charset="0"/>
              </a:rPr>
              <a:t>	Пример </a:t>
            </a:r>
            <a:r>
              <a:rPr lang="ru-RU" sz="1800" dirty="0">
                <a:latin typeface="Comic Sans MS" pitchFamily="66" charset="0"/>
                <a:cs typeface="Times New Roman" pitchFamily="18" charset="0"/>
              </a:rPr>
              <a:t>показывает, что понятия ИНФОРМАЦИЯ, НЕОПРЕДЕЛЕННОСТЬ, ВОЗМОЖНОСТЬ ВЫБОРА тесно связаны. </a:t>
            </a:r>
            <a:r>
              <a:rPr lang="ru-RU" sz="1800" dirty="0">
                <a:latin typeface="Comic Sans MS" pitchFamily="66" charset="0"/>
                <a:cs typeface="Times New Roman" pitchFamily="18" charset="0"/>
              </a:rPr>
              <a:t>Получаемая информация уменьшает число возможных вариантов выбора.</a:t>
            </a:r>
          </a:p>
          <a:p>
            <a:pPr marL="0" indent="0" algn="just">
              <a:buNone/>
            </a:pPr>
            <a:r>
              <a:rPr lang="ru-RU" sz="1800" dirty="0">
                <a:latin typeface="Comic Sans MS" pitchFamily="66" charset="0"/>
                <a:cs typeface="Times New Roman" pitchFamily="18" charset="0"/>
              </a:rPr>
              <a:t>	За единицу информации принимается 1 бит (от англ. </a:t>
            </a:r>
            <a:r>
              <a:rPr lang="en-US" sz="1800" dirty="0">
                <a:latin typeface="Comic Sans MS" pitchFamily="66" charset="0"/>
                <a:cs typeface="Times New Roman" pitchFamily="18" charset="0"/>
              </a:rPr>
              <a:t>Bit-binary digit-</a:t>
            </a:r>
            <a:r>
              <a:rPr lang="ru-RU" sz="1800" dirty="0">
                <a:latin typeface="Comic Sans MS" pitchFamily="66" charset="0"/>
                <a:cs typeface="Times New Roman" pitchFamily="18" charset="0"/>
              </a:rPr>
              <a:t>двоичная цифра).</a:t>
            </a:r>
          </a:p>
          <a:p>
            <a:pPr marL="0" indent="0" algn="just">
              <a:buNone/>
            </a:pPr>
            <a:r>
              <a:rPr lang="ru-RU" sz="1800" dirty="0" smtClean="0">
                <a:latin typeface="Comic Sans MS" pitchFamily="66" charset="0"/>
                <a:cs typeface="Times New Roman" pitchFamily="18" charset="0"/>
              </a:rPr>
              <a:t>	Это </a:t>
            </a:r>
            <a:r>
              <a:rPr lang="ru-RU" sz="1800" dirty="0">
                <a:latin typeface="Comic Sans MS" pitchFamily="66" charset="0"/>
                <a:cs typeface="Times New Roman" pitchFamily="18" charset="0"/>
              </a:rPr>
              <a:t>количество информации, при котором </a:t>
            </a:r>
            <a:r>
              <a:rPr lang="ru-RU" sz="1800" dirty="0" smtClean="0">
                <a:latin typeface="Comic Sans MS" pitchFamily="66" charset="0"/>
                <a:cs typeface="Times New Roman" pitchFamily="18" charset="0"/>
              </a:rPr>
              <a:t>неопределённость, </a:t>
            </a:r>
            <a:r>
              <a:rPr lang="ru-RU" sz="1800" dirty="0">
                <a:latin typeface="Comic Sans MS" pitchFamily="66" charset="0"/>
                <a:cs typeface="Times New Roman" pitchFamily="18" charset="0"/>
              </a:rPr>
              <a:t>т.е</a:t>
            </a:r>
            <a:r>
              <a:rPr lang="ru-RU" sz="1800" dirty="0" smtClean="0">
                <a:latin typeface="Comic Sans MS" pitchFamily="66" charset="0"/>
                <a:cs typeface="Times New Roman" pitchFamily="18" charset="0"/>
              </a:rPr>
              <a:t>. количество </a:t>
            </a:r>
            <a:r>
              <a:rPr lang="ru-RU" sz="1800" dirty="0">
                <a:latin typeface="Comic Sans MS" pitchFamily="66" charset="0"/>
                <a:cs typeface="Times New Roman" pitchFamily="18" charset="0"/>
              </a:rPr>
              <a:t>вариантов выбора уменьшается вдвое, или другими словами, это ответ на вопрос, требующий односложного разрешения-ДА или НЕТ.</a:t>
            </a:r>
          </a:p>
          <a:p>
            <a:pPr marL="0" indent="0" algn="just">
              <a:buNone/>
            </a:pPr>
            <a:r>
              <a:rPr lang="ru-RU" sz="1800" dirty="0">
                <a:latin typeface="Comic Sans MS" pitchFamily="66" charset="0"/>
                <a:cs typeface="Times New Roman" pitchFamily="18" charset="0"/>
              </a:rPr>
              <a:t>	Бит слишком мелкая единица измерения информации. На практике чаще применяют более крупные единицы, например байт (последовательность из 8 бит).</a:t>
            </a:r>
          </a:p>
          <a:p>
            <a:pPr marL="0" indent="0" algn="just">
              <a:buNone/>
            </a:pPr>
            <a:r>
              <a:rPr lang="ru-RU" sz="1800" dirty="0">
                <a:latin typeface="Comic Sans MS" pitchFamily="66" charset="0"/>
                <a:cs typeface="Times New Roman" pitchFamily="18" charset="0"/>
              </a:rPr>
              <a:t>	Так же широко используются более крупные производные единицы </a:t>
            </a:r>
            <a:r>
              <a:rPr lang="ru-RU" sz="1800" dirty="0" smtClean="0">
                <a:latin typeface="Comic Sans MS" pitchFamily="66" charset="0"/>
                <a:cs typeface="Times New Roman" pitchFamily="18" charset="0"/>
              </a:rPr>
              <a:t>информации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4024148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64661" y="188640"/>
            <a:ext cx="68146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ВИДЫ ИНФОРМАЦИИ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83672" y="1111970"/>
            <a:ext cx="5976664" cy="66084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Comic Sans MS" pitchFamily="66" charset="0"/>
              </a:rPr>
              <a:t>ПО СПОСОБУ ПРЕДСТАВЛЕНИЯ</a:t>
            </a:r>
            <a:endParaRPr lang="ru-RU" b="1" dirty="0">
              <a:latin typeface="Comic Sans MS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0545" y="2303150"/>
            <a:ext cx="1571135" cy="79208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Comic Sans MS" pitchFamily="66" charset="0"/>
              </a:rPr>
              <a:t>ТЕКСТОВАЯ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965960" y="2308870"/>
            <a:ext cx="1741944" cy="78636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Comic Sans MS" pitchFamily="66" charset="0"/>
              </a:rPr>
              <a:t>ЧИСЛОВАЯ</a:t>
            </a:r>
            <a:endParaRPr lang="ru-RU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29599" y="2276872"/>
            <a:ext cx="1838823" cy="81836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Comic Sans MS" pitchFamily="66" charset="0"/>
              </a:rPr>
              <a:t>ГРАФИЧЕСКАЯ</a:t>
            </a:r>
            <a:endParaRPr lang="ru-RU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cxnSp>
        <p:nvCxnSpPr>
          <p:cNvPr id="11" name="Прямая со стрелкой 10"/>
          <p:cNvCxnSpPr>
            <a:stCxn id="6" idx="2"/>
            <a:endCxn id="7" idx="0"/>
          </p:cNvCxnSpPr>
          <p:nvPr/>
        </p:nvCxnSpPr>
        <p:spPr>
          <a:xfrm flipH="1">
            <a:off x="906113" y="1772816"/>
            <a:ext cx="3665891" cy="530334"/>
          </a:xfrm>
          <a:prstGeom prst="straightConnector1">
            <a:avLst/>
          </a:prstGeom>
          <a:ln w="38100" cap="rnd">
            <a:bevel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6" idx="2"/>
            <a:endCxn id="9" idx="0"/>
          </p:cNvCxnSpPr>
          <p:nvPr/>
        </p:nvCxnSpPr>
        <p:spPr>
          <a:xfrm>
            <a:off x="4572004" y="1772816"/>
            <a:ext cx="277007" cy="504056"/>
          </a:xfrm>
          <a:prstGeom prst="straightConnector1">
            <a:avLst/>
          </a:prstGeom>
          <a:ln w="38100" cap="rnd">
            <a:bevel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Рисунок 20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6" y="3472346"/>
            <a:ext cx="1592818" cy="12788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cxnSp>
        <p:nvCxnSpPr>
          <p:cNvPr id="12" name="Прямая со стрелкой 11"/>
          <p:cNvCxnSpPr>
            <a:stCxn id="6" idx="2"/>
          </p:cNvCxnSpPr>
          <p:nvPr/>
        </p:nvCxnSpPr>
        <p:spPr>
          <a:xfrm>
            <a:off x="4572004" y="1772816"/>
            <a:ext cx="2094528" cy="504056"/>
          </a:xfrm>
          <a:prstGeom prst="straightConnector1">
            <a:avLst/>
          </a:prstGeom>
          <a:ln w="38100" cap="rnd">
            <a:bevel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2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525" y="3465704"/>
            <a:ext cx="1649066" cy="13192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3" name="Рисунок 22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399" y="3468595"/>
            <a:ext cx="1635307" cy="13163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cxnSp>
        <p:nvCxnSpPr>
          <p:cNvPr id="27" name="Прямая со стрелкой 26"/>
          <p:cNvCxnSpPr>
            <a:stCxn id="6" idx="2"/>
            <a:endCxn id="8" idx="0"/>
          </p:cNvCxnSpPr>
          <p:nvPr/>
        </p:nvCxnSpPr>
        <p:spPr>
          <a:xfrm flipH="1">
            <a:off x="2836932" y="1772816"/>
            <a:ext cx="1735072" cy="536054"/>
          </a:xfrm>
          <a:prstGeom prst="straightConnector1">
            <a:avLst/>
          </a:prstGeom>
          <a:ln w="38100" cap="rnd">
            <a:bevel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5889951" y="2308870"/>
            <a:ext cx="1562370" cy="78636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Comic Sans MS" pitchFamily="66" charset="0"/>
              </a:rPr>
              <a:t>ЗВУКОВАЯ</a:t>
            </a:r>
            <a:endParaRPr lang="ru-RU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558014" y="2308870"/>
            <a:ext cx="1562370" cy="78636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Comic Sans MS" pitchFamily="66" charset="0"/>
              </a:rPr>
              <a:t>ВИДЕО</a:t>
            </a:r>
            <a:endParaRPr lang="ru-RU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37" name="Рисунок 36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513" y="3485146"/>
            <a:ext cx="1415989" cy="13120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8" name="Рисунок 3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4374" y="3498595"/>
            <a:ext cx="1409650" cy="14096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cxnSp>
        <p:nvCxnSpPr>
          <p:cNvPr id="39" name="Прямая со стрелкой 38"/>
          <p:cNvCxnSpPr>
            <a:stCxn id="6" idx="2"/>
            <a:endCxn id="36" idx="0"/>
          </p:cNvCxnSpPr>
          <p:nvPr/>
        </p:nvCxnSpPr>
        <p:spPr>
          <a:xfrm>
            <a:off x="4572004" y="1772816"/>
            <a:ext cx="3767195" cy="536054"/>
          </a:xfrm>
          <a:prstGeom prst="straightConnector1">
            <a:avLst/>
          </a:prstGeom>
          <a:ln w="38100" cap="rnd">
            <a:bevel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9971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83744"/>
            <a:ext cx="9361040" cy="7041136"/>
          </a:xfrm>
        </p:spPr>
      </p:pic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37" t="93167"/>
          <a:stretch/>
        </p:blipFill>
        <p:spPr>
          <a:xfrm>
            <a:off x="7452320" y="6453336"/>
            <a:ext cx="1820748" cy="50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238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377</Words>
  <Application>Microsoft Office PowerPoint</Application>
  <PresentationFormat>Экран (4:3)</PresentationFormat>
  <Paragraphs>77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План урока</vt:lpstr>
      <vt:lpstr>Презентация PowerPoint</vt:lpstr>
      <vt:lpstr>Понятие информации</vt:lpstr>
      <vt:lpstr>Виды информации</vt:lpstr>
      <vt:lpstr>Виды информации</vt:lpstr>
      <vt:lpstr>Презентация PowerPoint</vt:lpstr>
      <vt:lpstr>Презентация PowerPoint</vt:lpstr>
      <vt:lpstr>Свойства информации</vt:lpstr>
      <vt:lpstr>ИНФОРМАЦИОННЫЕ ПРОЦЕССЫ</vt:lpstr>
      <vt:lpstr>ПОЯНТИЕ КОЛИЧЕСТВА ИНФОРМАЦИИ</vt:lpstr>
      <vt:lpstr>ПОЯНТИЕ КОЛИЧЕСТВА ИНФОРМАЦИИ</vt:lpstr>
      <vt:lpstr>ПОЯНТИЕ КОЛИЧЕСТВА ИНФОРМАЦИИ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24</cp:revision>
  <dcterms:created xsi:type="dcterms:W3CDTF">2012-10-15T09:36:49Z</dcterms:created>
  <dcterms:modified xsi:type="dcterms:W3CDTF">2012-10-15T13:57:15Z</dcterms:modified>
</cp:coreProperties>
</file>