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720" r:id="rId3"/>
  </p:sldMasterIdLst>
  <p:sldIdLst>
    <p:sldId id="257" r:id="rId4"/>
    <p:sldId id="258" r:id="rId5"/>
    <p:sldId id="262" r:id="rId6"/>
    <p:sldId id="256" r:id="rId7"/>
    <p:sldId id="271" r:id="rId8"/>
    <p:sldId id="261" r:id="rId9"/>
    <p:sldId id="259" r:id="rId10"/>
    <p:sldId id="263" r:id="rId11"/>
    <p:sldId id="267" r:id="rId12"/>
    <p:sldId id="268" r:id="rId13"/>
    <p:sldId id="26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1" autoAdjust="0"/>
    <p:restoredTop sz="94660"/>
  </p:normalViewPr>
  <p:slideViewPr>
    <p:cSldViewPr>
      <p:cViewPr varScale="1">
        <p:scale>
          <a:sx n="65" d="100"/>
          <a:sy n="65" d="100"/>
        </p:scale>
        <p:origin x="-15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gif"/><Relationship Id="rId3" Type="http://schemas.openxmlformats.org/officeDocument/2006/relationships/image" Target="../media/image9.gif"/><Relationship Id="rId7" Type="http://schemas.openxmlformats.org/officeDocument/2006/relationships/image" Target="../media/image2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jpeg"/><Relationship Id="rId5" Type="http://schemas.openxmlformats.org/officeDocument/2006/relationships/image" Target="../media/image23.jpeg"/><Relationship Id="rId10" Type="http://schemas.openxmlformats.org/officeDocument/2006/relationships/image" Target="../media/image32.jpeg"/><Relationship Id="rId4" Type="http://schemas.openxmlformats.org/officeDocument/2006/relationships/image" Target="../media/image13.jpeg"/><Relationship Id="rId9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8614"/>
            <a:ext cx="8291264" cy="3010346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r>
              <a:rPr lang="de-DE" sz="6000" b="1" i="1" dirty="0" smtClean="0">
                <a:ln w="10541" cmpd="sng">
                  <a:solidFill>
                    <a:schemeClr val="tx1"/>
                  </a:solidFill>
                  <a:prstDash val="solid"/>
                </a:ln>
                <a:effectLst>
                  <a:glow rad="876300">
                    <a:schemeClr val="bg1">
                      <a:alpha val="40000"/>
                    </a:schemeClr>
                  </a:glow>
                </a:effectLst>
                <a:latin typeface="Bodoni MT" panose="02070603080606020203" pitchFamily="18" charset="0"/>
              </a:rPr>
              <a:t>Freizeit </a:t>
            </a:r>
            <a:br>
              <a:rPr lang="de-DE" sz="6000" b="1" i="1" dirty="0" smtClean="0">
                <a:ln w="10541" cmpd="sng">
                  <a:solidFill>
                    <a:schemeClr val="tx1"/>
                  </a:solidFill>
                  <a:prstDash val="solid"/>
                </a:ln>
                <a:effectLst>
                  <a:glow rad="876300">
                    <a:schemeClr val="bg1">
                      <a:alpha val="40000"/>
                    </a:schemeClr>
                  </a:glow>
                </a:effectLst>
                <a:latin typeface="Bodoni MT" panose="02070603080606020203" pitchFamily="18" charset="0"/>
              </a:rPr>
            </a:br>
            <a:r>
              <a:rPr lang="de-DE" sz="6000" b="1" i="1" dirty="0" smtClean="0">
                <a:ln w="10541" cmpd="sng">
                  <a:solidFill>
                    <a:schemeClr val="tx1"/>
                  </a:solidFill>
                  <a:prstDash val="solid"/>
                </a:ln>
                <a:effectLst>
                  <a:glow rad="876300">
                    <a:schemeClr val="bg1">
                      <a:alpha val="40000"/>
                    </a:schemeClr>
                  </a:glow>
                </a:effectLst>
                <a:latin typeface="Bodoni MT" panose="02070603080606020203" pitchFamily="18" charset="0"/>
              </a:rPr>
              <a:t>und </a:t>
            </a:r>
            <a:br>
              <a:rPr lang="de-DE" sz="6000" b="1" i="1" dirty="0" smtClean="0">
                <a:ln w="10541" cmpd="sng">
                  <a:solidFill>
                    <a:schemeClr val="tx1"/>
                  </a:solidFill>
                  <a:prstDash val="solid"/>
                </a:ln>
                <a:effectLst>
                  <a:glow rad="876300">
                    <a:schemeClr val="bg1">
                      <a:alpha val="40000"/>
                    </a:schemeClr>
                  </a:glow>
                </a:effectLst>
                <a:latin typeface="Bodoni MT" panose="02070603080606020203" pitchFamily="18" charset="0"/>
              </a:rPr>
            </a:br>
            <a:r>
              <a:rPr lang="de-DE" sz="6000" b="1" i="1" dirty="0" smtClean="0">
                <a:ln w="10541" cmpd="sng">
                  <a:solidFill>
                    <a:schemeClr val="tx1"/>
                  </a:solidFill>
                  <a:prstDash val="solid"/>
                </a:ln>
                <a:effectLst>
                  <a:glow rad="876300">
                    <a:schemeClr val="bg1">
                      <a:alpha val="40000"/>
                    </a:schemeClr>
                  </a:glow>
                </a:effectLst>
                <a:latin typeface="Bodoni MT" panose="02070603080606020203" pitchFamily="18" charset="0"/>
              </a:rPr>
              <a:t>Hobby</a:t>
            </a:r>
            <a:endParaRPr lang="ru-RU" sz="6000" b="1" i="1" dirty="0">
              <a:ln w="10541" cmpd="sng">
                <a:solidFill>
                  <a:schemeClr val="tx1"/>
                </a:solidFill>
                <a:prstDash val="solid"/>
              </a:ln>
              <a:effectLst>
                <a:glow rad="876300">
                  <a:schemeClr val="bg1">
                    <a:alpha val="40000"/>
                  </a:schemeClr>
                </a:glow>
              </a:effectLst>
            </a:endParaRPr>
          </a:p>
        </p:txBody>
      </p:sp>
      <p:sp>
        <p:nvSpPr>
          <p:cNvPr id="5" name="Выноска-облако 4"/>
          <p:cNvSpPr/>
          <p:nvPr/>
        </p:nvSpPr>
        <p:spPr>
          <a:xfrm rot="237503">
            <a:off x="746143" y="3036713"/>
            <a:ext cx="7502004" cy="3125086"/>
          </a:xfrm>
          <a:prstGeom prst="cloudCallout">
            <a:avLst>
              <a:gd name="adj1" fmla="val -30934"/>
              <a:gd name="adj2" fmla="val 68892"/>
            </a:avLst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691680" y="3923290"/>
            <a:ext cx="56886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Was machen Sie in der Freizeit?</a:t>
            </a:r>
          </a:p>
          <a:p>
            <a:pPr algn="ctr"/>
            <a:r>
              <a:rPr lang="de-DE" sz="3200" b="1" dirty="0" smtClean="0">
                <a:ln w="1905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Und was machst du?</a:t>
            </a:r>
            <a:endParaRPr lang="ru-RU" sz="3200" b="1" dirty="0">
              <a:ln w="1905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998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402" y="758579"/>
            <a:ext cx="2230610" cy="302465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9516" y="0"/>
            <a:ext cx="8229600" cy="1143000"/>
          </a:xfrm>
        </p:spPr>
        <p:txBody>
          <a:bodyPr/>
          <a:lstStyle/>
          <a:p>
            <a:r>
              <a:rPr lang="de-DE" dirty="0" smtClean="0"/>
              <a:t>Zu Hause können wir…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263719"/>
            <a:ext cx="2513384" cy="2189438"/>
          </a:xfrm>
        </p:spPr>
      </p:pic>
      <p:sp>
        <p:nvSpPr>
          <p:cNvPr id="5" name="TextBox 4"/>
          <p:cNvSpPr txBox="1"/>
          <p:nvPr/>
        </p:nvSpPr>
        <p:spPr>
          <a:xfrm>
            <a:off x="718403" y="3350243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lesen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691808" y="341390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malen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691808" y="622194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Musik hören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604" y="4162890"/>
            <a:ext cx="2082770" cy="209453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4162890"/>
            <a:ext cx="1883438" cy="201230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732240" y="6221940"/>
            <a:ext cx="1883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fernsehen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51" y="4116146"/>
            <a:ext cx="3074151" cy="210579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44495" y="6221940"/>
            <a:ext cx="3074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/>
              <a:t>i</a:t>
            </a:r>
            <a:r>
              <a:rPr lang="de-DE" dirty="0" smtClean="0"/>
              <a:t>m Internet surfen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559" y="1130379"/>
            <a:ext cx="2860037" cy="214502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087176" y="3275407"/>
            <a:ext cx="2913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faulenzen; </a:t>
            </a:r>
            <a:br>
              <a:rPr lang="de-DE" dirty="0" smtClean="0"/>
            </a:br>
            <a:r>
              <a:rPr lang="de-DE" dirty="0" smtClean="0"/>
              <a:t>sich erholen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328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9872" y="3215258"/>
            <a:ext cx="2520280" cy="1147564"/>
          </a:xfrm>
        </p:spPr>
        <p:txBody>
          <a:bodyPr/>
          <a:lstStyle/>
          <a:p>
            <a:r>
              <a:rPr lang="de-DE" dirty="0" smtClean="0"/>
              <a:t>lesen</a:t>
            </a:r>
            <a:endParaRPr lang="ru-RU" dirty="0"/>
          </a:p>
        </p:txBody>
      </p:sp>
      <p:sp>
        <p:nvSpPr>
          <p:cNvPr id="5" name="Кольцо 4"/>
          <p:cNvSpPr/>
          <p:nvPr/>
        </p:nvSpPr>
        <p:spPr>
          <a:xfrm>
            <a:off x="2979084" y="2924944"/>
            <a:ext cx="3456384" cy="1800200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2" name="Прямая со стрелкой 11"/>
          <p:cNvCxnSpPr>
            <a:stCxn id="5" idx="0"/>
          </p:cNvCxnSpPr>
          <p:nvPr/>
        </p:nvCxnSpPr>
        <p:spPr>
          <a:xfrm flipV="1">
            <a:off x="4707276" y="2132856"/>
            <a:ext cx="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15" idx="0"/>
          </p:cNvCxnSpPr>
          <p:nvPr/>
        </p:nvCxnSpPr>
        <p:spPr>
          <a:xfrm>
            <a:off x="5333109" y="4581128"/>
            <a:ext cx="1224136" cy="8413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5" idx="6"/>
            <a:endCxn id="10" idx="4"/>
          </p:cNvCxnSpPr>
          <p:nvPr/>
        </p:nvCxnSpPr>
        <p:spPr>
          <a:xfrm flipV="1">
            <a:off x="6435468" y="3320988"/>
            <a:ext cx="137689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5" idx="2"/>
            <a:endCxn id="11" idx="4"/>
          </p:cNvCxnSpPr>
          <p:nvPr/>
        </p:nvCxnSpPr>
        <p:spPr>
          <a:xfrm flipH="1" flipV="1">
            <a:off x="1547664" y="3151611"/>
            <a:ext cx="1431420" cy="6734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вал 2"/>
          <p:cNvSpPr/>
          <p:nvPr/>
        </p:nvSpPr>
        <p:spPr>
          <a:xfrm>
            <a:off x="3483140" y="1340768"/>
            <a:ext cx="2448272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466016" y="1340768"/>
            <a:ext cx="2448272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6588224" y="2528900"/>
            <a:ext cx="2448272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323528" y="2359523"/>
            <a:ext cx="2448272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1558961" y="5422509"/>
            <a:ext cx="2448272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333109" y="5422509"/>
            <a:ext cx="2448272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 стрелкой 19"/>
          <p:cNvCxnSpPr>
            <a:endCxn id="13" idx="0"/>
          </p:cNvCxnSpPr>
          <p:nvPr/>
        </p:nvCxnSpPr>
        <p:spPr>
          <a:xfrm flipH="1">
            <a:off x="2783097" y="4581128"/>
            <a:ext cx="1224136" cy="8413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766401" y="1505979"/>
            <a:ext cx="1847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das Buch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9552" y="2508048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die Zeitschrift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516216" y="2689945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die Zeitung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35057" y="5587720"/>
            <a:ext cx="24595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das Märchen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25097" y="5598630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die Erzählung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74268" y="188640"/>
            <a:ext cx="75988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Was können wir lesen?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9092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79045"/>
            <a:ext cx="2318395" cy="21803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04" y="116632"/>
            <a:ext cx="8712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In der Schule können wir </a:t>
            </a:r>
            <a:r>
              <a:rPr lang="de-DE" sz="4000" b="1" u="sng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Sport treiben</a:t>
            </a:r>
            <a:r>
              <a:rPr lang="de-DE" sz="4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:</a:t>
            </a:r>
            <a:endParaRPr lang="ru-RU" sz="4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1030" y="3485519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Fußball spielen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410" y="954785"/>
            <a:ext cx="2381155" cy="26288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92913" y="3502287"/>
            <a:ext cx="2234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Volleyball spielen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232279"/>
            <a:ext cx="2304256" cy="207384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84168" y="335935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reiten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28" y="3998218"/>
            <a:ext cx="3054085" cy="229056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7544" y="645333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Schi laufen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141" y="3998218"/>
            <a:ext cx="2847256" cy="310319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51885" y="6453336"/>
            <a:ext cx="2483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Schlittschuh laufen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572" y="4157132"/>
            <a:ext cx="2294213" cy="22942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93572" y="6288782"/>
            <a:ext cx="2294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laufen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634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27584" y="1196752"/>
            <a:ext cx="7416824" cy="4752528"/>
          </a:xfr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>
              <a:buNone/>
            </a:pPr>
            <a:endParaRPr lang="de-DE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0" indent="0">
              <a:buNone/>
            </a:pPr>
            <a:r>
              <a:rPr lang="de-DE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1, 2, 3, 4 – springen, springen wir!</a:t>
            </a:r>
          </a:p>
          <a:p>
            <a:pPr marL="0" indent="0">
              <a:buNone/>
            </a:pPr>
            <a:r>
              <a:rPr lang="de-DE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1, 2, 3, 4 – laufen, laufen wir!</a:t>
            </a:r>
          </a:p>
          <a:p>
            <a:pPr marL="0" indent="0">
              <a:buNone/>
            </a:pPr>
            <a:r>
              <a:rPr lang="de-DE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1, 2, 3, 4 – tanzen, tanzen wir! </a:t>
            </a:r>
          </a:p>
          <a:p>
            <a:pPr marL="0" indent="0">
              <a:buNone/>
            </a:pPr>
            <a:r>
              <a:rPr lang="de-DE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Gehen wir nach rechts, </a:t>
            </a:r>
          </a:p>
          <a:p>
            <a:pPr marL="0" indent="0">
              <a:buNone/>
            </a:pPr>
            <a:r>
              <a:rPr lang="de-DE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Gehen wir nach links.</a:t>
            </a:r>
          </a:p>
          <a:p>
            <a:pPr marL="0" indent="0">
              <a:buNone/>
            </a:pPr>
            <a:r>
              <a:rPr lang="de-DE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Stehenbleiben! Setzen wir uns.</a:t>
            </a:r>
            <a:endParaRPr lang="ru-RU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16632"/>
            <a:ext cx="1542857" cy="17428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030" y="3177983"/>
            <a:ext cx="1390476" cy="15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320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266"/>
            <a:ext cx="8229600" cy="1143000"/>
          </a:xfrm>
        </p:spPr>
        <p:txBody>
          <a:bodyPr/>
          <a:lstStyle/>
          <a:p>
            <a:r>
              <a:rPr lang="de-DE" dirty="0" smtClean="0"/>
              <a:t>Im Sommer können wir…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24" y="1054912"/>
            <a:ext cx="3099066" cy="2324300"/>
          </a:xfrm>
        </p:spPr>
      </p:pic>
      <p:sp>
        <p:nvSpPr>
          <p:cNvPr id="5" name="TextBox 4"/>
          <p:cNvSpPr txBox="1"/>
          <p:nvPr/>
        </p:nvSpPr>
        <p:spPr>
          <a:xfrm>
            <a:off x="879813" y="337921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baden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000" y="980728"/>
            <a:ext cx="3325924" cy="221381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15143" y="3194546"/>
            <a:ext cx="31389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in der Sonne liegen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24" y="3748544"/>
            <a:ext cx="3320214" cy="24901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8313" y="6265833"/>
            <a:ext cx="3265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Boot fahren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922" y="3748544"/>
            <a:ext cx="3600401" cy="239651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44518" y="6172372"/>
            <a:ext cx="3369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ein Picknick machen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11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de-DE" dirty="0" smtClean="0"/>
              <a:t>In der Stadt können wir…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306643"/>
            <a:ext cx="3073524" cy="2054139"/>
          </a:xfrm>
        </p:spPr>
      </p:pic>
      <p:sp>
        <p:nvSpPr>
          <p:cNvPr id="5" name="TextBox 4"/>
          <p:cNvSpPr txBox="1"/>
          <p:nvPr/>
        </p:nvSpPr>
        <p:spPr>
          <a:xfrm>
            <a:off x="2987824" y="3381364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Ins Kino gehen;</a:t>
            </a:r>
          </a:p>
          <a:p>
            <a:pPr algn="ctr"/>
            <a:r>
              <a:rPr lang="de-DE" dirty="0" smtClean="0"/>
              <a:t>Ins Theater gehen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479852" y="3408835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einkaufen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1" y="1254600"/>
            <a:ext cx="2663577" cy="21267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14" y="1286063"/>
            <a:ext cx="2778409" cy="20953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9414" y="3408835"/>
            <a:ext cx="2808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ins </a:t>
            </a:r>
            <a:r>
              <a:rPr lang="de-DE" dirty="0" err="1" smtClean="0"/>
              <a:t>Cafe</a:t>
            </a:r>
            <a:r>
              <a:rPr lang="de-DE" dirty="0" smtClean="0"/>
              <a:t> gehen;</a:t>
            </a:r>
          </a:p>
          <a:p>
            <a:pPr algn="ctr"/>
            <a:r>
              <a:rPr lang="de-DE" dirty="0" smtClean="0"/>
              <a:t>Ins Restaurant gehen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16" y="4019461"/>
            <a:ext cx="2778410" cy="20838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4365" y="6178044"/>
            <a:ext cx="2778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Museen besuchen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938716"/>
            <a:ext cx="2088232" cy="22274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381222" y="617804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spazieren gehen</a:t>
            </a:r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422" y="3986892"/>
            <a:ext cx="3221524" cy="214894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68461" y="6166163"/>
            <a:ext cx="3221524" cy="378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zu Besuch gehen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8281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03848" y="2852936"/>
            <a:ext cx="2736304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7"/>
            <a:ext cx="8229600" cy="2664296"/>
          </a:xfrm>
        </p:spPr>
        <p:txBody>
          <a:bodyPr/>
          <a:lstStyle/>
          <a:p>
            <a:pPr marL="0" indent="0">
              <a:buNone/>
            </a:pPr>
            <a:r>
              <a:rPr lang="de-DE" sz="2800" dirty="0" smtClean="0"/>
              <a:t>Ich </a:t>
            </a:r>
            <a:r>
              <a:rPr lang="de-DE" sz="2800" u="sng" dirty="0" smtClean="0"/>
              <a:t>habe</a:t>
            </a:r>
            <a:r>
              <a:rPr lang="de-DE" sz="2800" dirty="0" smtClean="0"/>
              <a:t> sehr wenig Freizeit. – </a:t>
            </a:r>
            <a:r>
              <a:rPr lang="ru-RU" sz="2800" dirty="0" smtClean="0"/>
              <a:t>У меня очень мало свободного времени.</a:t>
            </a:r>
          </a:p>
          <a:p>
            <a:pPr marL="0" indent="0">
              <a:buNone/>
            </a:pPr>
            <a:endParaRPr lang="de-DE" sz="2800" dirty="0" smtClean="0"/>
          </a:p>
          <a:p>
            <a:pPr marL="0" indent="0">
              <a:buNone/>
            </a:pPr>
            <a:r>
              <a:rPr lang="de-DE" sz="2800" dirty="0" smtClean="0"/>
              <a:t>Ich </a:t>
            </a:r>
            <a:r>
              <a:rPr lang="de-DE" sz="2800" u="sng" dirty="0" smtClean="0"/>
              <a:t>habe</a:t>
            </a:r>
            <a:r>
              <a:rPr lang="de-DE" sz="2800" dirty="0" smtClean="0"/>
              <a:t> viele Hobbys. – </a:t>
            </a:r>
            <a:r>
              <a:rPr lang="ru-RU" sz="2800" dirty="0" smtClean="0"/>
              <a:t>У меня много хобби/увлечений.</a:t>
            </a:r>
            <a:endParaRPr lang="de-DE" sz="2800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98630" y="2931331"/>
            <a:ext cx="21467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haben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99593" y="4437112"/>
            <a:ext cx="73448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 smtClean="0">
                <a:solidFill>
                  <a:srgbClr val="FF0000"/>
                </a:solidFill>
              </a:rPr>
              <a:t>Ich</a:t>
            </a:r>
            <a:r>
              <a:rPr lang="de-DE" sz="2800" b="1" dirty="0" smtClean="0"/>
              <a:t>              hab</a:t>
            </a:r>
            <a:r>
              <a:rPr lang="de-DE" sz="2800" b="1" u="sng" dirty="0" smtClean="0"/>
              <a:t>e</a:t>
            </a:r>
            <a:r>
              <a:rPr lang="de-DE" sz="2800" b="1" dirty="0" smtClean="0"/>
              <a:t>                      </a:t>
            </a:r>
            <a:r>
              <a:rPr lang="de-DE" sz="2800" b="1" dirty="0" smtClean="0">
                <a:solidFill>
                  <a:srgbClr val="FF0000"/>
                </a:solidFill>
              </a:rPr>
              <a:t>Wir </a:t>
            </a:r>
            <a:r>
              <a:rPr lang="de-DE" sz="2800" b="1" dirty="0" smtClean="0"/>
              <a:t>        hab</a:t>
            </a:r>
            <a:r>
              <a:rPr lang="de-DE" sz="2800" b="1" u="sng" dirty="0" smtClean="0"/>
              <a:t>en</a:t>
            </a:r>
          </a:p>
          <a:p>
            <a:r>
              <a:rPr lang="de-DE" sz="2800" b="1" dirty="0" smtClean="0">
                <a:solidFill>
                  <a:srgbClr val="7030A0"/>
                </a:solidFill>
              </a:rPr>
              <a:t>Du</a:t>
            </a:r>
            <a:r>
              <a:rPr lang="de-DE" sz="2800" b="1" dirty="0" smtClean="0"/>
              <a:t>              ha</a:t>
            </a:r>
            <a:r>
              <a:rPr lang="de-DE" sz="2800" b="1" u="sng" dirty="0" smtClean="0"/>
              <a:t>st</a:t>
            </a:r>
            <a:r>
              <a:rPr lang="de-DE" sz="2800" b="1" dirty="0" smtClean="0"/>
              <a:t>                        </a:t>
            </a:r>
            <a:r>
              <a:rPr lang="de-DE" sz="2800" b="1" dirty="0" smtClean="0">
                <a:solidFill>
                  <a:srgbClr val="7030A0"/>
                </a:solidFill>
              </a:rPr>
              <a:t>Ihr</a:t>
            </a:r>
            <a:r>
              <a:rPr lang="de-DE" sz="2800" b="1" dirty="0" smtClean="0"/>
              <a:t>          hab</a:t>
            </a:r>
            <a:r>
              <a:rPr lang="de-DE" sz="2800" b="1" u="sng" dirty="0" smtClean="0"/>
              <a:t>t</a:t>
            </a:r>
          </a:p>
          <a:p>
            <a:r>
              <a:rPr lang="de-DE" sz="2800" b="1" dirty="0" smtClean="0">
                <a:solidFill>
                  <a:srgbClr val="00B0F0"/>
                </a:solidFill>
              </a:rPr>
              <a:t>Er</a:t>
            </a:r>
            <a:r>
              <a:rPr lang="de-DE" sz="2800" b="1" dirty="0" smtClean="0"/>
              <a:t>/</a:t>
            </a:r>
            <a:r>
              <a:rPr lang="de-DE" sz="2800" b="1" dirty="0" smtClean="0">
                <a:solidFill>
                  <a:srgbClr val="00B0F0"/>
                </a:solidFill>
              </a:rPr>
              <a:t>Sie</a:t>
            </a:r>
            <a:r>
              <a:rPr lang="de-DE" sz="2800" b="1" dirty="0" smtClean="0"/>
              <a:t>/</a:t>
            </a:r>
            <a:r>
              <a:rPr lang="de-DE" sz="2800" b="1" dirty="0" smtClean="0">
                <a:solidFill>
                  <a:srgbClr val="00B0F0"/>
                </a:solidFill>
              </a:rPr>
              <a:t>Es</a:t>
            </a:r>
            <a:r>
              <a:rPr lang="de-DE" sz="2800" b="1" dirty="0" smtClean="0"/>
              <a:t>    ha</a:t>
            </a:r>
            <a:r>
              <a:rPr lang="de-DE" sz="2800" b="1" u="sng" dirty="0" smtClean="0"/>
              <a:t>t</a:t>
            </a:r>
            <a:r>
              <a:rPr lang="de-DE" sz="2800" b="1" dirty="0" smtClean="0"/>
              <a:t>                         </a:t>
            </a:r>
            <a:r>
              <a:rPr lang="de-DE" sz="2800" b="1" dirty="0" smtClean="0">
                <a:solidFill>
                  <a:srgbClr val="00B0F0"/>
                </a:solidFill>
              </a:rPr>
              <a:t>Sie</a:t>
            </a:r>
            <a:r>
              <a:rPr lang="de-DE" sz="2800" b="1" dirty="0" smtClean="0"/>
              <a:t>/</a:t>
            </a:r>
            <a:r>
              <a:rPr lang="de-DE" sz="2800" b="1" dirty="0" smtClean="0">
                <a:solidFill>
                  <a:srgbClr val="00B0F0"/>
                </a:solidFill>
              </a:rPr>
              <a:t>sie</a:t>
            </a:r>
            <a:r>
              <a:rPr lang="de-DE" sz="2800" b="1" dirty="0" smtClean="0"/>
              <a:t>    hab</a:t>
            </a:r>
            <a:r>
              <a:rPr lang="de-DE" sz="2800" b="1" u="sng" dirty="0" smtClean="0"/>
              <a:t>en</a:t>
            </a:r>
            <a:endParaRPr lang="ru-RU" sz="2800" b="1" u="sng" dirty="0"/>
          </a:p>
        </p:txBody>
      </p:sp>
    </p:spTree>
    <p:extLst>
      <p:ext uri="{BB962C8B-B14F-4D97-AF65-F5344CB8AC3E}">
        <p14:creationId xmlns:p14="http://schemas.microsoft.com/office/powerpoint/2010/main" val="395205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42852"/>
            <a:ext cx="7686700" cy="1100158"/>
          </a:xfrm>
        </p:spPr>
        <p:txBody>
          <a:bodyPr/>
          <a:lstStyle/>
          <a:p>
            <a:pPr algn="l"/>
            <a:r>
              <a:rPr lang="ru-RU" dirty="0" smtClean="0"/>
              <a:t>№</a:t>
            </a:r>
            <a:r>
              <a:rPr lang="de-DE" dirty="0" smtClean="0"/>
              <a:t>1.  Was passt hier?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00" y="1214422"/>
            <a:ext cx="1428760" cy="124460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76" y="2571744"/>
            <a:ext cx="1284555" cy="13701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14" y="3929066"/>
            <a:ext cx="1214446" cy="121444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52" y="5000636"/>
            <a:ext cx="1806857" cy="1237697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00034" y="1357298"/>
            <a:ext cx="530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0034" y="2643182"/>
            <a:ext cx="530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2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0034" y="3929066"/>
            <a:ext cx="530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3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5286388"/>
            <a:ext cx="530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4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143240" y="1500174"/>
            <a:ext cx="5211683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1 </a:t>
            </a:r>
            <a:r>
              <a:rPr lang="en-US" sz="4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spazieren</a:t>
            </a:r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en-US" sz="4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gehen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143240" y="2714620"/>
            <a:ext cx="4358887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2 Sport </a:t>
            </a:r>
            <a:r>
              <a:rPr lang="en-US" sz="48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treiben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143240" y="4000504"/>
            <a:ext cx="577433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3 </a:t>
            </a:r>
            <a:r>
              <a:rPr lang="en-US" sz="48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im</a:t>
            </a:r>
            <a:r>
              <a:rPr lang="en-US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Internet </a:t>
            </a:r>
            <a:r>
              <a:rPr lang="en-US" sz="48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surfen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143240" y="5286388"/>
            <a:ext cx="481413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4 das </a:t>
            </a:r>
            <a:r>
              <a:rPr lang="en-US" sz="48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Buch</a:t>
            </a:r>
            <a:r>
              <a:rPr lang="en-US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en-US" sz="48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lesen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186766" cy="1100158"/>
          </a:xfrm>
        </p:spPr>
        <p:txBody>
          <a:bodyPr/>
          <a:lstStyle/>
          <a:p>
            <a:r>
              <a:rPr lang="ru-RU" dirty="0" smtClean="0"/>
              <a:t>№2. </a:t>
            </a:r>
            <a:r>
              <a:rPr lang="en-US" dirty="0" err="1" smtClean="0"/>
              <a:t>Nenne</a:t>
            </a:r>
            <a:r>
              <a:rPr lang="en-US" dirty="0" smtClean="0"/>
              <a:t> </a:t>
            </a:r>
            <a:r>
              <a:rPr lang="en-US" dirty="0" err="1" smtClean="0"/>
              <a:t>diese</a:t>
            </a:r>
            <a:r>
              <a:rPr lang="en-US" dirty="0" smtClean="0"/>
              <a:t> </a:t>
            </a:r>
            <a:r>
              <a:rPr lang="en-US" dirty="0" err="1" smtClean="0"/>
              <a:t>Hobbys</a:t>
            </a:r>
            <a:r>
              <a:rPr lang="en-US" dirty="0" smtClean="0"/>
              <a:t>!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4282" y="142873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1.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48" y="3143248"/>
            <a:ext cx="1785950" cy="17960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4282" y="314324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2.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3372" y="5072074"/>
            <a:ext cx="1714512" cy="161239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86" y="5072074"/>
            <a:ext cx="2058604" cy="22436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14282" y="5143512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3.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44" y="1411172"/>
            <a:ext cx="2214578" cy="167009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14678" y="1428736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4.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214678" y="314324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5.</a:t>
            </a:r>
            <a:endParaRPr lang="ru-RU" dirty="0"/>
          </a:p>
        </p:txBody>
      </p:sp>
      <p:pic>
        <p:nvPicPr>
          <p:cNvPr id="14" name="Рисунок 13" descr="image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1934" y="3071810"/>
            <a:ext cx="1585917" cy="176461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286116" y="5214950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6.</a:t>
            </a:r>
            <a:endParaRPr lang="ru-RU" dirty="0"/>
          </a:p>
        </p:txBody>
      </p:sp>
      <p:pic>
        <p:nvPicPr>
          <p:cNvPr id="16" name="Рисунок 15" descr="1426676024_15571-basketbol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43702" y="1357298"/>
            <a:ext cx="1952612" cy="171097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072198" y="1428736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7.</a:t>
            </a:r>
            <a:endParaRPr lang="ru-RU" dirty="0"/>
          </a:p>
        </p:txBody>
      </p:sp>
      <p:pic>
        <p:nvPicPr>
          <p:cNvPr id="18" name="Рисунок 17" descr="barntegning3.gi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4348" y="1285860"/>
            <a:ext cx="1938833" cy="1857369"/>
          </a:xfrm>
          <a:prstGeom prst="rect">
            <a:avLst/>
          </a:prstGeom>
        </p:spPr>
      </p:pic>
      <p:pic>
        <p:nvPicPr>
          <p:cNvPr id="19" name="Рисунок 18" descr="maxresdefault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500826" y="3429000"/>
            <a:ext cx="2285984" cy="128586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143636" y="314324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8.</a:t>
            </a:r>
            <a:endParaRPr lang="ru-RU" dirty="0"/>
          </a:p>
        </p:txBody>
      </p:sp>
      <p:pic>
        <p:nvPicPr>
          <p:cNvPr id="21" name="Рисунок 20" descr="___temp1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72264" y="4929198"/>
            <a:ext cx="2096524" cy="170866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143636" y="5072074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9.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80920" cy="5569412"/>
          </a:xfrm>
        </p:spPr>
        <p:txBody>
          <a:bodyPr>
            <a:normAutofit/>
          </a:bodyPr>
          <a:lstStyle/>
          <a:p>
            <a:r>
              <a:rPr lang="de-DE" sz="4900" i="1" dirty="0" smtClean="0"/>
              <a:t>Schreibe ein kürzer Text über dich!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1. Was machst du in der Freizeit</a:t>
            </a:r>
            <a:r>
              <a:rPr lang="de-DE" dirty="0" smtClean="0"/>
              <a:t>?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ru-RU" dirty="0" smtClean="0"/>
              <a:t>2</a:t>
            </a:r>
            <a:r>
              <a:rPr lang="de-DE" dirty="0" smtClean="0"/>
              <a:t>. </a:t>
            </a:r>
            <a:r>
              <a:rPr lang="de-DE" dirty="0" smtClean="0"/>
              <a:t>Welche Hobbys hast du?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58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Эркер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255</Words>
  <Application>Microsoft Office PowerPoint</Application>
  <PresentationFormat>Экран (4:3)</PresentationFormat>
  <Paragraphs>72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Тема Office</vt:lpstr>
      <vt:lpstr>Исполнительная</vt:lpstr>
      <vt:lpstr>Эркер</vt:lpstr>
      <vt:lpstr>Freizeit  und  Hobby</vt:lpstr>
      <vt:lpstr>Zu Hause können wir…</vt:lpstr>
      <vt:lpstr>lesen</vt:lpstr>
      <vt:lpstr>Презентация PowerPoint</vt:lpstr>
      <vt:lpstr>Презентация PowerPoint</vt:lpstr>
      <vt:lpstr>Im Sommer können wir…</vt:lpstr>
      <vt:lpstr>In der Stadt können wir…</vt:lpstr>
      <vt:lpstr>Презентация PowerPoint</vt:lpstr>
      <vt:lpstr>№1.  Was passt hier?</vt:lpstr>
      <vt:lpstr>№2. Nenne diese Hobbys!</vt:lpstr>
      <vt:lpstr>Schreibe ein kürzer Text über dich!  1. Was machst du in der Freizeit? 2. Welche Hobbys hast du?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Nadezhda</dc:creator>
  <cp:lastModifiedBy>Надежда)</cp:lastModifiedBy>
  <cp:revision>36</cp:revision>
  <dcterms:created xsi:type="dcterms:W3CDTF">2015-04-22T19:45:12Z</dcterms:created>
  <dcterms:modified xsi:type="dcterms:W3CDTF">2017-11-21T21:51:57Z</dcterms:modified>
</cp:coreProperties>
</file>