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9"/>
  </p:notesMasterIdLst>
  <p:sldIdLst>
    <p:sldId id="353" r:id="rId2"/>
    <p:sldId id="300" r:id="rId3"/>
    <p:sldId id="305" r:id="rId4"/>
    <p:sldId id="264" r:id="rId5"/>
    <p:sldId id="325" r:id="rId6"/>
    <p:sldId id="326" r:id="rId7"/>
    <p:sldId id="327" r:id="rId8"/>
    <p:sldId id="306" r:id="rId9"/>
    <p:sldId id="275" r:id="rId10"/>
    <p:sldId id="276" r:id="rId11"/>
    <p:sldId id="311" r:id="rId12"/>
    <p:sldId id="316" r:id="rId13"/>
    <p:sldId id="315" r:id="rId14"/>
    <p:sldId id="319" r:id="rId15"/>
    <p:sldId id="350" r:id="rId16"/>
    <p:sldId id="349" r:id="rId17"/>
    <p:sldId id="34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3135" autoAdjust="0"/>
  </p:normalViewPr>
  <p:slideViewPr>
    <p:cSldViewPr>
      <p:cViewPr varScale="1">
        <p:scale>
          <a:sx n="76" d="100"/>
          <a:sy n="76" d="100"/>
        </p:scale>
        <p:origin x="-346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178A5-FD8F-4447-9FE1-D14AAB40EBD4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90A39-9FB3-4A5D-ACE8-F84C300F6D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0473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390A39-9FB3-4A5D-ACE8-F84C300F6D7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9904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bg2">
                <a:tint val="84000"/>
                <a:satMod val="110000"/>
                <a:lumMod val="99000"/>
                <a:lumOff val="1000"/>
              </a:schemeClr>
            </a:gs>
            <a:gs pos="44000">
              <a:schemeClr val="bg2">
                <a:tint val="93000"/>
                <a:satMod val="115000"/>
              </a:schemeClr>
            </a:gs>
            <a:gs pos="100000">
              <a:schemeClr val="bg2">
                <a:tint val="100000"/>
                <a:shade val="59000"/>
                <a:satMod val="12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7772400" cy="5616624"/>
          </a:xfrm>
        </p:spPr>
        <p:txBody>
          <a:bodyPr/>
          <a:lstStyle/>
          <a:p>
            <a:pPr algn="ctr"/>
            <a:r>
              <a:rPr lang="ru-RU" sz="2800" dirty="0">
                <a:latin typeface="+mn-lt"/>
                <a:ea typeface="Tahoma" pitchFamily="34" charset="0"/>
                <a:cs typeface="Times New Roman" pitchFamily="18" charset="0"/>
              </a:rPr>
              <a:t/>
            </a:r>
            <a:br>
              <a:rPr lang="ru-RU" sz="2800" dirty="0">
                <a:latin typeface="+mn-lt"/>
                <a:ea typeface="Tahoma" pitchFamily="34" charset="0"/>
                <a:cs typeface="Times New Roman" pitchFamily="18" charset="0"/>
              </a:rPr>
            </a:br>
            <a:r>
              <a:rPr lang="ru-RU" sz="2800" dirty="0" smtClean="0">
                <a:latin typeface="+mn-lt"/>
                <a:ea typeface="Tahoma" pitchFamily="34" charset="0"/>
                <a:cs typeface="Times New Roman" pitchFamily="18" charset="0"/>
              </a:rPr>
              <a:t>урок Подготовки </a:t>
            </a:r>
            <a:r>
              <a:rPr lang="ru-RU" sz="2800" dirty="0">
                <a:latin typeface="+mn-lt"/>
                <a:ea typeface="Tahoma" pitchFamily="34" charset="0"/>
                <a:cs typeface="Times New Roman" pitchFamily="18" charset="0"/>
              </a:rPr>
              <a:t>младшего обслуживающего персонала</a:t>
            </a:r>
            <a:br>
              <a:rPr lang="ru-RU" sz="2800" dirty="0">
                <a:latin typeface="+mn-lt"/>
                <a:ea typeface="Tahoma" pitchFamily="34" charset="0"/>
                <a:cs typeface="Times New Roman" pitchFamily="18" charset="0"/>
              </a:rPr>
            </a:br>
            <a:r>
              <a:rPr lang="ru-RU" sz="2800" dirty="0">
                <a:latin typeface="+mn-lt"/>
                <a:ea typeface="Tahoma" pitchFamily="34" charset="0"/>
                <a:cs typeface="Times New Roman" pitchFamily="18" charset="0"/>
              </a:rPr>
              <a:t>8 класс</a:t>
            </a:r>
            <a:br>
              <a:rPr lang="ru-RU" sz="2800" dirty="0">
                <a:latin typeface="+mn-lt"/>
                <a:ea typeface="Tahoma" pitchFamily="34" charset="0"/>
                <a:cs typeface="Times New Roman" pitchFamily="18" charset="0"/>
              </a:rPr>
            </a:br>
            <a:r>
              <a:rPr lang="ru-RU" sz="2800" dirty="0">
                <a:latin typeface="+mn-lt"/>
                <a:ea typeface="Tahoma" pitchFamily="34" charset="0"/>
                <a:cs typeface="Times New Roman" pitchFamily="18" charset="0"/>
              </a:rPr>
              <a:t>Тема: «Перевязочный </a:t>
            </a:r>
            <a:r>
              <a:rPr lang="ru-RU" sz="2800" dirty="0" smtClean="0">
                <a:latin typeface="+mn-lt"/>
                <a:ea typeface="Tahoma" pitchFamily="34" charset="0"/>
                <a:cs typeface="Times New Roman" pitchFamily="18" charset="0"/>
              </a:rPr>
              <a:t>материал»</a:t>
            </a:r>
            <a:br>
              <a:rPr lang="ru-RU" sz="2800" dirty="0" smtClean="0">
                <a:latin typeface="+mn-lt"/>
                <a:ea typeface="Tahoma" pitchFamily="34" charset="0"/>
                <a:cs typeface="Times New Roman" pitchFamily="18" charset="0"/>
              </a:rPr>
            </a:br>
            <a:r>
              <a:rPr lang="ru-RU" sz="2800" dirty="0" smtClean="0">
                <a:latin typeface="+mn-lt"/>
                <a:ea typeface="Tahoma" pitchFamily="34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+mn-lt"/>
                <a:ea typeface="Tahoma" pitchFamily="34" charset="0"/>
                <a:cs typeface="Times New Roman" pitchFamily="18" charset="0"/>
              </a:rPr>
            </a:br>
            <a:r>
              <a:rPr lang="ru-RU" sz="2800" dirty="0" smtClean="0">
                <a:latin typeface="+mn-lt"/>
                <a:ea typeface="Tahoma" pitchFamily="34" charset="0"/>
                <a:cs typeface="Times New Roman" pitchFamily="18" charset="0"/>
              </a:rPr>
              <a:t>		      </a:t>
            </a:r>
            <a:r>
              <a:rPr lang="ru-RU" sz="1800" cap="none" dirty="0" smtClean="0">
                <a:latin typeface="+mn-lt"/>
                <a:ea typeface="Tahoma" pitchFamily="34" charset="0"/>
                <a:cs typeface="Times New Roman" pitchFamily="18" charset="0"/>
              </a:rPr>
              <a:t>Разработал: учитель профильного труда</a:t>
            </a:r>
            <a:br>
              <a:rPr lang="ru-RU" sz="1800" cap="none" dirty="0" smtClean="0">
                <a:latin typeface="+mn-lt"/>
                <a:ea typeface="Tahoma" pitchFamily="34" charset="0"/>
                <a:cs typeface="Times New Roman" pitchFamily="18" charset="0"/>
              </a:rPr>
            </a:br>
            <a:r>
              <a:rPr lang="ru-RU" sz="1800" cap="none" dirty="0" smtClean="0">
                <a:latin typeface="+mn-lt"/>
                <a:ea typeface="Tahoma" pitchFamily="34" charset="0"/>
                <a:cs typeface="Times New Roman" pitchFamily="18" charset="0"/>
              </a:rPr>
              <a:t>			      КОУ «</a:t>
            </a:r>
            <a:r>
              <a:rPr lang="ru-RU" sz="1800" cap="none" dirty="0" err="1" smtClean="0">
                <a:latin typeface="+mn-lt"/>
                <a:ea typeface="Tahoma" pitchFamily="34" charset="0"/>
                <a:cs typeface="Times New Roman" pitchFamily="18" charset="0"/>
              </a:rPr>
              <a:t>Калачинская</a:t>
            </a:r>
            <a:r>
              <a:rPr lang="ru-RU" sz="1800" cap="none" dirty="0" smtClean="0">
                <a:latin typeface="+mn-lt"/>
                <a:ea typeface="Tahoma" pitchFamily="34" charset="0"/>
                <a:cs typeface="Times New Roman" pitchFamily="18" charset="0"/>
              </a:rPr>
              <a:t> адаптивная школа-интернат»</a:t>
            </a:r>
            <a:br>
              <a:rPr lang="ru-RU" sz="1800" cap="none" dirty="0" smtClean="0">
                <a:latin typeface="+mn-lt"/>
                <a:ea typeface="Tahoma" pitchFamily="34" charset="0"/>
                <a:cs typeface="Times New Roman" pitchFamily="18" charset="0"/>
              </a:rPr>
            </a:br>
            <a:r>
              <a:rPr lang="ru-RU" sz="1800" cap="none" dirty="0" smtClean="0">
                <a:latin typeface="+mn-lt"/>
                <a:ea typeface="Tahoma" pitchFamily="34" charset="0"/>
                <a:cs typeface="Times New Roman" pitchFamily="18" charset="0"/>
              </a:rPr>
              <a:t>		 </a:t>
            </a:r>
            <a:r>
              <a:rPr lang="ru-RU" sz="1800" cap="none" dirty="0" err="1" smtClean="0">
                <a:latin typeface="+mn-lt"/>
                <a:ea typeface="Tahoma" pitchFamily="34" charset="0"/>
                <a:cs typeface="Times New Roman" pitchFamily="18" charset="0"/>
              </a:rPr>
              <a:t>Дурандина</a:t>
            </a:r>
            <a:r>
              <a:rPr lang="ru-RU" sz="1800" cap="none" dirty="0" smtClean="0">
                <a:latin typeface="+mn-lt"/>
                <a:ea typeface="Tahoma" pitchFamily="34" charset="0"/>
                <a:cs typeface="Times New Roman" pitchFamily="18" charset="0"/>
              </a:rPr>
              <a:t> Светлана Владимировна</a:t>
            </a:r>
            <a:r>
              <a:rPr lang="ru-RU" sz="1800" dirty="0">
                <a:latin typeface="+mn-lt"/>
                <a:ea typeface="Tahoma" pitchFamily="34" charset="0"/>
                <a:cs typeface="Times New Roman" pitchFamily="18" charset="0"/>
              </a:rPr>
              <a:t/>
            </a:r>
            <a:br>
              <a:rPr lang="ru-RU" sz="1800" dirty="0">
                <a:latin typeface="+mn-lt"/>
                <a:ea typeface="Tahoma" pitchFamily="34" charset="0"/>
                <a:cs typeface="Times New Roman" pitchFamily="18" charset="0"/>
              </a:rPr>
            </a:br>
            <a:r>
              <a:rPr lang="ru-RU" sz="1800" dirty="0">
                <a:latin typeface="+mn-lt"/>
                <a:ea typeface="Tahoma" pitchFamily="34" charset="0"/>
                <a:cs typeface="Times New Roman" pitchFamily="18" charset="0"/>
              </a:rPr>
              <a:t/>
            </a:r>
            <a:br>
              <a:rPr lang="ru-RU" sz="1800" dirty="0">
                <a:latin typeface="+mn-lt"/>
                <a:ea typeface="Tahoma" pitchFamily="34" charset="0"/>
                <a:cs typeface="Times New Roman" pitchFamily="18" charset="0"/>
              </a:rPr>
            </a:br>
            <a:endParaRPr lang="ru-RU" sz="180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650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04664"/>
            <a:ext cx="8215370" cy="4738848"/>
          </a:xfrm>
        </p:spPr>
        <p:txBody>
          <a:bodyPr>
            <a:noAutofit/>
          </a:bodyPr>
          <a:lstStyle/>
          <a:p>
            <a:pPr marL="571500" indent="-57150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	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САНИТАР </a:t>
            </a:r>
            <a:r>
              <a:rPr lang="ru-RU" sz="3200" b="1" i="1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(санитарка) 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–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младший медицинский персонал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без специального образования.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САНИТАР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(санитарка)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Занимается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уборкой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помещений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в лечебно-профилактических учреждениях и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гигиеническим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уходом за больными. </a:t>
            </a:r>
          </a:p>
        </p:txBody>
      </p:sp>
    </p:spTree>
    <p:extLst>
      <p:ext uri="{BB962C8B-B14F-4D97-AF65-F5344CB8AC3E}">
        <p14:creationId xmlns="" xmlns:p14="http://schemas.microsoft.com/office/powerpoint/2010/main" val="137512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7" name="Picture 3" descr="C:\Users\Попова Наташа\Desktop\больница - фото Калянов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337" y="282389"/>
            <a:ext cx="4052953" cy="30243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05383"/>
            <a:ext cx="4608511" cy="306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71425"/>
            <a:ext cx="4464495" cy="303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3379492"/>
            <a:ext cx="3977586" cy="319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4859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52601"/>
            <a:ext cx="7972452" cy="13883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Перевязочный материал</a:t>
            </a:r>
            <a:endParaRPr lang="ru-RU" sz="44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4665130"/>
          </a:xfrm>
        </p:spPr>
        <p:txBody>
          <a:bodyPr>
            <a:normAutofit/>
          </a:bodyPr>
          <a:lstStyle/>
          <a:p>
            <a:r>
              <a:rPr lang="ru-RU" sz="4000" b="1" cap="none" dirty="0" smtClean="0">
                <a:solidFill>
                  <a:schemeClr val="tx1"/>
                </a:solidFill>
                <a:latin typeface="+mn-lt"/>
              </a:rPr>
              <a:t>Перевязочный ________</a:t>
            </a:r>
            <a:r>
              <a:rPr lang="ru-RU" sz="4000" cap="none" dirty="0" smtClean="0">
                <a:solidFill>
                  <a:schemeClr val="tx1"/>
                </a:solidFill>
                <a:latin typeface="+mn-lt"/>
              </a:rPr>
              <a:t> -  материал, употребляемый при операциях </a:t>
            </a:r>
            <a:r>
              <a:rPr lang="ru-RU" sz="4000" cap="none" dirty="0" err="1" smtClean="0">
                <a:solidFill>
                  <a:schemeClr val="tx1"/>
                </a:solidFill>
                <a:latin typeface="+mn-lt"/>
              </a:rPr>
              <a:t>и__________</a:t>
            </a:r>
            <a:r>
              <a:rPr lang="ru-RU" sz="4000" cap="none" dirty="0" smtClean="0">
                <a:solidFill>
                  <a:schemeClr val="tx1"/>
                </a:solidFill>
                <a:latin typeface="+mn-lt"/>
              </a:rPr>
              <a:t> с целью </a:t>
            </a:r>
            <a:r>
              <a:rPr lang="ru-RU" sz="4000" cap="none" dirty="0" err="1" smtClean="0">
                <a:solidFill>
                  <a:schemeClr val="tx1"/>
                </a:solidFill>
                <a:latin typeface="+mn-lt"/>
              </a:rPr>
              <a:t>осушивания</a:t>
            </a:r>
            <a:r>
              <a:rPr lang="ru-RU" sz="4000" cap="none" dirty="0" smtClean="0">
                <a:solidFill>
                  <a:schemeClr val="tx1"/>
                </a:solidFill>
                <a:latin typeface="+mn-lt"/>
              </a:rPr>
              <a:t> операционного поля или __________, остановки ____________.  </a:t>
            </a:r>
            <a:r>
              <a:rPr lang="ru-RU" sz="4000" dirty="0">
                <a:solidFill>
                  <a:schemeClr val="tx1"/>
                </a:solidFill>
                <a:latin typeface="+mn-lt"/>
              </a:rPr>
              <a:t/>
            </a:r>
            <a:br>
              <a:rPr lang="ru-RU" sz="4000" dirty="0">
                <a:solidFill>
                  <a:schemeClr val="tx1"/>
                </a:solidFill>
                <a:latin typeface="+mn-lt"/>
              </a:rPr>
            </a:br>
            <a:endParaRPr lang="ru-RU" sz="4000" b="1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957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4951452"/>
          </a:xfrm>
        </p:spPr>
        <p:txBody>
          <a:bodyPr>
            <a:noAutofit/>
          </a:bodyPr>
          <a:lstStyle/>
          <a:p>
            <a:r>
              <a:rPr lang="ru-RU" sz="4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Перевязочный </a:t>
            </a:r>
            <a:r>
              <a:rPr lang="ru-RU" sz="4000" b="1" cap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материал</a:t>
            </a:r>
            <a:r>
              <a:rPr lang="ru-RU" sz="4000" cap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ru-RU" sz="4000" cap="none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</a:t>
            </a:r>
            <a:r>
              <a:rPr lang="ru-RU" sz="4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употребляемый при операциях и </a:t>
            </a:r>
            <a:r>
              <a:rPr lang="ru-RU" sz="4000" b="1" cap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перевязках</a:t>
            </a:r>
            <a:r>
              <a:rPr lang="ru-RU" sz="4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 целью </a:t>
            </a:r>
            <a:r>
              <a:rPr lang="ru-RU" sz="4000" cap="none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осушивания</a:t>
            </a:r>
            <a:r>
              <a:rPr lang="ru-RU" sz="4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операционного поля или </a:t>
            </a:r>
            <a:r>
              <a:rPr lang="ru-RU" sz="4000" b="1" cap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раны</a:t>
            </a:r>
            <a:r>
              <a:rPr lang="ru-RU" sz="4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остановки </a:t>
            </a:r>
            <a:r>
              <a:rPr lang="ru-RU" sz="4000" b="1" cap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кровотечения</a:t>
            </a:r>
            <a:r>
              <a:rPr lang="ru-RU" sz="4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710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43050"/>
            <a:ext cx="8229600" cy="2071702"/>
          </a:xfrm>
        </p:spPr>
        <p:txBody>
          <a:bodyPr>
            <a:normAutofit/>
          </a:bodyPr>
          <a:lstStyle/>
          <a:p>
            <a:r>
              <a:rPr lang="ru-RU" sz="4000" cap="none" dirty="0" smtClean="0">
                <a:solidFill>
                  <a:schemeClr val="tx1"/>
                </a:solidFill>
                <a:latin typeface="+mn-lt"/>
              </a:rPr>
              <a:t>И</a:t>
            </a:r>
            <a:r>
              <a:rPr lang="ru-RU" sz="4000" cap="none" dirty="0" smtClean="0">
                <a:solidFill>
                  <a:schemeClr val="tx1"/>
                </a:solidFill>
                <a:latin typeface="+mn-lt"/>
              </a:rPr>
              <a:t>з каких материалов изготавливают перевязочный материал?</a:t>
            </a:r>
            <a:endParaRPr lang="ru-RU" sz="4000" cap="none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960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Попова Наташа\Desktop\5076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92209"/>
            <a:ext cx="4104456" cy="2851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Попова Наташа\Desktop\17CC63F954B4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256923"/>
            <a:ext cx="3923936" cy="27518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Попова Наташа\Desktop\str.1_049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56924"/>
            <a:ext cx="3960440" cy="27692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5988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71612"/>
            <a:ext cx="8229600" cy="328614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Назовите   виды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перевязочного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материала?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+mn-lt"/>
              </a:rPr>
              <a:t/>
            </a:r>
            <a:br>
              <a:rPr lang="ru-RU" b="1" dirty="0">
                <a:solidFill>
                  <a:schemeClr val="tx1"/>
                </a:solidFill>
                <a:latin typeface="+mn-lt"/>
              </a:rPr>
            </a:br>
            <a:r>
              <a:rPr lang="ru-RU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+mn-lt"/>
              </a:rPr>
            </a:br>
            <a:r>
              <a:rPr lang="ru-RU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+mn-lt"/>
              </a:rPr>
              <a:t>                                                               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586900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+mn-lt"/>
              </a:rPr>
              <a:t>Салфетка</a:t>
            </a:r>
            <a:br>
              <a:rPr lang="ru-RU" b="1" dirty="0" smtClean="0">
                <a:solidFill>
                  <a:schemeClr val="tx1"/>
                </a:solidFill>
                <a:latin typeface="+mn-lt"/>
              </a:rPr>
            </a:br>
            <a:r>
              <a:rPr lang="ru-RU" b="1" dirty="0" smtClean="0">
                <a:solidFill>
                  <a:schemeClr val="tx1"/>
                </a:solidFill>
                <a:latin typeface="+mn-lt"/>
              </a:rPr>
              <a:t>  Тампон</a:t>
            </a:r>
            <a:br>
              <a:rPr lang="ru-RU" b="1" dirty="0" smtClean="0">
                <a:solidFill>
                  <a:schemeClr val="tx1"/>
                </a:solidFill>
                <a:latin typeface="+mn-lt"/>
              </a:rPr>
            </a:br>
            <a:r>
              <a:rPr lang="ru-RU" b="1" dirty="0" smtClean="0">
                <a:solidFill>
                  <a:schemeClr val="tx1"/>
                </a:solidFill>
                <a:latin typeface="+mn-lt"/>
              </a:rPr>
              <a:t>     Турунда</a:t>
            </a:r>
            <a:br>
              <a:rPr lang="ru-RU" b="1" dirty="0" smtClean="0">
                <a:solidFill>
                  <a:schemeClr val="tx1"/>
                </a:solidFill>
                <a:latin typeface="+mn-lt"/>
              </a:rPr>
            </a:br>
            <a:r>
              <a:rPr lang="ru-RU" b="1" dirty="0" smtClean="0">
                <a:solidFill>
                  <a:schemeClr val="tx1"/>
                </a:solidFill>
                <a:latin typeface="+mn-lt"/>
              </a:rPr>
              <a:t>     Ватный шарик</a:t>
            </a:r>
            <a:br>
              <a:rPr lang="ru-RU" b="1" dirty="0" smtClean="0">
                <a:solidFill>
                  <a:schemeClr val="tx1"/>
                </a:solidFill>
                <a:latin typeface="+mn-lt"/>
              </a:rPr>
            </a:br>
            <a:r>
              <a:rPr lang="ru-RU" b="1" dirty="0" smtClean="0">
                <a:latin typeface="+mn-lt"/>
              </a:rPr>
              <a:t/>
            </a:r>
            <a:br>
              <a:rPr lang="ru-RU" b="1" dirty="0" smtClean="0">
                <a:latin typeface="+mn-lt"/>
              </a:rPr>
            </a:br>
            <a:endParaRPr lang="ru-RU" b="1" dirty="0">
              <a:latin typeface="+mn-lt"/>
            </a:endParaRPr>
          </a:p>
        </p:txBody>
      </p:sp>
      <p:pic>
        <p:nvPicPr>
          <p:cNvPr id="3" name="Picture 2" descr="C:\Users\Попова Наташа\Desktop\452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00" y="124308"/>
            <a:ext cx="3060000" cy="23799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Попова Наташа\Desktop\gigienicheskij-tampon-samodelny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713" y="2780928"/>
            <a:ext cx="2916000" cy="19781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Попова Наташа\Desktop\3509253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128" y="241765"/>
            <a:ext cx="2916000" cy="21450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638" y="4846844"/>
            <a:ext cx="4029075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229600" cy="547260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Где применяют салфетку?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C:\Users\Попова Наташа\Desktop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76" y="620688"/>
            <a:ext cx="8352928" cy="48965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1590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Где применяют тампон?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Users\Попова Наташа\Desktop\2554044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128000" cy="49685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0766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11604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Где применяют турунду?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C:\Users\Попова Наташа\Desktop\02257447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260886" cy="55446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8035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525658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Где применяют ватный шарик?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C:\Users\Попова Наташа\Desktop\_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208912" cy="53285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3153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496944" cy="5695528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2254452"/>
              </p:ext>
            </p:extLst>
          </p:nvPr>
        </p:nvGraphicFramePr>
        <p:xfrm>
          <a:off x="323527" y="620689"/>
          <a:ext cx="8249001" cy="5472607"/>
        </p:xfrm>
        <a:graphic>
          <a:graphicData uri="http://schemas.openxmlformats.org/drawingml/2006/table">
            <a:tbl>
              <a:tblPr firstRow="1" firstCol="1" bandRow="1"/>
              <a:tblGrid>
                <a:gridCol w="2634136"/>
                <a:gridCol w="2864624"/>
                <a:gridCol w="2750241"/>
              </a:tblGrid>
              <a:tr h="164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Название перевязочного </a:t>
                      </a:r>
                      <a:r>
                        <a:rPr lang="ru-RU" sz="18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материала</a:t>
                      </a:r>
                      <a:endParaRPr lang="ru-RU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 какого </a:t>
                      </a:r>
                      <a:r>
                        <a:rPr lang="ru-RU" sz="18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материала </a:t>
                      </a:r>
                      <a:r>
                        <a:rPr lang="ru-RU" sz="18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изготавливают?</a:t>
                      </a:r>
                      <a:endParaRPr lang="ru-RU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Применение перевязочного </a:t>
                      </a:r>
                      <a:r>
                        <a:rPr lang="ru-RU" sz="18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материала</a:t>
                      </a:r>
                      <a:endParaRPr lang="ru-RU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4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Салфетка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4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Тампон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4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Турунда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Ватный шарик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2909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70348000"/>
              </p:ext>
            </p:extLst>
          </p:nvPr>
        </p:nvGraphicFramePr>
        <p:xfrm>
          <a:off x="683568" y="476672"/>
          <a:ext cx="7704856" cy="5587762"/>
        </p:xfrm>
        <a:graphic>
          <a:graphicData uri="http://schemas.openxmlformats.org/drawingml/2006/table">
            <a:tbl>
              <a:tblPr firstRow="1" firstCol="1" bandRow="1"/>
              <a:tblGrid>
                <a:gridCol w="2310787"/>
                <a:gridCol w="2288810"/>
                <a:gridCol w="3105259"/>
              </a:tblGrid>
              <a:tr h="981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Название перевязочного 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материала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 какого материала изготавливают?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Применение перевязочного 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материала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3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Салфетка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 марли</a:t>
                      </a:r>
                      <a:r>
                        <a:rPr lang="ru-RU" sz="1600" b="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или 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бинта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Для 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накладывания на</a:t>
                      </a:r>
                      <a:r>
                        <a:rPr lang="ru-RU" sz="1600" b="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хирургический 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шов</a:t>
                      </a:r>
                      <a:r>
                        <a:rPr lang="ru-RU" sz="1600" b="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и 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рану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53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Тампон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 марли, 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бинта</a:t>
                      </a:r>
                      <a:endParaRPr lang="ru-RU" sz="1600" b="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Для 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остановки кровотечения, гноя из 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раны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38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Турунда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 марли, бинта,</a:t>
                      </a:r>
                      <a:r>
                        <a:rPr lang="ru-RU" sz="1600" b="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ваты</a:t>
                      </a:r>
                      <a:endParaRPr lang="ru-RU" sz="1600" b="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  <a:r>
                        <a:rPr lang="ru-RU" sz="1600" b="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лор практике, для закладывания в уши, при носовом </a:t>
                      </a:r>
                      <a:r>
                        <a:rPr lang="ru-RU" sz="1600" b="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кровотечении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15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Ватный шарик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 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ваты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Для 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обработки кожи тела до </a:t>
                      </a: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инъекции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32078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911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857364"/>
            <a:ext cx="7596214" cy="2500330"/>
          </a:xfrm>
        </p:spPr>
        <p:txBody>
          <a:bodyPr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+mn-lt"/>
              </a:rPr>
              <a:t>Перевязочный материал готовят на специальном столе чистыми руками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621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955</TotalTime>
  <Words>147</Words>
  <Application>Microsoft Office PowerPoint</Application>
  <PresentationFormat>Экран (4:3)</PresentationFormat>
  <Paragraphs>50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Главная</vt:lpstr>
      <vt:lpstr> урок Подготовки младшего обслуживающего персонала 8 класс Тема: «Перевязочный материал»          Разработал: учитель профильного труда          КОУ «Калачинская адаптивная школа-интернат»    Дурандина Светлана Владимировна  </vt:lpstr>
      <vt:lpstr> САНИТАР (санитарка) – младший медицинский персонал без специального образования. САНИТАР (санитарка) Занимается уборкой помещений в лечебно-профилактических учреждениях и гигиеническим уходом за больными. </vt:lpstr>
      <vt:lpstr>Слайд 3</vt:lpstr>
      <vt:lpstr>Слайд 4</vt:lpstr>
      <vt:lpstr>Перевязочный ________ -  материал, употребляемый при операциях и__________ с целью осушивания операционного поля или __________, остановки ____________.   </vt:lpstr>
      <vt:lpstr>Перевязочный материал -   материал, употребляемый при операциях и перевязках с целью осушивания операционного поля или раны, остановки кровотечения.   </vt:lpstr>
      <vt:lpstr>Из каких материалов изготавливают перевязочный материал?</vt:lpstr>
      <vt:lpstr>Слайд 8</vt:lpstr>
      <vt:lpstr>Назовите   виды      перевязочного материала?                                                                    </vt:lpstr>
      <vt:lpstr>Салфетка   Тампон      Турунда      Ватный шарик  </vt:lpstr>
      <vt:lpstr>Где применяют салфетку?</vt:lpstr>
      <vt:lpstr>Где применяют тампон?</vt:lpstr>
      <vt:lpstr>Где применяют турунду?</vt:lpstr>
      <vt:lpstr>Где применяют ватный шарик?</vt:lpstr>
      <vt:lpstr>Слайд 15</vt:lpstr>
      <vt:lpstr>Слайд 16</vt:lpstr>
      <vt:lpstr>Перевязочный материал готовят на специальном столе чистыми руками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pc4</cp:lastModifiedBy>
  <cp:revision>76</cp:revision>
  <dcterms:modified xsi:type="dcterms:W3CDTF">2017-11-24T03:38:18Z</dcterms:modified>
</cp:coreProperties>
</file>