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notesMasterIdLst>
    <p:notesMasterId r:id="rId23"/>
  </p:notesMasterIdLst>
  <p:sldIdLst>
    <p:sldId id="276" r:id="rId2"/>
    <p:sldId id="279" r:id="rId3"/>
    <p:sldId id="283" r:id="rId4"/>
    <p:sldId id="278" r:id="rId5"/>
    <p:sldId id="258" r:id="rId6"/>
    <p:sldId id="259" r:id="rId7"/>
    <p:sldId id="260" r:id="rId8"/>
    <p:sldId id="264" r:id="rId9"/>
    <p:sldId id="265" r:id="rId10"/>
    <p:sldId id="286" r:id="rId11"/>
    <p:sldId id="287" r:id="rId12"/>
    <p:sldId id="288" r:id="rId13"/>
    <p:sldId id="266" r:id="rId14"/>
    <p:sldId id="267" r:id="rId15"/>
    <p:sldId id="274" r:id="rId16"/>
    <p:sldId id="270" r:id="rId17"/>
    <p:sldId id="271" r:id="rId18"/>
    <p:sldId id="269" r:id="rId19"/>
    <p:sldId id="272" r:id="rId20"/>
    <p:sldId id="291" r:id="rId21"/>
    <p:sldId id="27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CC00"/>
    <a:srgbClr val="FF66FF"/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2600" autoAdjust="0"/>
  </p:normalViewPr>
  <p:slideViewPr>
    <p:cSldViewPr>
      <p:cViewPr varScale="1">
        <p:scale>
          <a:sx n="80" d="100"/>
          <a:sy n="80" d="100"/>
        </p:scale>
        <p:origin x="-159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D1962F-CDB5-4F8D-8FF2-F2D9B97878D8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FAC619-6BA5-4B01-B5CD-A5F0BDF912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03095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FAC619-6BA5-4B01-B5CD-A5F0BDF9123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FAC619-6BA5-4B01-B5CD-A5F0BDF9123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5261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1052736"/>
            <a:ext cx="56166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Курс повышения    квалификации   педагогических кадров по предмету «Русский язык и литература» </a:t>
            </a:r>
          </a:p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в школах  с казахским  языком  обучения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Picture 2" descr="C:\Users\Public\Pictures\NVIDIA Corporation\11[1].png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732240" y="3501008"/>
            <a:ext cx="1885950" cy="2905125"/>
          </a:xfrm>
          <a:prstGeom prst="rect">
            <a:avLst/>
          </a:prstGeom>
          <a:noFill/>
        </p:spPr>
      </p:pic>
      <p:pic>
        <p:nvPicPr>
          <p:cNvPr id="5" name="Рисунок 4" descr="globus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76256" y="764704"/>
            <a:ext cx="1800200" cy="2520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81369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Микропреподавание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по русскому языку в 5 классе 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07904" y="1844824"/>
            <a:ext cx="496855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Подготовила учитель русского языка и литературы средней школы   «</a:t>
            </a:r>
            <a:r>
              <a:rPr lang="ru-RU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Караозек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Раимбекова Улжан Кеттешкызы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/>
            </a:r>
            <a:b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928802"/>
            <a:ext cx="2500330" cy="31431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620688"/>
            <a:ext cx="813690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Лексическая   тема  урока: </a:t>
            </a:r>
          </a:p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Литературная сказка</a:t>
            </a:r>
            <a:r>
              <a:rPr lang="kk-KZ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kk-KZ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cs typeface="Times New Roman" pitchFamily="18" charset="0"/>
              </a:rPr>
              <a:t>Грамматическая  тема:  </a:t>
            </a:r>
          </a:p>
          <a:p>
            <a:pPr algn="ctr"/>
            <a:r>
              <a:rPr lang="kk-KZ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Изменение прилагательных по родам</a:t>
            </a:r>
            <a:endParaRPr lang="ru-RU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globus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76256" y="4869160"/>
            <a:ext cx="1872208" cy="1656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48680"/>
            <a:ext cx="316835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cs typeface="Times New Roman" pitchFamily="18" charset="0"/>
              </a:rPr>
              <a:t>Цели обучения, которые необходимо достичь на данном уроке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cs typeface="Times New Roman" pitchFamily="18" charset="0"/>
            </a:endParaRPr>
          </a:p>
        </p:txBody>
      </p:sp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4283968" y="764704"/>
            <a:ext cx="424847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ea typeface="Calibri" pitchFamily="34" charset="0"/>
                <a:cs typeface="Times New Roman" pitchFamily="18" charset="0"/>
              </a:rPr>
              <a:t>Г6 </a:t>
            </a:r>
            <a:r>
              <a:rPr kumimoji="0" lang="kk-KZ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ea typeface="Calibri" pitchFamily="34" charset="0"/>
                <a:cs typeface="Times New Roman" pitchFamily="18" charset="0"/>
              </a:rPr>
              <a:t>.   Рассуждать на заданную тему.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reflection blurRad="12700" stA="28000" endPos="45000" dist="1000" dir="5400000" sy="-100000" algn="bl" rotWithShape="0"/>
              </a:effectLst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ea typeface="Calibri" pitchFamily="34" charset="0"/>
                <a:cs typeface="Times New Roman" pitchFamily="18" charset="0"/>
              </a:rPr>
              <a:t>Ч7.</a:t>
            </a:r>
            <a:r>
              <a:rPr kumimoji="0" lang="kk-KZ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ea typeface="Calibri" pitchFamily="34" charset="0"/>
                <a:cs typeface="Times New Roman" pitchFamily="18" charset="0"/>
              </a:rPr>
              <a:t>      Определять тему, сравнивать события и героев, их поступки.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4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reflection blurRad="12700" stA="28000" endPos="45000" dist="1000" dir="5400000" sy="-100000" algn="bl" rotWithShape="0"/>
              </a:effectLst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717032"/>
            <a:ext cx="2376264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0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017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87624" y="476672"/>
            <a:ext cx="756084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Все учащиеся смогут: 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1124744"/>
            <a:ext cx="7416824" cy="49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Calibri"/>
                <a:cs typeface="Times New Roman"/>
              </a:rPr>
              <a:t>Подобрать прилагательные к словам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2060848"/>
            <a:ext cx="684076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Большинство учащихся смогут: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2708920"/>
            <a:ext cx="72008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Calibri"/>
                <a:cs typeface="Times New Roman"/>
              </a:rPr>
              <a:t>Указать род, число, падеж имен прилагательных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3645024"/>
            <a:ext cx="5653985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Некоторые учащиеся смогут: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27584" y="4365104"/>
            <a:ext cx="7344816" cy="410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Определять тип и стиль данных отрывков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1" name="Рисунок 10" descr="globus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76256" y="4437112"/>
            <a:ext cx="1872208" cy="1944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95536" y="620688"/>
          <a:ext cx="8352928" cy="5544616"/>
        </p:xfrm>
        <a:graphic>
          <a:graphicData uri="http://schemas.openxmlformats.org/drawingml/2006/table">
            <a:tbl>
              <a:tblPr/>
              <a:tblGrid>
                <a:gridCol w="2319076"/>
                <a:gridCol w="6033852"/>
              </a:tblGrid>
              <a:tr h="5544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207" marR="60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07" marR="60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699792" y="692696"/>
            <a:ext cx="6120680" cy="23010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Учащиеся могут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ea typeface="Tahoma" pitchFamily="34" charset="0"/>
                <a:cs typeface="Tahoma" pitchFamily="34" charset="0"/>
              </a:rPr>
              <a:t>: 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ea typeface="Calibri"/>
                <a:cs typeface="Times New Roman"/>
              </a:rPr>
              <a:t>Подготовить свой рассказ о сказках, его понимание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1268760"/>
            <a:ext cx="231907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Языковая </a:t>
            </a:r>
          </a:p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цель 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212976"/>
            <a:ext cx="194310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3" descr="MCj04348100000[1]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996952"/>
            <a:ext cx="3020290" cy="312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00034" y="476672"/>
          <a:ext cx="8286808" cy="5985402"/>
        </p:xfrm>
        <a:graphic>
          <a:graphicData uri="http://schemas.openxmlformats.org/drawingml/2006/table">
            <a:tbl>
              <a:tblPr/>
              <a:tblGrid>
                <a:gridCol w="8286808"/>
              </a:tblGrid>
              <a:tr h="4851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              Ключевые слова и фразы</a:t>
                      </a:r>
                      <a:r>
                        <a:rPr lang="ru-RU" sz="2400" b="1" dirty="0" smtClean="0">
                          <a:solidFill>
                            <a:srgbClr val="00B0F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:</a:t>
                      </a:r>
                      <a:endParaRPr lang="ru-RU" sz="2400" dirty="0">
                        <a:solidFill>
                          <a:srgbClr val="00B0F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07" marR="60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856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400" b="1" i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Литературная сказка, художественная литература, сердце, искусственный, персонажи</a:t>
                      </a:r>
                      <a:endParaRPr lang="ru-RU" sz="2000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94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Полезные фразы для диалога/письма</a:t>
                      </a:r>
                      <a:r>
                        <a:rPr lang="ru-RU" sz="24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Выплыли три чудных белых лебедя, царственным птицам</a:t>
                      </a:r>
                      <a:endParaRPr lang="ru-RU" sz="2400" b="1" i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207" marR="60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94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Вопросы для обсуждения</a:t>
                      </a:r>
                      <a:endParaRPr lang="ru-RU" sz="24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i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Какие сказки вам нравятся больше? Какие бывают виды сказок?</a:t>
                      </a:r>
                      <a:endParaRPr lang="ru-RU" sz="2000" b="1" i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07" marR="60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02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00B0F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Можете ли вы сказать, почему</a:t>
                      </a:r>
                      <a:r>
                        <a:rPr lang="ru-RU" sz="2400" b="1" i="1" dirty="0" smtClean="0">
                          <a:solidFill>
                            <a:srgbClr val="00B0F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…?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b="1" i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 сказках персонажи не всегда бывают добрыми?</a:t>
                      </a:r>
                      <a:endParaRPr lang="ru-RU" sz="2400" i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07" marR="60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1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Письменные подсказки: </a:t>
                      </a:r>
                      <a:endParaRPr lang="ru-RU" sz="24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07" marR="60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47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Сказки, персонажи, литература, волшебная палочка, хрустальные туфельки, сапоги, камешки, корзинка с пирожками, горошина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207" marR="60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1680" y="332656"/>
            <a:ext cx="597666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Начало урока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764704"/>
            <a:ext cx="8064896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Активити.  </a:t>
            </a:r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Ребята,</a:t>
            </a:r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о чем вам говорят имена: Шарль Перо,Ганс Христиан Андерсен,братья Гримм?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5" y="4797152"/>
            <a:ext cx="79928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  Ребята, назовите , кто это </a:t>
            </a: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 Итак , ребята,  мы  сегодня  с  вами   будем  говорить о   сказках .  </a:t>
            </a: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Тема  нашего  урока:  </a:t>
            </a:r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cs typeface="FrankRuehl" pitchFamily="34" charset="-79"/>
              </a:rPr>
              <a:t>Литературная сказка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FrankRuehl" pitchFamily="34" charset="-79"/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524000" y="3613912"/>
          <a:ext cx="6096000" cy="192786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" name="Picture 2" descr="D:\1-ИГРАААА\Desktop\арман практика\зауре обновл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2071678"/>
            <a:ext cx="3286148" cy="2643206"/>
          </a:xfrm>
          <a:prstGeom prst="rect">
            <a:avLst/>
          </a:prstGeom>
          <a:noFill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2071678"/>
            <a:ext cx="5124463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67544" y="332656"/>
            <a:ext cx="8928992" cy="280076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kk-KZ" sz="4400" dirty="0" smtClean="0"/>
              <a:t>Деление на группы при помощи картинок сказочных  персонажей: </a:t>
            </a:r>
            <a:r>
              <a:rPr lang="kk-KZ" sz="4400" dirty="0" smtClean="0">
                <a:solidFill>
                  <a:srgbClr val="FF0000"/>
                </a:solidFill>
              </a:rPr>
              <a:t>«</a:t>
            </a:r>
            <a:r>
              <a:rPr lang="kk-KZ" sz="4400" b="1" dirty="0" smtClean="0">
                <a:solidFill>
                  <a:srgbClr val="FF0000"/>
                </a:solidFill>
              </a:rPr>
              <a:t>Золушка», «Оловянный солдатик»</a:t>
            </a:r>
            <a:endParaRPr lang="ru-RU" sz="4400" dirty="0" smtClean="0">
              <a:solidFill>
                <a:srgbClr val="FF0000"/>
              </a:solidFill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" name="Рисунок 7" descr="C:\Users\777\AppData\Local\Microsoft\Windows\Temporary Internet Files\Content.Word\image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 rot="20723761">
            <a:off x="903994" y="3312170"/>
            <a:ext cx="3770966" cy="3120844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Рисунок 8" descr="C:\Users\777\AppData\Local\Microsoft\Windows\Temporary Internet Files\Content.Word\images-1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 rot="1201159">
            <a:off x="5164972" y="3273056"/>
            <a:ext cx="3570460" cy="3216643"/>
          </a:xfrm>
          <a:prstGeom prst="ellipse">
            <a:avLst/>
          </a:prstGeom>
          <a:ln w="63500" cap="rnd">
            <a:solidFill>
              <a:srgbClr val="FF00F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214282" y="857232"/>
            <a:ext cx="8496944" cy="83099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Таинственный чемодан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/>
              <a:t>         </a:t>
            </a:r>
            <a:r>
              <a:rPr lang="ru-RU" sz="1600" b="1" dirty="0" smtClean="0"/>
              <a:t>Какому литературному герою принадлежит чемодан с вещами?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43108" y="357166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Середина   урока.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0418" name="Picture 2" descr="D:\1-ИГРАААА\Desktop\арман практика\зауре обновл\2017-05-18-22-07-03--7273116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143116"/>
            <a:ext cx="3669474" cy="2786082"/>
          </a:xfrm>
          <a:prstGeom prst="rect">
            <a:avLst/>
          </a:prstGeom>
          <a:noFill/>
        </p:spPr>
      </p:pic>
      <p:pic>
        <p:nvPicPr>
          <p:cNvPr id="60419" name="Picture 3" descr="D:\1-ИГРАААА\Desktop\арман практика\зауре обновл\2017-05-18-22-03-09--11153415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928802"/>
            <a:ext cx="1785950" cy="1357322"/>
          </a:xfrm>
          <a:prstGeom prst="ellipse">
            <a:avLst/>
          </a:prstGeom>
          <a:ln w="63500" cap="rnd">
            <a:solidFill>
              <a:srgbClr val="FF00F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0420" name="Picture 4" descr="D:\1-ИГРАААА\Desktop\арман практика\зауре обновл\2017-05-18-22-08-01-11637137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429000"/>
            <a:ext cx="1643074" cy="1478767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0421" name="Picture 5" descr="D:\1-ИГРАААА\Desktop\арман практика\зауре обновл\2017-05-18-22-14-44--102347515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98" y="1785926"/>
            <a:ext cx="1966909" cy="1480877"/>
          </a:xfrm>
          <a:prstGeom prst="ellipse">
            <a:avLst/>
          </a:prstGeom>
          <a:ln w="63500" cap="rnd">
            <a:solidFill>
              <a:srgbClr val="92D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0422" name="Picture 6" descr="D:\1-ИГРАААА\Desktop\арман практика\зауре обновл\images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72264" y="3357562"/>
            <a:ext cx="1857388" cy="1428760"/>
          </a:xfrm>
          <a:prstGeom prst="ellipse">
            <a:avLst/>
          </a:prstGeom>
          <a:ln w="63500" cap="rnd">
            <a:solidFill>
              <a:srgbClr val="7030A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0423" name="Picture 7" descr="D:\1-ИГРАААА\Desktop\арман практика\зауре обновл\images-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00166" y="4857760"/>
            <a:ext cx="1714512" cy="1562094"/>
          </a:xfrm>
          <a:prstGeom prst="ellipse">
            <a:avLst/>
          </a:prstGeom>
          <a:ln w="63500" cap="rnd">
            <a:solidFill>
              <a:srgbClr val="00B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0424" name="Picture 8" descr="D:\1-ИГРАААА\Desktop\арман практика\зауре обновл\images-4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00430" y="4929198"/>
            <a:ext cx="1890249" cy="1500198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0425" name="Picture 9" descr="D:\1-ИГРАААА\Desktop\арман практика\зауре обновл\images-5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072198" y="4929198"/>
            <a:ext cx="1675268" cy="1400178"/>
          </a:xfrm>
          <a:prstGeom prst="ellipse">
            <a:avLst/>
          </a:prstGeom>
          <a:ln w="63500" cap="rnd">
            <a:solidFill>
              <a:srgbClr val="00CC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28596" y="642918"/>
          <a:ext cx="8286808" cy="5786478"/>
        </p:xfrm>
        <a:graphic>
          <a:graphicData uri="http://schemas.openxmlformats.org/drawingml/2006/table">
            <a:tbl>
              <a:tblPr/>
              <a:tblGrid>
                <a:gridCol w="8286808"/>
              </a:tblGrid>
              <a:tr h="578647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dirty="0" smtClean="0">
                          <a:solidFill>
                            <a:srgbClr val="FF0000"/>
                          </a:solidFill>
                          <a:latin typeface="TimesNewRomanPSMT"/>
                          <a:ea typeface="Calibri"/>
                          <a:cs typeface="FrankRuehl" pitchFamily="34" charset="-79"/>
                        </a:rPr>
                        <a:t>          Учимся </a:t>
                      </a:r>
                      <a:r>
                        <a:rPr lang="kk-KZ" sz="2800" b="1" dirty="0">
                          <a:solidFill>
                            <a:srgbClr val="FF0000"/>
                          </a:solidFill>
                          <a:latin typeface="TimesNewRomanPSMT"/>
                          <a:ea typeface="Calibri"/>
                          <a:cs typeface="FrankRuehl" pitchFamily="34" charset="-79"/>
                        </a:rPr>
                        <a:t>применять правило.</a:t>
                      </a:r>
                      <a:endParaRPr lang="ru-RU" sz="2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FrankRuehl" pitchFamily="34" charset="-79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 smtClean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, </a:t>
                      </a:r>
                      <a:r>
                        <a:rPr lang="kk-KZ" sz="4000" dirty="0" smtClean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Подберите </a:t>
                      </a:r>
                      <a:r>
                        <a:rPr lang="kk-KZ" sz="4000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прилагательные к словам: </a:t>
                      </a:r>
                      <a:endParaRPr lang="ru-RU" sz="3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5400" b="1" i="1" dirty="0">
                          <a:solidFill>
                            <a:srgbClr val="00CC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король, утенок, принцесса, зеркало, сказка.</a:t>
                      </a:r>
                      <a:endParaRPr lang="ru-RU" sz="4800" b="1" i="1" dirty="0">
                        <a:solidFill>
                          <a:srgbClr val="00CC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Объект 2"/>
          <p:cNvSpPr>
            <a:spLocks noGrp="1"/>
          </p:cNvSpPr>
          <p:nvPr>
            <p:ph idx="4294967295"/>
          </p:nvPr>
        </p:nvSpPr>
        <p:spPr>
          <a:xfrm>
            <a:off x="285720" y="2143116"/>
            <a:ext cx="8420128" cy="2857520"/>
          </a:xfrm>
        </p:spPr>
        <p:txBody>
          <a:bodyPr/>
          <a:lstStyle/>
          <a:p>
            <a:pPr marL="136525" indent="0" eaLnBrk="1" hangingPunct="1">
              <a:buFont typeface="Wingdings" pitchFamily="2" charset="2"/>
              <a:buNone/>
            </a:pPr>
            <a:r>
              <a:rPr lang="kk-KZ" sz="4400" b="1" dirty="0" smtClean="0">
                <a:solidFill>
                  <a:srgbClr val="C00000"/>
                </a:solidFill>
              </a:rPr>
              <a:t>Какой</a:t>
            </a:r>
            <a:r>
              <a:rPr lang="kk-KZ" sz="4400" b="1" dirty="0" smtClean="0"/>
              <a:t> </a:t>
            </a:r>
            <a:r>
              <a:rPr lang="kk-KZ" sz="4400" b="1" dirty="0" smtClean="0">
                <a:solidFill>
                  <a:srgbClr val="00CC00"/>
                </a:solidFill>
              </a:rPr>
              <a:t>утенок</a:t>
            </a:r>
            <a:r>
              <a:rPr lang="ru-RU" sz="4400" b="1" dirty="0" smtClean="0">
                <a:solidFill>
                  <a:srgbClr val="C00000"/>
                </a:solidFill>
              </a:rPr>
              <a:t>?</a:t>
            </a:r>
            <a:r>
              <a:rPr lang="ru-RU" sz="4400" b="1" dirty="0" smtClean="0"/>
              <a:t>    (м.р.)</a:t>
            </a:r>
          </a:p>
          <a:p>
            <a:pPr marL="136525" indent="0">
              <a:buNone/>
            </a:pPr>
            <a:r>
              <a:rPr lang="ru-RU" sz="4400" b="1" dirty="0" smtClean="0">
                <a:solidFill>
                  <a:srgbClr val="C00000"/>
                </a:solidFill>
              </a:rPr>
              <a:t>Какая </a:t>
            </a:r>
            <a:r>
              <a:rPr lang="kk-KZ" sz="4400" b="1" i="1" dirty="0" smtClean="0">
                <a:solidFill>
                  <a:srgbClr val="00CC00"/>
                </a:solidFill>
                <a:latin typeface="TimesNewRomanPSMT"/>
                <a:ea typeface="Calibri"/>
                <a:cs typeface="TimesNewRomanPSMT"/>
              </a:rPr>
              <a:t>принцесса</a:t>
            </a:r>
            <a:r>
              <a:rPr lang="ru-RU" sz="4400" b="1" dirty="0" smtClean="0">
                <a:solidFill>
                  <a:srgbClr val="C00000"/>
                </a:solidFill>
              </a:rPr>
              <a:t>? </a:t>
            </a:r>
            <a:r>
              <a:rPr lang="ru-RU" sz="4400" b="1" dirty="0" smtClean="0"/>
              <a:t>(ж.р.) </a:t>
            </a:r>
            <a:r>
              <a:rPr lang="kk-KZ" sz="4400" b="1" dirty="0" smtClean="0">
                <a:solidFill>
                  <a:srgbClr val="C00000"/>
                </a:solidFill>
              </a:rPr>
              <a:t>Какое </a:t>
            </a:r>
            <a:r>
              <a:rPr lang="kk-KZ" sz="4400" b="1" i="1" dirty="0" smtClean="0">
                <a:solidFill>
                  <a:srgbClr val="00CC00"/>
                </a:solidFill>
                <a:latin typeface="TimesNewRomanPSMT"/>
                <a:ea typeface="Calibri"/>
                <a:cs typeface="TimesNewRomanPSMT"/>
              </a:rPr>
              <a:t>зеркало</a:t>
            </a:r>
            <a:r>
              <a:rPr lang="ru-RU" sz="4400" b="1" dirty="0" smtClean="0">
                <a:solidFill>
                  <a:srgbClr val="C00000"/>
                </a:solidFill>
              </a:rPr>
              <a:t> ?</a:t>
            </a:r>
            <a:r>
              <a:rPr lang="kk-KZ" sz="4400" b="1" i="1" dirty="0" smtClean="0">
                <a:solidFill>
                  <a:srgbClr val="00CC00"/>
                </a:solidFill>
                <a:latin typeface="TimesNewRomanPSMT"/>
                <a:ea typeface="Calibri"/>
                <a:cs typeface="TimesNewRomanPSMT"/>
              </a:rPr>
              <a:t> </a:t>
            </a:r>
            <a:r>
              <a:rPr lang="ru-RU" sz="4400" b="1" dirty="0" smtClean="0"/>
              <a:t>(с.р.)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642918"/>
            <a:ext cx="78581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ИМЕНА ПРИЛАГАТЕЛЬНЫЕ СТАВЯТСЯ  В ТОМ  ЖЕ ПАДЕЖЕ , ЧТО И ИМЕНА СУЩЕСТВИТЕЛЬНЫЕ 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357158" y="357167"/>
            <a:ext cx="8496944" cy="600164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/>
              <a:t>Прием «</a:t>
            </a:r>
            <a:r>
              <a:rPr lang="ru-RU" sz="2400" b="1" dirty="0" err="1" smtClean="0"/>
              <a:t>Инсерт</a:t>
            </a:r>
            <a:r>
              <a:rPr lang="ru-RU" sz="2400" b="1" dirty="0" smtClean="0"/>
              <a:t>» или чтение с пометкой</a:t>
            </a:r>
            <a:endParaRPr lang="ru-RU" sz="24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Работа  с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отрывками  из  сказок  Г.Х.  Андерсена.  Назовите,  из  каких они сказок.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Вдруг из чащи тростника выплыли три чудных белых </a:t>
            </a:r>
            <a:r>
              <a:rPr lang="ru-RU" sz="1600" dirty="0" err="1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</a:t>
            </a: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­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err="1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бедя</a:t>
            </a: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Они плыли так легко и плавно, точно скользили по воде.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Утёнок узнал красивых птиц, и его охватила </a:t>
            </a:r>
            <a:r>
              <a:rPr lang="ru-RU" sz="1600" dirty="0" err="1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какая­то</a:t>
            </a: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странная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грусть.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600" dirty="0" err="1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Полечу­ка</a:t>
            </a: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я  к  этим  царственным  птицам;  они,  наверное,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убьют меня за то, что я, такой безобразный, осмелился </a:t>
            </a:r>
            <a:r>
              <a:rPr lang="ru-RU" sz="1600" dirty="0" err="1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прибли</a:t>
            </a: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­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err="1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зиться</a:t>
            </a: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 ним, ну и пусть! Лучше быть убитым ими, чем сносить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щипки кур и гусей, толчки птичницы да терпеть холод и голод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зимою!»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Кай взглянул на неё, она была так хороша! Он и </a:t>
            </a:r>
            <a:r>
              <a:rPr lang="ru-RU" sz="1600" dirty="0" err="1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предста</a:t>
            </a: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­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вить  себе  не  мог  более  умного,  более  прелестного  лица.  Теперь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она не казалась ему ледяной, как в тот раз, когда сидела за </a:t>
            </a:r>
            <a:r>
              <a:rPr lang="ru-RU" sz="1600" dirty="0" err="1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</a:t>
            </a: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­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ном и кивала ему. В его глазах она была совершенством. Кай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уже не чувствовал страха и рассказал ей, что умеет считать в </a:t>
            </a:r>
            <a:r>
              <a:rPr lang="ru-RU" sz="20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уме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даже знает дроби, а ещё знает, сколько в каждой стране квадратных </a:t>
            </a:r>
            <a:r>
              <a:rPr lang="ru-RU" sz="1600" dirty="0" err="1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мильи</a:t>
            </a:r>
            <a:r>
              <a:rPr lang="ru-RU" sz="1600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жителей.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Учащийся </a:t>
            </a:r>
            <a:r>
              <a:rPr kumimoji="0" lang="kk-KZ" sz="2000" b="1" i="0" u="none" strike="noStrike" cap="none" normalizeH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читают  текст и  отвечают  на  вопрос</a:t>
            </a:r>
            <a:r>
              <a:rPr lang="kk-KZ" sz="2000" b="1" dirty="0" smtClean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ы.  Называют название сказок.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23528" y="4941168"/>
            <a:ext cx="9145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332656"/>
            <a:ext cx="864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Вопросы  для  анализа текста</a:t>
            </a:r>
            <a:r>
              <a:rPr lang="kk-KZ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836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071546"/>
            <a:ext cx="7572428" cy="550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1428736"/>
            <a:ext cx="6891108" cy="48320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kk-KZ" sz="2000" dirty="0" smtClean="0"/>
              <a:t>1.Запишите имена героев сказки и подберите к нему прилагательное</a:t>
            </a:r>
            <a:endParaRPr lang="ru-RU" sz="2000" dirty="0" smtClean="0"/>
          </a:p>
          <a:p>
            <a:r>
              <a:rPr lang="kk-KZ" sz="2000" b="1" dirty="0" smtClean="0"/>
              <a:t>2. Мне кажется…</a:t>
            </a:r>
            <a:endParaRPr lang="ru-RU" sz="2000" dirty="0" smtClean="0"/>
          </a:p>
          <a:p>
            <a:r>
              <a:rPr lang="kk-KZ" sz="2000" b="1" dirty="0" smtClean="0"/>
              <a:t>Я считаю…</a:t>
            </a:r>
            <a:endParaRPr lang="ru-RU" sz="2000" dirty="0" smtClean="0"/>
          </a:p>
          <a:p>
            <a:r>
              <a:rPr lang="kk-KZ" sz="2000" dirty="0" smtClean="0"/>
              <a:t>1) В каких сказках герою помогали находчивость и смекалка? </a:t>
            </a:r>
            <a:endParaRPr lang="ru-RU" sz="2000" dirty="0" smtClean="0"/>
          </a:p>
          <a:p>
            <a:r>
              <a:rPr lang="kk-KZ" sz="2000" dirty="0" smtClean="0"/>
              <a:t>2)  В  каких  сказках  награда  приходит  за  трудолюбие  и  до</a:t>
            </a:r>
            <a:endParaRPr lang="ru-RU" sz="2000" dirty="0" smtClean="0"/>
          </a:p>
          <a:p>
            <a:r>
              <a:rPr lang="kk-KZ" sz="2000" dirty="0" smtClean="0"/>
              <a:t>броту? </a:t>
            </a:r>
            <a:endParaRPr lang="ru-RU" sz="2000" dirty="0" smtClean="0"/>
          </a:p>
          <a:p>
            <a:r>
              <a:rPr lang="kk-KZ" sz="2000" dirty="0" smtClean="0"/>
              <a:t>3) Какая сказка вам кажется самой</a:t>
            </a:r>
            <a:endParaRPr lang="ru-RU" sz="2000" dirty="0" smtClean="0"/>
          </a:p>
          <a:p>
            <a:r>
              <a:rPr lang="kk-KZ" sz="2000" dirty="0" smtClean="0"/>
              <a:t>•  интересной;</a:t>
            </a:r>
            <a:endParaRPr lang="ru-RU" sz="2000" dirty="0" smtClean="0"/>
          </a:p>
          <a:p>
            <a:r>
              <a:rPr lang="kk-KZ" sz="2000" dirty="0" smtClean="0"/>
              <a:t>•  страшной;</a:t>
            </a:r>
            <a:endParaRPr lang="ru-RU" sz="2000" dirty="0" smtClean="0"/>
          </a:p>
          <a:p>
            <a:r>
              <a:rPr lang="kk-KZ" sz="2000" dirty="0" smtClean="0"/>
              <a:t>•  весёлой;</a:t>
            </a:r>
            <a:endParaRPr lang="ru-RU" sz="2000" dirty="0" smtClean="0"/>
          </a:p>
          <a:p>
            <a:r>
              <a:rPr lang="kk-KZ" sz="2000" dirty="0" smtClean="0"/>
              <a:t>•  печальной;</a:t>
            </a:r>
            <a:endParaRPr lang="ru-RU" sz="2000" dirty="0" smtClean="0"/>
          </a:p>
          <a:p>
            <a:r>
              <a:rPr lang="kk-KZ" sz="2000" dirty="0" smtClean="0"/>
              <a:t>•  поучительной?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476672"/>
            <a:ext cx="7858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</a:rPr>
              <a:t>Просмотр видеосюжета из сказки Г.Х.Андерсена </a:t>
            </a:r>
            <a:r>
              <a:rPr lang="kk-KZ" sz="2400" b="1" dirty="0" smtClean="0"/>
              <a:t>«Снежная королева»</a:t>
            </a:r>
            <a:endParaRPr lang="ru-RU" sz="2400" dirty="0" smtClean="0"/>
          </a:p>
        </p:txBody>
      </p:sp>
      <p:pic>
        <p:nvPicPr>
          <p:cNvPr id="7" name="Picture 2" descr="C:\Users\Public\Pictures\NVIDIA Corporation\11[1].png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948264" y="3501008"/>
            <a:ext cx="2016224" cy="29051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6948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&amp;Scy;&amp;lcy;&amp;acy;&amp;jcy;&amp;dcy;&amp;ycy; &amp;dcy;&amp;lcy;&amp;yacy; &amp;pcy;&amp;rcy;&amp;iecy;&amp;zcy;&amp;iecy;&amp;ncy;&amp;tcy;&amp;acy;&amp;tscy;&amp;icy;&amp;icy; &amp;bcy;&amp;iecy;&amp;scy;&amp;pcy;&amp;lcy;&amp;acy;&amp;tcy;&amp;ncy;&amp;ocy; - &amp;pcy;&amp;rcy;&amp;iecy;&amp;zcy;&amp;iecy;&amp;ncy;&amp;tcy;&amp;acy;&amp;tscy;&amp;icy;&amp;yacy; &amp;ncy;&amp;acy; &amp;zcy;&amp;acy;&amp;dcy;&amp;acy;&amp;ncy;&amp;ncy;&amp;ucy;&amp;yucy; &amp;tcy;&amp;iecy;&amp;mcy;&amp;ucy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665" y="-99392"/>
            <a:ext cx="9297569" cy="69573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836712"/>
            <a:ext cx="8892480" cy="54476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Упражнение 344. </a:t>
            </a:r>
            <a:r>
              <a:rPr lang="kk-KZ" sz="2800" dirty="0" smtClean="0">
                <a:solidFill>
                  <a:srgbClr val="C00000"/>
                </a:solidFill>
              </a:rPr>
              <a:t>(письменно) </a:t>
            </a:r>
          </a:p>
          <a:p>
            <a:pPr algn="ctr"/>
            <a:r>
              <a:rPr lang="kk-KZ" sz="2800" dirty="0" smtClean="0">
                <a:solidFill>
                  <a:srgbClr val="7030A0"/>
                </a:solidFill>
              </a:rPr>
              <a:t>Выпишите названия сказок Ш. Перро, в которых есть прилагательные. Укажите их число, род и падеж. Вспомните, о чём эти сказки.</a:t>
            </a:r>
            <a:endParaRPr lang="ru-RU" sz="2800" dirty="0" smtClean="0">
              <a:solidFill>
                <a:srgbClr val="7030A0"/>
              </a:solidFill>
            </a:endParaRPr>
          </a:p>
          <a:p>
            <a:r>
              <a:rPr lang="kk-KZ" sz="3600" dirty="0" smtClean="0">
                <a:solidFill>
                  <a:srgbClr val="FF00FF"/>
                </a:solidFill>
              </a:rPr>
              <a:t>«Синяя борода», «Золушка», «Кот в сапогах», «Красная Ша­</a:t>
            </a:r>
            <a:endParaRPr lang="ru-RU" sz="3600" dirty="0" smtClean="0">
              <a:solidFill>
                <a:srgbClr val="FF00FF"/>
              </a:solidFill>
            </a:endParaRPr>
          </a:p>
          <a:p>
            <a:r>
              <a:rPr lang="kk-KZ" sz="3600" dirty="0" smtClean="0">
                <a:solidFill>
                  <a:srgbClr val="FF00FF"/>
                </a:solidFill>
              </a:rPr>
              <a:t>почка», «Подарки Феи», «Мальчик­с­пальчик», «Ослиная шкура».</a:t>
            </a:r>
            <a:endParaRPr lang="ru-RU" sz="3600" dirty="0" smtClean="0">
              <a:solidFill>
                <a:srgbClr val="FF00FF"/>
              </a:solidFill>
            </a:endParaRPr>
          </a:p>
          <a:p>
            <a:r>
              <a:rPr lang="kk-KZ" sz="2800" dirty="0" smtClean="0"/>
              <a:t> </a:t>
            </a:r>
            <a:endParaRPr lang="ru-RU" sz="2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431032" y="0"/>
            <a:ext cx="8317432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Грамматическое  задание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782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7584" y="188640"/>
            <a:ext cx="7776864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Физминутка</a:t>
            </a:r>
            <a:r>
              <a:rPr lang="kk-KZ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1000108"/>
            <a:ext cx="8533456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          Я  буду  называть  прилагательные,  а  вы  определяете  их род.  Если  прилагательные    женского рода,  приседайте,  если  мужского рода,хлопайте  в  ладоши, если- среднего- помашите рукой.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2636912"/>
            <a:ext cx="3391216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волшебный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7290" y="5572140"/>
            <a:ext cx="2214578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k-KZ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глупый</a:t>
            </a:r>
            <a:endParaRPr lang="ru-RU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3928" y="2636912"/>
            <a:ext cx="3719906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kk-KZ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хрустальное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57752" y="5429264"/>
            <a:ext cx="242889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красная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3573016"/>
            <a:ext cx="3747836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k-KZ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капризная</a:t>
            </a:r>
            <a:endParaRPr lang="ru-RU" sz="4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55976" y="3501008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0" y="3501008"/>
            <a:ext cx="3500462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оловянный</a:t>
            </a:r>
            <a:endParaRPr lang="ru-RU" sz="4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552" y="4509120"/>
            <a:ext cx="288944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Новый 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29190" y="4509120"/>
            <a:ext cx="214314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синее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3903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3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1640" y="188640"/>
            <a:ext cx="684076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Конец  урока</a:t>
            </a:r>
            <a:r>
              <a:rPr lang="kk-KZ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908720"/>
            <a:ext cx="8640960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Укажите </a:t>
            </a:r>
          </a:p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 верные  (В)  или  неверные  (Н)  ответы.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142844" y="1714488"/>
          <a:ext cx="9001156" cy="4994656"/>
        </p:xfrm>
        <a:graphic>
          <a:graphicData uri="http://schemas.openxmlformats.org/drawingml/2006/table">
            <a:tbl>
              <a:tblPr/>
              <a:tblGrid>
                <a:gridCol w="9001156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3200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1)  «Снежную королеву» написал Шарль Перро.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3200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2)  «Золушка», «Красная Шапочка» – сказки Ш. Перро.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3200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3)  Дюймовочка на балу потеряла хрустальную туфельку.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3200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4)  «Гадкий утенок» – сказка Г. Х. Андерсена.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3200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5)  Кай – герой сказки «Оловянный солдатик</a:t>
                      </a:r>
                      <a:r>
                        <a:rPr lang="kk-KZ" sz="3200" dirty="0" smtClean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».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35042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548680"/>
            <a:ext cx="5688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Рефлексия</a:t>
            </a:r>
            <a:r>
              <a:rPr lang="kk-KZ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340768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        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000364" y="1785926"/>
          <a:ext cx="5643602" cy="4526606"/>
        </p:xfrm>
        <a:graphic>
          <a:graphicData uri="http://schemas.openxmlformats.org/drawingml/2006/table">
            <a:tbl>
              <a:tblPr/>
              <a:tblGrid>
                <a:gridCol w="5643602"/>
              </a:tblGrid>
              <a:tr h="452660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400" b="1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Назовите одним словом.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400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1) Тот, кто пишет сказки.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400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2) Действия, события, в  которых  раскрывается основное содержание художественного произведения.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400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3) Род произведений в искусстве.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400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4) Главное действующее лицо литературного произведения.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pic>
        <p:nvPicPr>
          <p:cNvPr id="5120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14422"/>
            <a:ext cx="2476500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44" y="357166"/>
            <a:ext cx="1500198" cy="192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36575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071535" y="714353"/>
          <a:ext cx="7072364" cy="5715042"/>
        </p:xfrm>
        <a:graphic>
          <a:graphicData uri="http://schemas.openxmlformats.org/drawingml/2006/table">
            <a:tbl>
              <a:tblPr/>
              <a:tblGrid>
                <a:gridCol w="3536182"/>
                <a:gridCol w="3536182"/>
              </a:tblGrid>
              <a:tr h="2286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                    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2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1. Определи тему текста  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                                   1б 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2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 2. Сравни героев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                                             1б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572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 </a:t>
                      </a:r>
                      <a:r>
                        <a:rPr lang="kk-KZ" sz="1200" b="1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3. Одним словом напиши поступки героев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1б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28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1группа «Гадкий утенок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2группа «Снежная королева»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858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4. Укажите количество прилагательных в 1­м тексте.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1.Укажите количество при лагательных во 2­м тексте.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1б                                                    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5. Подберите синоним к прилагательному чудный.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2. Подберите синоним к прилагательному прелестный.1б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6. Найдите в тексте прилага­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тельные­антонимы.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3. Подберите антоним к прилагательному умный.1б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7. Определите  число  прилагательного в выделенном словосочетании в 1­м тексте.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4. Определите  число  прилагатель ного в выделенном сло­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во сочетании во 2­м тексте.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1б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8. Определите род и падеж 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при лагательного в слово­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сочетании странная грусть.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5. Определите род и падеж 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прилагательного в слово­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сочетании умного лица.1б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9. Как вы думаете, почему утёнку  стало  грустно,  когда  он увидел прекрасных птиц?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6. Как вы думаете, почему Кай уже не чувствовал страха перед Снежной королевой?1б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10. Определите тип и стиль 1­го отрывка.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rgbClr val="000000"/>
                          </a:solidFill>
                          <a:latin typeface="TimesNewRomanPSMT"/>
                          <a:ea typeface="Calibri"/>
                          <a:cs typeface="TimesNewRomanPSMT"/>
                        </a:rPr>
                        <a:t>7. Определите тип и стиль 2­го отрывка1б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85852" y="357166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NewRomanPSMT"/>
              </a:rPr>
              <a:t>                                   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NewRomanPSMT"/>
              </a:rPr>
              <a:t>Дескриптор</a:t>
            </a:r>
            <a:endParaRPr kumimoji="0" lang="kk-KZ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196752"/>
            <a:ext cx="79928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Спасибо  </a:t>
            </a:r>
          </a:p>
          <a:p>
            <a:pPr algn="ctr"/>
            <a:r>
              <a:rPr lang="kk-KZ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за  внимание</a:t>
            </a:r>
            <a:endParaRPr lang="ru-RU" sz="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" name="Рисунок 2" descr="C:\Users\user\Desktop\search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3429000"/>
            <a:ext cx="244827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68158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682</TotalTime>
  <Words>1053</Words>
  <Application>Microsoft Office PowerPoint</Application>
  <PresentationFormat>Экран (4:3)</PresentationFormat>
  <Paragraphs>150</Paragraphs>
  <Slides>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Асылбек</dc:creator>
  <cp:lastModifiedBy>777</cp:lastModifiedBy>
  <cp:revision>76</cp:revision>
  <cp:lastPrinted>2017-04-26T05:48:48Z</cp:lastPrinted>
  <dcterms:created xsi:type="dcterms:W3CDTF">2017-04-24T15:07:20Z</dcterms:created>
  <dcterms:modified xsi:type="dcterms:W3CDTF">2017-11-22T17:49:03Z</dcterms:modified>
</cp:coreProperties>
</file>