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369" r:id="rId3"/>
    <p:sldId id="407" r:id="rId4"/>
    <p:sldId id="419" r:id="rId5"/>
    <p:sldId id="420" r:id="rId6"/>
    <p:sldId id="421" r:id="rId7"/>
    <p:sldId id="423" r:id="rId8"/>
    <p:sldId id="444" r:id="rId9"/>
    <p:sldId id="445" r:id="rId10"/>
    <p:sldId id="425" r:id="rId11"/>
    <p:sldId id="427" r:id="rId12"/>
    <p:sldId id="435" r:id="rId13"/>
    <p:sldId id="436" r:id="rId14"/>
    <p:sldId id="437" r:id="rId15"/>
    <p:sldId id="438" r:id="rId16"/>
    <p:sldId id="440" r:id="rId17"/>
    <p:sldId id="441" r:id="rId18"/>
    <p:sldId id="442" r:id="rId19"/>
    <p:sldId id="426" r:id="rId20"/>
    <p:sldId id="408" r:id="rId21"/>
    <p:sldId id="405" r:id="rId22"/>
    <p:sldId id="413" r:id="rId23"/>
    <p:sldId id="385" r:id="rId24"/>
    <p:sldId id="422" r:id="rId25"/>
    <p:sldId id="418" r:id="rId26"/>
    <p:sldId id="278" r:id="rId27"/>
  </p:sldIdLst>
  <p:sldSz cx="9144000" cy="6858000" type="screen4x3"/>
  <p:notesSz cx="6669088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  <a:srgbClr val="00FFFF"/>
    <a:srgbClr val="0000FF"/>
    <a:srgbClr val="000000"/>
    <a:srgbClr val="0066FF"/>
    <a:srgbClr val="FFFFCC"/>
    <a:srgbClr val="FF3300"/>
    <a:srgbClr val="99CC00"/>
    <a:srgbClr val="CCCC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405" autoAdjust="0"/>
    <p:restoredTop sz="94366" autoAdjust="0"/>
  </p:normalViewPr>
  <p:slideViewPr>
    <p:cSldViewPr>
      <p:cViewPr>
        <p:scale>
          <a:sx n="75" d="100"/>
          <a:sy n="75" d="100"/>
        </p:scale>
        <p:origin x="-1386" y="-3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0" y="2448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-2766" y="-90"/>
      </p:cViewPr>
      <p:guideLst>
        <p:guide orient="horz" pos="3127"/>
        <p:guide pos="210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5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14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0000" y="0"/>
            <a:ext cx="2895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3600" y="762000"/>
            <a:ext cx="4978400" cy="3733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14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724400"/>
            <a:ext cx="4876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Щелчок правит 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314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8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14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0000" y="9448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B4D1D858-5CDD-41F5-AE1E-D52707A5CE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316281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41F42C-EB84-4B4D-83CE-B1B30D5CA633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6DAE0D-8B58-4600-BF9E-980C8D03A34E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04B7B2B-DECE-4C33-B1C7-7D2ECBD53C0E}" type="slidenum">
              <a:rPr lang="ru-RU" smtClean="0">
                <a:latin typeface="Times New Roman" pitchFamily="18" charset="0"/>
              </a:rPr>
              <a:pPr eaLnBrk="1" hangingPunct="1"/>
              <a:t>13</a:t>
            </a:fld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D91CF11-272B-4B25-B673-FEDC9A9666C8}" type="slidenum">
              <a:rPr lang="ru-RU" smtClean="0">
                <a:latin typeface="Times New Roman" pitchFamily="18" charset="0"/>
              </a:rPr>
              <a:pPr eaLnBrk="1" hangingPunct="1"/>
              <a:t>14</a:t>
            </a:fld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056BCD6-C212-4F19-8F3B-1272BCB5588C}" type="slidenum">
              <a:rPr lang="ru-RU" smtClean="0">
                <a:latin typeface="Times New Roman" pitchFamily="18" charset="0"/>
              </a:rPr>
              <a:pPr eaLnBrk="1" hangingPunct="1"/>
              <a:t>15</a:t>
            </a:fld>
            <a:endParaRPr lang="ru-RU" smtClean="0">
              <a:latin typeface="Times New Roman" pitchFamily="18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D1D858-5CDD-41F5-AE1E-D52707A5CE25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D7861C-CAAA-4339-9240-A01B1F988F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1021E4-0D4B-4309-94FA-8885028BFE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88D6E-04E6-4CA0-8C17-94DF02940C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02959C-A512-49FF-BD90-B6F5762290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9CDF41-5FAD-498A-8DD5-6BB49333BB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18AD9C-849F-4817-88A0-8E1B52F360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178B07-1CD7-4B67-8DA1-D5CABC4CC6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CA3AB4-6F05-4209-AD52-DFFCB9C5E0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0AE35-0440-48B3-B30F-D35D9E2AB6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84FBDA-123C-43DB-B7B7-665F125314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7D8D2-BBD3-4748-92D8-CDEEB4714A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4A3E0F-0F1C-49E7-B48A-B128E415EF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047A7-1487-4414-9575-81BD1A25AD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472" y="275012"/>
            <a:ext cx="8229057" cy="1143240"/>
          </a:xfrm>
          <a:prstGeom prst="rect">
            <a:avLst/>
          </a:prstGeom>
        </p:spPr>
        <p:txBody>
          <a:bodyPr lIns="80147" tIns="40074" rIns="80147" bIns="40074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472" y="1599673"/>
            <a:ext cx="8229057" cy="4526884"/>
          </a:xfrm>
          <a:prstGeom prst="rect">
            <a:avLst/>
          </a:prstGeom>
        </p:spPr>
        <p:txBody>
          <a:bodyPr lIns="80147" tIns="40074" rIns="80147" bIns="40074"/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lIns="80147" tIns="40074" rIns="80147" bIns="40074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 lIns="80147" tIns="40074" rIns="80147" bIns="40074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BE418-0B64-4F36-A13B-C0AA799B85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Rectangle 60"/>
          <p:cNvSpPr>
            <a:spLocks noChangeArrowheads="1"/>
          </p:cNvSpPr>
          <p:nvPr userDrawn="1"/>
        </p:nvSpPr>
        <p:spPr bwMode="auto">
          <a:xfrm>
            <a:off x="323850" y="1484313"/>
            <a:ext cx="8588375" cy="39608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grpSp>
        <p:nvGrpSpPr>
          <p:cNvPr id="2051" name="Group 29"/>
          <p:cNvGrpSpPr>
            <a:grpSpLocks/>
          </p:cNvGrpSpPr>
          <p:nvPr userDrawn="1"/>
        </p:nvGrpSpPr>
        <p:grpSpPr bwMode="auto">
          <a:xfrm rot="5400000">
            <a:off x="-793" y="5445918"/>
            <a:ext cx="1403350" cy="1427163"/>
            <a:chOff x="4876" y="3421"/>
            <a:chExt cx="884" cy="899"/>
          </a:xfrm>
        </p:grpSpPr>
        <p:sp>
          <p:nvSpPr>
            <p:cNvPr id="1054" name="Rectangle 30"/>
            <p:cNvSpPr>
              <a:spLocks noChangeArrowheads="1"/>
            </p:cNvSpPr>
            <p:nvPr userDrawn="1"/>
          </p:nvSpPr>
          <p:spPr bwMode="auto">
            <a:xfrm>
              <a:off x="4876" y="3521"/>
              <a:ext cx="884" cy="799"/>
            </a:xfrm>
            <a:prstGeom prst="rect">
              <a:avLst/>
            </a:prstGeom>
            <a:gradFill rotWithShape="1">
              <a:gsLst>
                <a:gs pos="0">
                  <a:srgbClr val="00CCFF"/>
                </a:gs>
                <a:gs pos="100000">
                  <a:srgbClr val="FFFFFF"/>
                </a:gs>
              </a:gsLst>
              <a:path path="rect">
                <a:fillToRect l="100000" t="10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5" name="desk2"/>
            <p:cNvSpPr>
              <a:spLocks noEditPoints="1" noChangeArrowheads="1"/>
            </p:cNvSpPr>
            <p:nvPr userDrawn="1"/>
          </p:nvSpPr>
          <p:spPr bwMode="auto">
            <a:xfrm>
              <a:off x="4888" y="3421"/>
              <a:ext cx="659" cy="695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0 h 21600"/>
                <a:gd name="T4" fmla="*/ 21600 w 21600"/>
                <a:gd name="T5" fmla="*/ 12800 h 21600"/>
                <a:gd name="T6" fmla="*/ 12800 w 21600"/>
                <a:gd name="T7" fmla="*/ 21600 h 21600"/>
                <a:gd name="T8" fmla="*/ 0 w 21600"/>
                <a:gd name="T9" fmla="*/ 21600 h 21600"/>
                <a:gd name="T10" fmla="*/ 0 w 21600"/>
                <a:gd name="T11" fmla="*/ 10800 h 21600"/>
                <a:gd name="T12" fmla="*/ 5400 w 21600"/>
                <a:gd name="T13" fmla="*/ 10800 h 21600"/>
                <a:gd name="T14" fmla="*/ 10800 w 21600"/>
                <a:gd name="T15" fmla="*/ 5400 h 21600"/>
                <a:gd name="T16" fmla="*/ 10800 w 21600"/>
                <a:gd name="T17" fmla="*/ 0 h 21600"/>
                <a:gd name="T18" fmla="*/ 1000 w 21600"/>
                <a:gd name="T19" fmla="*/ 11800 h 21600"/>
                <a:gd name="T20" fmla="*/ 20600 w 21600"/>
                <a:gd name="T21" fmla="*/ 20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1600" h="21600">
                  <a:moveTo>
                    <a:pt x="10800" y="0"/>
                  </a:moveTo>
                  <a:lnTo>
                    <a:pt x="21600" y="0"/>
                  </a:lnTo>
                  <a:lnTo>
                    <a:pt x="21600" y="12800"/>
                  </a:lnTo>
                  <a:lnTo>
                    <a:pt x="12800" y="21600"/>
                  </a:lnTo>
                  <a:lnTo>
                    <a:pt x="0" y="21600"/>
                  </a:lnTo>
                  <a:lnTo>
                    <a:pt x="0" y="10800"/>
                  </a:lnTo>
                  <a:lnTo>
                    <a:pt x="5400" y="10800"/>
                  </a:lnTo>
                  <a:lnTo>
                    <a:pt x="10800" y="5400"/>
                  </a:lnTo>
                  <a:lnTo>
                    <a:pt x="108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CCFF"/>
                </a:gs>
                <a:gs pos="100000">
                  <a:srgbClr val="FFFFFF"/>
                </a:gs>
              </a:gsLst>
              <a:path path="rect">
                <a:fillToRect l="100000" t="10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2052" name="Group 26"/>
          <p:cNvGrpSpPr>
            <a:grpSpLocks/>
          </p:cNvGrpSpPr>
          <p:nvPr userDrawn="1"/>
        </p:nvGrpSpPr>
        <p:grpSpPr bwMode="auto">
          <a:xfrm rot="10800000">
            <a:off x="0" y="0"/>
            <a:ext cx="1403350" cy="1427163"/>
            <a:chOff x="4876" y="3421"/>
            <a:chExt cx="884" cy="899"/>
          </a:xfrm>
        </p:grpSpPr>
        <p:sp>
          <p:nvSpPr>
            <p:cNvPr id="1051" name="Rectangle 27"/>
            <p:cNvSpPr>
              <a:spLocks noChangeArrowheads="1"/>
            </p:cNvSpPr>
            <p:nvPr userDrawn="1"/>
          </p:nvSpPr>
          <p:spPr bwMode="auto">
            <a:xfrm>
              <a:off x="4893" y="3521"/>
              <a:ext cx="884" cy="799"/>
            </a:xfrm>
            <a:prstGeom prst="rect">
              <a:avLst/>
            </a:prstGeom>
            <a:gradFill rotWithShape="1">
              <a:gsLst>
                <a:gs pos="0">
                  <a:srgbClr val="00CCFF"/>
                </a:gs>
                <a:gs pos="100000">
                  <a:srgbClr val="FFFFFF"/>
                </a:gs>
              </a:gsLst>
              <a:path path="rect">
                <a:fillToRect l="100000" t="10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2" name="desk2"/>
            <p:cNvSpPr>
              <a:spLocks noEditPoints="1" noChangeArrowheads="1"/>
            </p:cNvSpPr>
            <p:nvPr userDrawn="1"/>
          </p:nvSpPr>
          <p:spPr bwMode="auto">
            <a:xfrm>
              <a:off x="4905" y="3421"/>
              <a:ext cx="659" cy="695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0 h 21600"/>
                <a:gd name="T4" fmla="*/ 21600 w 21600"/>
                <a:gd name="T5" fmla="*/ 12800 h 21600"/>
                <a:gd name="T6" fmla="*/ 12800 w 21600"/>
                <a:gd name="T7" fmla="*/ 21600 h 21600"/>
                <a:gd name="T8" fmla="*/ 0 w 21600"/>
                <a:gd name="T9" fmla="*/ 21600 h 21600"/>
                <a:gd name="T10" fmla="*/ 0 w 21600"/>
                <a:gd name="T11" fmla="*/ 10800 h 21600"/>
                <a:gd name="T12" fmla="*/ 5400 w 21600"/>
                <a:gd name="T13" fmla="*/ 10800 h 21600"/>
                <a:gd name="T14" fmla="*/ 10800 w 21600"/>
                <a:gd name="T15" fmla="*/ 5400 h 21600"/>
                <a:gd name="T16" fmla="*/ 10800 w 21600"/>
                <a:gd name="T17" fmla="*/ 0 h 21600"/>
                <a:gd name="T18" fmla="*/ 1000 w 21600"/>
                <a:gd name="T19" fmla="*/ 11800 h 21600"/>
                <a:gd name="T20" fmla="*/ 20600 w 21600"/>
                <a:gd name="T21" fmla="*/ 20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1600" h="21600">
                  <a:moveTo>
                    <a:pt x="10800" y="0"/>
                  </a:moveTo>
                  <a:lnTo>
                    <a:pt x="21600" y="0"/>
                  </a:lnTo>
                  <a:lnTo>
                    <a:pt x="21600" y="12800"/>
                  </a:lnTo>
                  <a:lnTo>
                    <a:pt x="12800" y="21600"/>
                  </a:lnTo>
                  <a:lnTo>
                    <a:pt x="0" y="21600"/>
                  </a:lnTo>
                  <a:lnTo>
                    <a:pt x="0" y="10800"/>
                  </a:lnTo>
                  <a:lnTo>
                    <a:pt x="5400" y="10800"/>
                  </a:lnTo>
                  <a:lnTo>
                    <a:pt x="10800" y="5400"/>
                  </a:lnTo>
                  <a:lnTo>
                    <a:pt x="108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CCFF"/>
                </a:gs>
                <a:gs pos="100000">
                  <a:srgbClr val="FFFFFF"/>
                </a:gs>
              </a:gsLst>
              <a:path path="rect">
                <a:fillToRect l="100000" t="10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2053" name="Group 23"/>
          <p:cNvGrpSpPr>
            <a:grpSpLocks/>
          </p:cNvGrpSpPr>
          <p:nvPr userDrawn="1"/>
        </p:nvGrpSpPr>
        <p:grpSpPr bwMode="auto">
          <a:xfrm rot="-5400000">
            <a:off x="7765257" y="-2382"/>
            <a:ext cx="1403350" cy="1427163"/>
            <a:chOff x="4876" y="3421"/>
            <a:chExt cx="884" cy="899"/>
          </a:xfrm>
        </p:grpSpPr>
        <p:sp>
          <p:nvSpPr>
            <p:cNvPr id="1048" name="Rectangle 24"/>
            <p:cNvSpPr>
              <a:spLocks noChangeArrowheads="1"/>
            </p:cNvSpPr>
            <p:nvPr userDrawn="1"/>
          </p:nvSpPr>
          <p:spPr bwMode="auto">
            <a:xfrm>
              <a:off x="4876" y="3521"/>
              <a:ext cx="884" cy="799"/>
            </a:xfrm>
            <a:prstGeom prst="rect">
              <a:avLst/>
            </a:prstGeom>
            <a:gradFill rotWithShape="1">
              <a:gsLst>
                <a:gs pos="0">
                  <a:srgbClr val="00CCFF"/>
                </a:gs>
                <a:gs pos="100000">
                  <a:srgbClr val="FFFFFF"/>
                </a:gs>
              </a:gsLst>
              <a:path path="rect">
                <a:fillToRect l="100000" t="10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9" name="desk2"/>
            <p:cNvSpPr>
              <a:spLocks noEditPoints="1" noChangeArrowheads="1"/>
            </p:cNvSpPr>
            <p:nvPr userDrawn="1"/>
          </p:nvSpPr>
          <p:spPr bwMode="auto">
            <a:xfrm>
              <a:off x="4905" y="3421"/>
              <a:ext cx="659" cy="695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0 h 21600"/>
                <a:gd name="T4" fmla="*/ 21600 w 21600"/>
                <a:gd name="T5" fmla="*/ 12800 h 21600"/>
                <a:gd name="T6" fmla="*/ 12800 w 21600"/>
                <a:gd name="T7" fmla="*/ 21600 h 21600"/>
                <a:gd name="T8" fmla="*/ 0 w 21600"/>
                <a:gd name="T9" fmla="*/ 21600 h 21600"/>
                <a:gd name="T10" fmla="*/ 0 w 21600"/>
                <a:gd name="T11" fmla="*/ 10800 h 21600"/>
                <a:gd name="T12" fmla="*/ 5400 w 21600"/>
                <a:gd name="T13" fmla="*/ 10800 h 21600"/>
                <a:gd name="T14" fmla="*/ 10800 w 21600"/>
                <a:gd name="T15" fmla="*/ 5400 h 21600"/>
                <a:gd name="T16" fmla="*/ 10800 w 21600"/>
                <a:gd name="T17" fmla="*/ 0 h 21600"/>
                <a:gd name="T18" fmla="*/ 1000 w 21600"/>
                <a:gd name="T19" fmla="*/ 11800 h 21600"/>
                <a:gd name="T20" fmla="*/ 20600 w 21600"/>
                <a:gd name="T21" fmla="*/ 20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1600" h="21600">
                  <a:moveTo>
                    <a:pt x="10800" y="0"/>
                  </a:moveTo>
                  <a:lnTo>
                    <a:pt x="21600" y="0"/>
                  </a:lnTo>
                  <a:lnTo>
                    <a:pt x="21600" y="12800"/>
                  </a:lnTo>
                  <a:lnTo>
                    <a:pt x="12800" y="21600"/>
                  </a:lnTo>
                  <a:lnTo>
                    <a:pt x="0" y="21600"/>
                  </a:lnTo>
                  <a:lnTo>
                    <a:pt x="0" y="10800"/>
                  </a:lnTo>
                  <a:lnTo>
                    <a:pt x="5400" y="10800"/>
                  </a:lnTo>
                  <a:lnTo>
                    <a:pt x="10800" y="5400"/>
                  </a:lnTo>
                  <a:lnTo>
                    <a:pt x="108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CCFF"/>
                </a:gs>
                <a:gs pos="100000">
                  <a:srgbClr val="FFFFFF"/>
                </a:gs>
              </a:gsLst>
              <a:path path="rect">
                <a:fillToRect l="100000" t="10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2054" name="Group 22"/>
          <p:cNvGrpSpPr>
            <a:grpSpLocks/>
          </p:cNvGrpSpPr>
          <p:nvPr userDrawn="1"/>
        </p:nvGrpSpPr>
        <p:grpSpPr bwMode="auto">
          <a:xfrm>
            <a:off x="7740650" y="5430838"/>
            <a:ext cx="1403350" cy="1427162"/>
            <a:chOff x="4876" y="3421"/>
            <a:chExt cx="884" cy="899"/>
          </a:xfrm>
        </p:grpSpPr>
        <p:sp>
          <p:nvSpPr>
            <p:cNvPr id="1045" name="Rectangle 21"/>
            <p:cNvSpPr>
              <a:spLocks noChangeArrowheads="1"/>
            </p:cNvSpPr>
            <p:nvPr userDrawn="1"/>
          </p:nvSpPr>
          <p:spPr bwMode="auto">
            <a:xfrm>
              <a:off x="4876" y="3521"/>
              <a:ext cx="884" cy="799"/>
            </a:xfrm>
            <a:prstGeom prst="rect">
              <a:avLst/>
            </a:prstGeom>
            <a:gradFill rotWithShape="1">
              <a:gsLst>
                <a:gs pos="0">
                  <a:srgbClr val="00CCFF"/>
                </a:gs>
                <a:gs pos="100000">
                  <a:srgbClr val="FFFFFF"/>
                </a:gs>
              </a:gsLst>
              <a:path path="rect">
                <a:fillToRect l="100000" t="10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4" name="desk2"/>
            <p:cNvSpPr>
              <a:spLocks noEditPoints="1" noChangeArrowheads="1"/>
            </p:cNvSpPr>
            <p:nvPr userDrawn="1"/>
          </p:nvSpPr>
          <p:spPr bwMode="auto">
            <a:xfrm>
              <a:off x="4888" y="3421"/>
              <a:ext cx="659" cy="695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0 h 21600"/>
                <a:gd name="T4" fmla="*/ 21600 w 21600"/>
                <a:gd name="T5" fmla="*/ 12800 h 21600"/>
                <a:gd name="T6" fmla="*/ 12800 w 21600"/>
                <a:gd name="T7" fmla="*/ 21600 h 21600"/>
                <a:gd name="T8" fmla="*/ 0 w 21600"/>
                <a:gd name="T9" fmla="*/ 21600 h 21600"/>
                <a:gd name="T10" fmla="*/ 0 w 21600"/>
                <a:gd name="T11" fmla="*/ 10800 h 21600"/>
                <a:gd name="T12" fmla="*/ 5400 w 21600"/>
                <a:gd name="T13" fmla="*/ 10800 h 21600"/>
                <a:gd name="T14" fmla="*/ 10800 w 21600"/>
                <a:gd name="T15" fmla="*/ 5400 h 21600"/>
                <a:gd name="T16" fmla="*/ 10800 w 21600"/>
                <a:gd name="T17" fmla="*/ 0 h 21600"/>
                <a:gd name="T18" fmla="*/ 1000 w 21600"/>
                <a:gd name="T19" fmla="*/ 11800 h 21600"/>
                <a:gd name="T20" fmla="*/ 20600 w 21600"/>
                <a:gd name="T21" fmla="*/ 20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1600" h="21600">
                  <a:moveTo>
                    <a:pt x="10800" y="0"/>
                  </a:moveTo>
                  <a:lnTo>
                    <a:pt x="21600" y="0"/>
                  </a:lnTo>
                  <a:lnTo>
                    <a:pt x="21600" y="12800"/>
                  </a:lnTo>
                  <a:lnTo>
                    <a:pt x="12800" y="21600"/>
                  </a:lnTo>
                  <a:lnTo>
                    <a:pt x="0" y="21600"/>
                  </a:lnTo>
                  <a:lnTo>
                    <a:pt x="0" y="10800"/>
                  </a:lnTo>
                  <a:lnTo>
                    <a:pt x="5400" y="10800"/>
                  </a:lnTo>
                  <a:lnTo>
                    <a:pt x="10800" y="5400"/>
                  </a:lnTo>
                  <a:lnTo>
                    <a:pt x="108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CCFF"/>
                </a:gs>
                <a:gs pos="100000">
                  <a:srgbClr val="FFFFFF"/>
                </a:gs>
              </a:gsLst>
              <a:path path="rect">
                <a:fillToRect l="100000" t="10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32ADBCA-5617-4226-8767-1B5B7C1C6B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8" name="AutoShape 14"/>
          <p:cNvSpPr>
            <a:spLocks noChangeArrowheads="1"/>
          </p:cNvSpPr>
          <p:nvPr userDrawn="1"/>
        </p:nvSpPr>
        <p:spPr bwMode="auto">
          <a:xfrm>
            <a:off x="295275" y="0"/>
            <a:ext cx="8496300" cy="333375"/>
          </a:xfrm>
          <a:prstGeom prst="ribbon">
            <a:avLst>
              <a:gd name="adj1" fmla="val 0"/>
              <a:gd name="adj2" fmla="val 25000"/>
            </a:avLst>
          </a:prstGeom>
          <a:solidFill>
            <a:srgbClr val="00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40" name="AutoShape 16"/>
          <p:cNvSpPr>
            <a:spLocks noChangeArrowheads="1"/>
          </p:cNvSpPr>
          <p:nvPr userDrawn="1"/>
        </p:nvSpPr>
        <p:spPr bwMode="auto">
          <a:xfrm rot="5400000">
            <a:off x="-2955925" y="3252787"/>
            <a:ext cx="6216650" cy="333376"/>
          </a:xfrm>
          <a:prstGeom prst="ribbon">
            <a:avLst>
              <a:gd name="adj1" fmla="val 0"/>
              <a:gd name="adj2" fmla="val 25000"/>
            </a:avLst>
          </a:prstGeom>
          <a:solidFill>
            <a:srgbClr val="00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41" name="AutoShape 17"/>
          <p:cNvSpPr>
            <a:spLocks noChangeArrowheads="1"/>
          </p:cNvSpPr>
          <p:nvPr userDrawn="1"/>
        </p:nvSpPr>
        <p:spPr bwMode="auto">
          <a:xfrm rot="5400000">
            <a:off x="5861844" y="3277394"/>
            <a:ext cx="6278563" cy="333375"/>
          </a:xfrm>
          <a:prstGeom prst="ribbon">
            <a:avLst>
              <a:gd name="adj1" fmla="val 0"/>
              <a:gd name="adj2" fmla="val 25000"/>
            </a:avLst>
          </a:prstGeom>
          <a:solidFill>
            <a:srgbClr val="00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42" name="AutoShape 18"/>
          <p:cNvSpPr>
            <a:spLocks noChangeArrowheads="1"/>
          </p:cNvSpPr>
          <p:nvPr userDrawn="1"/>
        </p:nvSpPr>
        <p:spPr bwMode="auto">
          <a:xfrm>
            <a:off x="323850" y="6524625"/>
            <a:ext cx="8496300" cy="333375"/>
          </a:xfrm>
          <a:prstGeom prst="ribbon">
            <a:avLst>
              <a:gd name="adj1" fmla="val 0"/>
              <a:gd name="adj2" fmla="val 25000"/>
            </a:avLst>
          </a:prstGeom>
          <a:solidFill>
            <a:srgbClr val="00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80" name="Rectangle 56"/>
          <p:cNvSpPr>
            <a:spLocks noChangeArrowheads="1"/>
          </p:cNvSpPr>
          <p:nvPr userDrawn="1"/>
        </p:nvSpPr>
        <p:spPr bwMode="auto">
          <a:xfrm>
            <a:off x="1187450" y="333375"/>
            <a:ext cx="6769100" cy="431800"/>
          </a:xfrm>
          <a:prstGeom prst="rect">
            <a:avLst/>
          </a:prstGeom>
          <a:gradFill rotWithShape="1">
            <a:gsLst>
              <a:gs pos="0">
                <a:srgbClr val="00CCFF"/>
              </a:gs>
              <a:gs pos="100000">
                <a:srgbClr val="FFFF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81" name="Rectangle 57"/>
          <p:cNvSpPr>
            <a:spLocks noChangeArrowheads="1"/>
          </p:cNvSpPr>
          <p:nvPr userDrawn="1"/>
        </p:nvSpPr>
        <p:spPr bwMode="auto">
          <a:xfrm rot="10800000">
            <a:off x="1258888" y="6107113"/>
            <a:ext cx="6769100" cy="431800"/>
          </a:xfrm>
          <a:prstGeom prst="rect">
            <a:avLst/>
          </a:prstGeom>
          <a:gradFill rotWithShape="1">
            <a:gsLst>
              <a:gs pos="0">
                <a:srgbClr val="00CCFF"/>
              </a:gs>
              <a:gs pos="100000">
                <a:srgbClr val="FFFF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9" r:id="rId1"/>
    <p:sldLayoutId id="2147484180" r:id="rId2"/>
    <p:sldLayoutId id="2147484181" r:id="rId3"/>
    <p:sldLayoutId id="2147484182" r:id="rId4"/>
    <p:sldLayoutId id="2147484183" r:id="rId5"/>
    <p:sldLayoutId id="2147484184" r:id="rId6"/>
    <p:sldLayoutId id="2147484185" r:id="rId7"/>
    <p:sldLayoutId id="2147484186" r:id="rId8"/>
    <p:sldLayoutId id="2147484187" r:id="rId9"/>
    <p:sldLayoutId id="2147484188" r:id="rId10"/>
    <p:sldLayoutId id="2147484189" r:id="rId11"/>
    <p:sldLayoutId id="2147484190" r:id="rId12"/>
    <p:sldLayoutId id="2147484191" r:id="rId13"/>
    <p:sldLayoutId id="2147484192" r:id="rId14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.e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13" Type="http://schemas.openxmlformats.org/officeDocument/2006/relationships/image" Target="../media/image44.jpeg"/><Relationship Id="rId3" Type="http://schemas.openxmlformats.org/officeDocument/2006/relationships/image" Target="../media/image2.jpeg"/><Relationship Id="rId7" Type="http://schemas.openxmlformats.org/officeDocument/2006/relationships/image" Target="../media/image38.jpeg"/><Relationship Id="rId12" Type="http://schemas.openxmlformats.org/officeDocument/2006/relationships/image" Target="../media/image4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11" Type="http://schemas.openxmlformats.org/officeDocument/2006/relationships/image" Target="../media/image42.jpeg"/><Relationship Id="rId5" Type="http://schemas.openxmlformats.org/officeDocument/2006/relationships/image" Target="../media/image36.jpeg"/><Relationship Id="rId10" Type="http://schemas.openxmlformats.org/officeDocument/2006/relationships/image" Target="../media/image41.jpeg"/><Relationship Id="rId4" Type="http://schemas.openxmlformats.org/officeDocument/2006/relationships/image" Target="../media/image1.emf"/><Relationship Id="rId9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13" Type="http://schemas.openxmlformats.org/officeDocument/2006/relationships/image" Target="../media/image53.jpeg"/><Relationship Id="rId3" Type="http://schemas.openxmlformats.org/officeDocument/2006/relationships/image" Target="../media/image1.emf"/><Relationship Id="rId7" Type="http://schemas.openxmlformats.org/officeDocument/2006/relationships/image" Target="../media/image47.jpeg"/><Relationship Id="rId12" Type="http://schemas.openxmlformats.org/officeDocument/2006/relationships/image" Target="../media/image5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eg"/><Relationship Id="rId11" Type="http://schemas.openxmlformats.org/officeDocument/2006/relationships/image" Target="../media/image51.jpeg"/><Relationship Id="rId5" Type="http://schemas.openxmlformats.org/officeDocument/2006/relationships/image" Target="../media/image45.jpeg"/><Relationship Id="rId10" Type="http://schemas.openxmlformats.org/officeDocument/2006/relationships/image" Target="../media/image50.jpeg"/><Relationship Id="rId4" Type="http://schemas.openxmlformats.org/officeDocument/2006/relationships/image" Target="../media/image2.jpeg"/><Relationship Id="rId9" Type="http://schemas.openxmlformats.org/officeDocument/2006/relationships/image" Target="../media/image49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55.jpeg"/><Relationship Id="rId7" Type="http://schemas.openxmlformats.org/officeDocument/2006/relationships/image" Target="../media/image58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38.jpeg"/><Relationship Id="rId9" Type="http://schemas.openxmlformats.org/officeDocument/2006/relationships/image" Target="../media/image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image" Target="../media/image1.emf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emf"/><Relationship Id="rId5" Type="http://schemas.openxmlformats.org/officeDocument/2006/relationships/image" Target="../media/image2.jpeg"/><Relationship Id="rId4" Type="http://schemas.openxmlformats.org/officeDocument/2006/relationships/image" Target="../media/image65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7" Type="http://schemas.openxmlformats.org/officeDocument/2006/relationships/image" Target="../media/image71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7" Type="http://schemas.openxmlformats.org/officeDocument/2006/relationships/image" Target="../media/image77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AutoShape 5"/>
          <p:cNvSpPr>
            <a:spLocks noChangeArrowheads="1"/>
          </p:cNvSpPr>
          <p:nvPr/>
        </p:nvSpPr>
        <p:spPr bwMode="auto">
          <a:xfrm>
            <a:off x="0" y="476672"/>
            <a:ext cx="8610600" cy="1053778"/>
          </a:xfrm>
          <a:prstGeom prst="ribbon">
            <a:avLst>
              <a:gd name="adj1" fmla="val 33333"/>
              <a:gd name="adj2" fmla="val 75000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70000"/>
              </a:lnSpc>
              <a:defRPr/>
            </a:pPr>
            <a:endParaRPr lang="ru-RU" sz="2000" b="1" noProof="1">
              <a:solidFill>
                <a:srgbClr val="3333CC"/>
              </a:solidFill>
            </a:endParaRPr>
          </a:p>
        </p:txBody>
      </p:sp>
      <p:sp>
        <p:nvSpPr>
          <p:cNvPr id="2057" name="Rectangle 9" descr="Зеленый мрамор"/>
          <p:cNvSpPr>
            <a:spLocks noChangeArrowheads="1"/>
          </p:cNvSpPr>
          <p:nvPr/>
        </p:nvSpPr>
        <p:spPr bwMode="auto">
          <a:xfrm>
            <a:off x="357188" y="5857875"/>
            <a:ext cx="8458200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sz="2000" b="1" i="1" dirty="0" smtClean="0"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defRPr/>
            </a:pPr>
            <a:endParaRPr lang="ru-RU" sz="2000" b="1" i="1" dirty="0"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defRPr/>
            </a:pPr>
            <a:r>
              <a:rPr lang="ru-RU" sz="2000" b="1" i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</a:t>
            </a:r>
            <a:r>
              <a:rPr lang="ru-RU" sz="2000" b="1" i="1" dirty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Усть-Каменогорск </a:t>
            </a:r>
            <a:endParaRPr lang="ru-RU" sz="2000" b="1" i="1" dirty="0"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pic>
        <p:nvPicPr>
          <p:cNvPr id="2059" name="Picture 11" descr="Символика ВСРК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8350" y="120650"/>
            <a:ext cx="647700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91581" dir="19578596" algn="ctr" rotWithShape="0">
              <a:srgbClr val="00FFCC">
                <a:alpha val="50000"/>
              </a:srgbClr>
            </a:outerShdw>
          </a:effec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 contrast="36000"/>
          </a:blip>
          <a:srcRect/>
          <a:stretch>
            <a:fillRect/>
          </a:stretch>
        </p:blipFill>
        <p:spPr bwMode="auto">
          <a:xfrm>
            <a:off x="107950" y="188913"/>
            <a:ext cx="585788" cy="5794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8900000" algn="ctr" rotWithShape="0">
              <a:srgbClr val="66FFCC">
                <a:alpha val="50000"/>
              </a:srgbClr>
            </a:outerShdw>
          </a:effectLst>
        </p:spPr>
      </p:pic>
      <p:sp>
        <p:nvSpPr>
          <p:cNvPr id="2063" name="Text Box 15"/>
          <p:cNvSpPr txBox="1">
            <a:spLocks noChangeArrowheads="1"/>
          </p:cNvSpPr>
          <p:nvPr/>
        </p:nvSpPr>
        <p:spPr bwMode="auto">
          <a:xfrm>
            <a:off x="357158" y="714356"/>
            <a:ext cx="8496944" cy="892552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eaLnBrk="0" hangingPunct="0"/>
            <a:r>
              <a:rPr lang="ru-RU" sz="2400" dirty="0" smtClean="0">
                <a:solidFill>
                  <a:srgbClr val="FF0000"/>
                </a:solidFill>
              </a:rPr>
              <a:t>Тема: </a:t>
            </a:r>
            <a:r>
              <a:rPr lang="ru-RU" sz="2400" b="1" i="1" dirty="0" smtClean="0">
                <a:solidFill>
                  <a:srgbClr val="C00000"/>
                </a:solidFill>
              </a:rPr>
              <a:t>У</a:t>
            </a:r>
            <a:r>
              <a:rPr lang="ru-RU" sz="1800" b="1" i="1" dirty="0" smtClean="0">
                <a:solidFill>
                  <a:srgbClr val="C00000"/>
                </a:solidFill>
              </a:rPr>
              <a:t>СЛОВИЯ ФОРМИРОВАНИЯ ГРАЖДАНСТВЕННОСТИ И 		ПАТРИОТИЗМА  ЧЕРЕЗ  ПРЕДМЕТ </a:t>
            </a:r>
            <a:r>
              <a:rPr lang="ru-RU" sz="2800" b="1" i="1" dirty="0" smtClean="0">
                <a:solidFill>
                  <a:srgbClr val="C00000"/>
                </a:solidFill>
              </a:rPr>
              <a:t>НВП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23120" y="2492896"/>
            <a:ext cx="7920880" cy="3877985"/>
          </a:xfrm>
          <a:prstGeom prst="rect">
            <a:avLst/>
          </a:prstGeom>
          <a:noFill/>
          <a:effectLst>
            <a:innerShdw blurRad="63500" dist="508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ru-RU" sz="2000" b="1" i="1" u="sng" dirty="0" err="1" smtClean="0"/>
              <a:t>Егорин</a:t>
            </a:r>
            <a:r>
              <a:rPr lang="ru-RU" sz="2000" b="1" i="1" u="sng" dirty="0" smtClean="0"/>
              <a:t> Сергей Олегович</a:t>
            </a:r>
          </a:p>
          <a:p>
            <a:r>
              <a:rPr lang="ru-RU" sz="2000" dirty="0" smtClean="0">
                <a:solidFill>
                  <a:srgbClr val="C00000"/>
                </a:solidFill>
              </a:rPr>
              <a:t>преподаватель- </a:t>
            </a:r>
            <a:r>
              <a:rPr lang="ru-RU" sz="2000" dirty="0" smtClean="0">
                <a:solidFill>
                  <a:srgbClr val="C00000"/>
                </a:solidFill>
              </a:rPr>
              <a:t>организатор НВП </a:t>
            </a:r>
          </a:p>
          <a:p>
            <a:r>
              <a:rPr lang="ru-RU" sz="2000" dirty="0" smtClean="0">
                <a:solidFill>
                  <a:srgbClr val="C00000"/>
                </a:solidFill>
              </a:rPr>
              <a:t>КГУ «</a:t>
            </a:r>
            <a:r>
              <a:rPr lang="ru-RU" sz="2000" dirty="0" smtClean="0">
                <a:solidFill>
                  <a:srgbClr val="C00000"/>
                </a:solidFill>
              </a:rPr>
              <a:t>Средняя многопрофильная </a:t>
            </a:r>
            <a:r>
              <a:rPr lang="ru-RU" sz="2000" dirty="0" smtClean="0">
                <a:solidFill>
                  <a:srgbClr val="C00000"/>
                </a:solidFill>
              </a:rPr>
              <a:t>школа № 37</a:t>
            </a:r>
            <a:r>
              <a:rPr lang="ru-RU" sz="2000" dirty="0" smtClean="0">
                <a:solidFill>
                  <a:srgbClr val="C00000"/>
                </a:solidFill>
              </a:rPr>
              <a:t>»</a:t>
            </a:r>
          </a:p>
          <a:p>
            <a:r>
              <a:rPr lang="ru-RU" sz="2000" dirty="0" smtClean="0">
                <a:solidFill>
                  <a:srgbClr val="C00000"/>
                </a:solidFill>
              </a:rPr>
              <a:t> </a:t>
            </a:r>
            <a:r>
              <a:rPr lang="ru-RU" sz="2000" dirty="0" err="1" smtClean="0">
                <a:solidFill>
                  <a:srgbClr val="C00000"/>
                </a:solidFill>
              </a:rPr>
              <a:t>акимата</a:t>
            </a:r>
            <a:r>
              <a:rPr lang="ru-RU" sz="2000" dirty="0" smtClean="0">
                <a:solidFill>
                  <a:srgbClr val="C00000"/>
                </a:solidFill>
              </a:rPr>
              <a:t> г. </a:t>
            </a:r>
            <a:r>
              <a:rPr lang="ru-RU" sz="2000" dirty="0" smtClean="0">
                <a:solidFill>
                  <a:srgbClr val="C00000"/>
                </a:solidFill>
              </a:rPr>
              <a:t>Усть-Каменогорск;</a:t>
            </a:r>
          </a:p>
          <a:p>
            <a:endParaRPr lang="ru-RU" sz="2000" b="1" i="1" u="sng" dirty="0" smtClean="0"/>
          </a:p>
          <a:p>
            <a:r>
              <a:rPr lang="ru-RU" sz="2000" b="1" i="1" u="sng" dirty="0" err="1" smtClean="0"/>
              <a:t>Микшин</a:t>
            </a:r>
            <a:r>
              <a:rPr lang="ru-RU" sz="2000" b="1" i="1" u="sng" dirty="0" smtClean="0"/>
              <a:t> </a:t>
            </a:r>
            <a:r>
              <a:rPr lang="ru-RU" sz="2000" b="1" i="1" u="sng" dirty="0" smtClean="0"/>
              <a:t>Сергей Николаевич</a:t>
            </a:r>
          </a:p>
          <a:p>
            <a:r>
              <a:rPr lang="ru-RU" sz="2000" dirty="0" smtClean="0">
                <a:solidFill>
                  <a:srgbClr val="C00000"/>
                </a:solidFill>
              </a:rPr>
              <a:t>преподаватель- организатор НВП </a:t>
            </a:r>
          </a:p>
          <a:p>
            <a:r>
              <a:rPr lang="ru-RU" sz="2000" dirty="0" smtClean="0">
                <a:solidFill>
                  <a:srgbClr val="C00000"/>
                </a:solidFill>
              </a:rPr>
              <a:t>КГУ «Средняя школа № 24» </a:t>
            </a:r>
            <a:endParaRPr lang="ru-RU" sz="2000" dirty="0" smtClean="0">
              <a:solidFill>
                <a:srgbClr val="C00000"/>
              </a:solidFill>
            </a:endParaRPr>
          </a:p>
          <a:p>
            <a:r>
              <a:rPr lang="ru-RU" sz="2000" dirty="0" err="1" smtClean="0">
                <a:solidFill>
                  <a:srgbClr val="C00000"/>
                </a:solidFill>
              </a:rPr>
              <a:t>акимата</a:t>
            </a:r>
            <a:r>
              <a:rPr lang="ru-RU" sz="2000" dirty="0" smtClean="0">
                <a:solidFill>
                  <a:srgbClr val="C00000"/>
                </a:solidFill>
              </a:rPr>
              <a:t> </a:t>
            </a:r>
            <a:r>
              <a:rPr lang="ru-RU" sz="2000" dirty="0" smtClean="0">
                <a:solidFill>
                  <a:srgbClr val="C00000"/>
                </a:solidFill>
              </a:rPr>
              <a:t>г. </a:t>
            </a:r>
            <a:r>
              <a:rPr lang="ru-RU" sz="2000" dirty="0" smtClean="0">
                <a:solidFill>
                  <a:srgbClr val="C00000"/>
                </a:solidFill>
              </a:rPr>
              <a:t>Усть-Каменогорск;</a:t>
            </a:r>
            <a:endParaRPr lang="ru-RU" sz="2000" dirty="0" smtClean="0">
              <a:solidFill>
                <a:srgbClr val="C00000"/>
              </a:solidFill>
            </a:endParaRPr>
          </a:p>
          <a:p>
            <a:endParaRPr lang="ru-RU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1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animBg="1" autoUpdateAnimBg="0"/>
      <p:bldP spid="2057" grpId="0" autoUpdateAnimBg="0"/>
      <p:bldP spid="2063" grpId="0" animBg="1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539750" y="3079750"/>
            <a:ext cx="8353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7200" algn="just"/>
            <a:r>
              <a:rPr lang="ru-RU" b="1" i="1">
                <a:solidFill>
                  <a:srgbClr val="292929"/>
                </a:solidFill>
              </a:rPr>
              <a:t>	</a:t>
            </a:r>
            <a:endParaRPr lang="ru-RU" sz="1600" b="1" i="1">
              <a:solidFill>
                <a:srgbClr val="292929"/>
              </a:solidFill>
            </a:endParaRPr>
          </a:p>
        </p:txBody>
      </p:sp>
      <p:pic>
        <p:nvPicPr>
          <p:cNvPr id="221187" name="Picture 3" descr="Символика ВСРК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8350" y="120650"/>
            <a:ext cx="647700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91581" dir="19578596" algn="ctr" rotWithShape="0">
              <a:srgbClr val="00FFCC">
                <a:alpha val="50000"/>
              </a:srgbClr>
            </a:outerShdw>
          </a:effectLst>
        </p:spPr>
      </p:pic>
      <p:pic>
        <p:nvPicPr>
          <p:cNvPr id="221189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 contrast="36000"/>
          </a:blip>
          <a:srcRect/>
          <a:stretch>
            <a:fillRect/>
          </a:stretch>
        </p:blipFill>
        <p:spPr bwMode="auto">
          <a:xfrm>
            <a:off x="179388" y="188913"/>
            <a:ext cx="585787" cy="5794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8900000" algn="ctr" rotWithShape="0">
              <a:srgbClr val="66FFCC">
                <a:alpha val="50000"/>
              </a:srgbClr>
            </a:outerShdw>
          </a:effectLst>
        </p:spPr>
      </p:pic>
      <p:pic>
        <p:nvPicPr>
          <p:cNvPr id="4104" name="Picture 8" descr="preziden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908720"/>
            <a:ext cx="2664296" cy="3854726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w="101600" prst="riblet"/>
          </a:sp3d>
        </p:spPr>
      </p:pic>
      <p:sp>
        <p:nvSpPr>
          <p:cNvPr id="9" name="TextBox 8"/>
          <p:cNvSpPr txBox="1"/>
          <p:nvPr/>
        </p:nvSpPr>
        <p:spPr>
          <a:xfrm>
            <a:off x="3347864" y="908721"/>
            <a:ext cx="5328592" cy="5478423"/>
          </a:xfrm>
          <a:prstGeom prst="rect">
            <a:avLst/>
          </a:prstGeom>
          <a:solidFill>
            <a:srgbClr val="00FFFF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ru-RU" sz="2400" i="1" dirty="0" smtClean="0"/>
              <a:t>Каждый </a:t>
            </a:r>
            <a:r>
              <a:rPr lang="ru-RU" sz="2400" i="1" dirty="0" err="1" smtClean="0"/>
              <a:t>казахстанец</a:t>
            </a:r>
            <a:r>
              <a:rPr lang="ru-RU" sz="2400" i="1" dirty="0" smtClean="0"/>
              <a:t>, независимо от его национальной принадлежности ,</a:t>
            </a:r>
          </a:p>
          <a:p>
            <a:r>
              <a:rPr lang="ru-RU" sz="2400" i="1" dirty="0"/>
              <a:t>д</a:t>
            </a:r>
            <a:r>
              <a:rPr lang="ru-RU" sz="2400" i="1" dirty="0" smtClean="0"/>
              <a:t>олжен осознать, что Казахстан плоть от плоти его родное государство,</a:t>
            </a:r>
          </a:p>
          <a:p>
            <a:r>
              <a:rPr lang="ru-RU" sz="2400" i="1" dirty="0"/>
              <a:t>в</a:t>
            </a:r>
            <a:r>
              <a:rPr lang="ru-RU" sz="2400" i="1" dirty="0" smtClean="0"/>
              <a:t>сегда готовое защитить его права и свободы.</a:t>
            </a:r>
          </a:p>
          <a:p>
            <a:r>
              <a:rPr lang="ru-RU" sz="2400" i="1" dirty="0" smtClean="0"/>
              <a:t>Только в этом случае сограждане испытывают чувство гордости</a:t>
            </a:r>
          </a:p>
          <a:p>
            <a:r>
              <a:rPr lang="ru-RU" sz="2400" i="1" dirty="0" smtClean="0"/>
              <a:t> за принадлежность государству, которое весь мир знает теперь, как Казахстан.</a:t>
            </a:r>
          </a:p>
          <a:p>
            <a:pPr algn="r"/>
            <a:r>
              <a:rPr lang="ru-RU" sz="2400" i="1" dirty="0" smtClean="0"/>
              <a:t>Н. Назарбаев</a:t>
            </a:r>
          </a:p>
          <a:p>
            <a:endParaRPr lang="ru-RU" sz="1400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5536" y="908720"/>
            <a:ext cx="8424936" cy="489364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u="sng" dirty="0">
                <a:solidFill>
                  <a:srgbClr val="002060"/>
                </a:solidFill>
              </a:rPr>
              <a:t>Ц</a:t>
            </a:r>
            <a:r>
              <a:rPr lang="ru-RU" sz="2800" u="sng" dirty="0" smtClean="0">
                <a:solidFill>
                  <a:srgbClr val="002060"/>
                </a:solidFill>
              </a:rPr>
              <a:t>ель</a:t>
            </a:r>
            <a:r>
              <a:rPr lang="ru-RU" u="sng" dirty="0" smtClean="0">
                <a:solidFill>
                  <a:srgbClr val="002060"/>
                </a:solidFill>
              </a:rPr>
              <a:t>: </a:t>
            </a:r>
            <a:r>
              <a:rPr lang="ru-RU" i="1" dirty="0" smtClean="0">
                <a:solidFill>
                  <a:srgbClr val="002060"/>
                </a:solidFill>
              </a:rPr>
              <a:t>формирование личности учащегося, как патриота своей Родины.</a:t>
            </a:r>
          </a:p>
          <a:p>
            <a:pPr algn="just"/>
            <a:endParaRPr lang="ru-RU" sz="2000" i="1" u="sng" dirty="0" smtClean="0">
              <a:solidFill>
                <a:srgbClr val="002060"/>
              </a:solidFill>
            </a:endParaRPr>
          </a:p>
          <a:p>
            <a:pPr algn="just"/>
            <a:r>
              <a:rPr lang="ru-RU" sz="2400" u="sng" dirty="0" smtClean="0">
                <a:solidFill>
                  <a:srgbClr val="002060"/>
                </a:solidFill>
              </a:rPr>
              <a:t>Задачи: </a:t>
            </a:r>
          </a:p>
          <a:p>
            <a:pPr marL="457200" indent="-457200" algn="just">
              <a:buAutoNum type="arabicParenR"/>
            </a:pPr>
            <a:r>
              <a:rPr lang="ru-RU" sz="2000" i="1" dirty="0" smtClean="0">
                <a:solidFill>
                  <a:srgbClr val="002060"/>
                </a:solidFill>
              </a:rPr>
              <a:t>Изучение источников по данной проблеме;</a:t>
            </a:r>
          </a:p>
          <a:p>
            <a:pPr marL="457200" indent="-457200" algn="just">
              <a:buAutoNum type="arabicParenR"/>
            </a:pPr>
            <a:r>
              <a:rPr lang="ru-RU" sz="2000" i="1" dirty="0" smtClean="0">
                <a:solidFill>
                  <a:srgbClr val="002060"/>
                </a:solidFill>
              </a:rPr>
              <a:t>Определение условий формирования гражданственности </a:t>
            </a:r>
          </a:p>
          <a:p>
            <a:pPr marL="457200" indent="-457200" algn="just"/>
            <a:r>
              <a:rPr lang="ru-RU" sz="2000" i="1" dirty="0">
                <a:solidFill>
                  <a:srgbClr val="002060"/>
                </a:solidFill>
              </a:rPr>
              <a:t>	</a:t>
            </a:r>
            <a:r>
              <a:rPr lang="ru-RU" sz="2000" i="1" dirty="0" smtClean="0">
                <a:solidFill>
                  <a:srgbClr val="002060"/>
                </a:solidFill>
              </a:rPr>
              <a:t>и патриотизма в урочной и внеурочной деятельности </a:t>
            </a:r>
          </a:p>
          <a:p>
            <a:pPr marL="457200" indent="-457200" algn="just"/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smtClean="0">
                <a:solidFill>
                  <a:srgbClr val="002060"/>
                </a:solidFill>
              </a:rPr>
              <a:t>      через предмет НВП;</a:t>
            </a:r>
          </a:p>
          <a:p>
            <a:pPr algn="just"/>
            <a:r>
              <a:rPr lang="ru-RU" sz="2000" i="1" dirty="0" smtClean="0">
                <a:solidFill>
                  <a:srgbClr val="002060"/>
                </a:solidFill>
              </a:rPr>
              <a:t>3)    Разработка программы, обеспечивающей формирование </a:t>
            </a:r>
          </a:p>
          <a:p>
            <a:pPr algn="just"/>
            <a:r>
              <a:rPr lang="ru-RU" sz="2000" i="1" dirty="0" smtClean="0">
                <a:solidFill>
                  <a:srgbClr val="002060"/>
                </a:solidFill>
              </a:rPr>
              <a:t>       гражданственности и патриотизма школьников </a:t>
            </a:r>
            <a:r>
              <a:rPr lang="ru-RU" sz="2000" i="1" dirty="0" err="1" smtClean="0">
                <a:solidFill>
                  <a:srgbClr val="002060"/>
                </a:solidFill>
              </a:rPr>
              <a:t>ч\з</a:t>
            </a:r>
            <a:r>
              <a:rPr lang="ru-RU" sz="2000" i="1" dirty="0" smtClean="0">
                <a:solidFill>
                  <a:srgbClr val="002060"/>
                </a:solidFill>
              </a:rPr>
              <a:t> урочную и </a:t>
            </a:r>
          </a:p>
          <a:p>
            <a:pPr algn="just"/>
            <a:r>
              <a:rPr lang="ru-RU" sz="2000" i="1" dirty="0" smtClean="0">
                <a:solidFill>
                  <a:srgbClr val="002060"/>
                </a:solidFill>
              </a:rPr>
              <a:t>       внеурочную деятельность;</a:t>
            </a:r>
          </a:p>
          <a:p>
            <a:pPr marL="457200" indent="-457200" algn="just">
              <a:buAutoNum type="arabicParenR" startAt="4"/>
            </a:pPr>
            <a:r>
              <a:rPr lang="ru-RU" sz="2000" i="1" dirty="0" smtClean="0">
                <a:solidFill>
                  <a:srgbClr val="002060"/>
                </a:solidFill>
              </a:rPr>
              <a:t>Диагностика уровня </a:t>
            </a:r>
            <a:r>
              <a:rPr lang="ru-RU" sz="2000" i="1" dirty="0" err="1" smtClean="0">
                <a:solidFill>
                  <a:srgbClr val="002060"/>
                </a:solidFill>
              </a:rPr>
              <a:t>сформированности</a:t>
            </a:r>
            <a:r>
              <a:rPr lang="ru-RU" sz="2000" i="1" dirty="0" smtClean="0">
                <a:solidFill>
                  <a:srgbClr val="002060"/>
                </a:solidFill>
              </a:rPr>
              <a:t> гражданственности </a:t>
            </a:r>
          </a:p>
          <a:p>
            <a:pPr marL="457200" indent="-457200" algn="just"/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smtClean="0">
                <a:solidFill>
                  <a:srgbClr val="002060"/>
                </a:solidFill>
              </a:rPr>
              <a:t>     и патриотизма;</a:t>
            </a:r>
          </a:p>
          <a:p>
            <a:pPr algn="just"/>
            <a:r>
              <a:rPr lang="ru-RU" sz="2000" i="1" dirty="0" smtClean="0">
                <a:solidFill>
                  <a:srgbClr val="002060"/>
                </a:solidFill>
              </a:rPr>
              <a:t>5)   Внедрение разработанной программы;</a:t>
            </a:r>
          </a:p>
          <a:p>
            <a:pPr algn="just"/>
            <a:r>
              <a:rPr lang="ru-RU" sz="2000" i="1" dirty="0" smtClean="0">
                <a:solidFill>
                  <a:srgbClr val="002060"/>
                </a:solidFill>
              </a:rPr>
              <a:t>6)   Диагностика результативности внедрения программы;</a:t>
            </a:r>
          </a:p>
          <a:p>
            <a:pPr algn="just"/>
            <a:r>
              <a:rPr lang="ru-RU" sz="2000" i="1" dirty="0" smtClean="0">
                <a:solidFill>
                  <a:srgbClr val="002060"/>
                </a:solidFill>
              </a:rPr>
              <a:t>7)  Анализ выполненной работы.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548680"/>
            <a:ext cx="8496944" cy="5509200"/>
          </a:xfrm>
          <a:prstGeom prst="rect">
            <a:avLst/>
          </a:prstGeom>
          <a:solidFill>
            <a:schemeClr val="accent5">
              <a:lumMod val="9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Гипотеза</a:t>
            </a:r>
          </a:p>
          <a:p>
            <a:r>
              <a:rPr lang="ru-RU" sz="28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Условиями формирования гражданственности и патриотизма учащихся через предмет «Начальная военная подготовка» являются:</a:t>
            </a:r>
          </a:p>
          <a:p>
            <a:pPr>
              <a:buFont typeface="Wingdings" pitchFamily="2" charset="2"/>
              <a:buChar char="Ø"/>
            </a:pPr>
            <a:r>
              <a:rPr lang="ru-RU" sz="28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разработка Программы патриотического воспитания учащихся;</a:t>
            </a:r>
          </a:p>
          <a:p>
            <a:pPr>
              <a:buFont typeface="Wingdings" pitchFamily="2" charset="2"/>
              <a:buChar char="Ø"/>
            </a:pPr>
            <a:r>
              <a:rPr lang="ru-RU" sz="28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создание учебной материальной базы кабинета НВП;</a:t>
            </a:r>
          </a:p>
          <a:p>
            <a:pPr>
              <a:buFont typeface="Wingdings" pitchFamily="2" charset="2"/>
              <a:buChar char="Ø"/>
            </a:pPr>
            <a:r>
              <a:rPr lang="ru-RU" sz="28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придание достойного статуса предмету НВП;</a:t>
            </a:r>
          </a:p>
          <a:p>
            <a:pPr>
              <a:buFont typeface="Wingdings" pitchFamily="2" charset="2"/>
              <a:buChar char="Ø"/>
            </a:pPr>
            <a:r>
              <a:rPr lang="ru-RU" sz="28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работа с родителями учащихся;</a:t>
            </a:r>
          </a:p>
          <a:p>
            <a:pPr>
              <a:buFont typeface="Wingdings" pitchFamily="2" charset="2"/>
              <a:buChar char="Ø"/>
            </a:pPr>
            <a:r>
              <a:rPr lang="ru-RU" sz="28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участие в патриотическом воспитании учащихся государственных и общественных организаций;</a:t>
            </a:r>
            <a:endParaRPr lang="ru-RU" sz="2800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63688" y="404664"/>
            <a:ext cx="5904656" cy="461665"/>
          </a:xfrm>
          <a:prstGeom prst="rect">
            <a:avLst/>
          </a:prstGeom>
          <a:solidFill>
            <a:srgbClr val="CCFF33"/>
          </a:soli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B050"/>
                </a:solidFill>
              </a:rPr>
              <a:t>Актуальность проблемы </a:t>
            </a: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1268760"/>
            <a:ext cx="8136904" cy="2585323"/>
          </a:xfrm>
          <a:prstGeom prst="rect">
            <a:avLst/>
          </a:prstGeom>
          <a:solidFill>
            <a:srgbClr val="92D050"/>
          </a:solidFill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indent="533400"/>
            <a:r>
              <a:rPr lang="ru-RU" i="1" dirty="0" smtClean="0"/>
              <a:t>Актуальность данной проблемы в том, что Президентом Республики Казахстан Нурсултаном </a:t>
            </a:r>
            <a:r>
              <a:rPr lang="ru-RU" i="1" dirty="0" err="1" smtClean="0"/>
              <a:t>Абишевичем</a:t>
            </a:r>
            <a:r>
              <a:rPr lang="ru-RU" i="1" dirty="0" smtClean="0"/>
              <a:t> Назарбаевым поставлена задача создания условий для развития гражданственности и патриотизма подрастающего поколения.</a:t>
            </a:r>
          </a:p>
          <a:p>
            <a:pPr indent="533400"/>
            <a:r>
              <a:rPr lang="ru-RU" i="1" dirty="0" smtClean="0"/>
              <a:t>Реализация данной Программы обеспечит вхождение подрастающего поколения в мировое образовательное пространство и позволит развить </a:t>
            </a:r>
            <a:r>
              <a:rPr lang="ru-RU" i="1" dirty="0" err="1" smtClean="0"/>
              <a:t>конкурентноспособную</a:t>
            </a:r>
            <a:r>
              <a:rPr lang="ru-RU" i="1" dirty="0" smtClean="0"/>
              <a:t> личность.</a:t>
            </a:r>
          </a:p>
          <a:p>
            <a:r>
              <a:rPr lang="ru-RU" dirty="0"/>
              <a:t>	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67544" y="4365104"/>
            <a:ext cx="2649508" cy="369332"/>
          </a:xfrm>
          <a:prstGeom prst="rect">
            <a:avLst/>
          </a:prstGeom>
          <a:solidFill>
            <a:srgbClr val="92D050"/>
          </a:solidFill>
          <a:ln w="127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</a:bodyPr>
          <a:lstStyle/>
          <a:p>
            <a:r>
              <a:rPr lang="ru-RU" dirty="0" smtClean="0"/>
              <a:t>Субъект исследования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644008" y="4365104"/>
            <a:ext cx="2544351" cy="369332"/>
          </a:xfrm>
          <a:prstGeom prst="rect">
            <a:avLst/>
          </a:prstGeom>
          <a:solidFill>
            <a:srgbClr val="92D050"/>
          </a:solidFill>
          <a:ln w="127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ru-RU" dirty="0" smtClean="0"/>
              <a:t>Объект исследования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899592" y="5229200"/>
            <a:ext cx="1772988" cy="400110"/>
          </a:xfrm>
          <a:prstGeom prst="rect">
            <a:avLst/>
          </a:prstGeom>
          <a:solidFill>
            <a:srgbClr val="FFFF00"/>
          </a:solidFill>
          <a:ln w="19050"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 smtClean="0"/>
              <a:t>Учащиеся</a:t>
            </a:r>
            <a:endParaRPr lang="ru-RU" sz="2000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3491880" y="5157193"/>
            <a:ext cx="4924673" cy="1138773"/>
          </a:xfrm>
          <a:prstGeom prst="rect">
            <a:avLst/>
          </a:prstGeom>
          <a:solidFill>
            <a:srgbClr val="FFC000"/>
          </a:solidFill>
          <a:ln w="19050"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Процесс патриотического воспитания школьников </a:t>
            </a:r>
          </a:p>
          <a:p>
            <a:pPr algn="ctr"/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на уроках НВП, во внеклассной и внешкольной деятельности.</a:t>
            </a:r>
          </a:p>
          <a:p>
            <a:endParaRPr lang="ru-RU" sz="2000" i="1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1691680" y="4797152"/>
            <a:ext cx="0" cy="360040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5868144" y="4797152"/>
            <a:ext cx="0" cy="28803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  <a:solidFill>
            <a:srgbClr val="FFFF00"/>
          </a:solidFill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r>
              <a:rPr lang="ru-RU" sz="3200" dirty="0" smtClean="0">
                <a:solidFill>
                  <a:srgbClr val="0000FF"/>
                </a:solidFill>
              </a:rPr>
              <a:t>Ожидаемые результаты</a:t>
            </a:r>
            <a:endParaRPr lang="ru-RU" sz="3200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997151"/>
          </a:xfrm>
          <a:solidFill>
            <a:srgbClr val="00FFFF"/>
          </a:solidFill>
          <a:ln w="38100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ru-RU" sz="2800" i="1" dirty="0" smtClean="0"/>
              <a:t>Сформированность мировоззрения, гражданственности и патриотизма у учащихся, убежденности в необходимости защиты суверенитета РК, ответственного отношения к военной службе.</a:t>
            </a:r>
          </a:p>
          <a:p>
            <a:r>
              <a:rPr lang="ru-RU" sz="2800" i="1" dirty="0" smtClean="0"/>
              <a:t> Создание </a:t>
            </a:r>
            <a:r>
              <a:rPr lang="ru-RU" sz="2800" i="1" dirty="0" err="1" smtClean="0"/>
              <a:t>конкурентноспособной</a:t>
            </a:r>
            <a:r>
              <a:rPr lang="ru-RU" sz="2800" i="1" dirty="0" smtClean="0"/>
              <a:t> личности.</a:t>
            </a:r>
          </a:p>
          <a:p>
            <a:r>
              <a:rPr lang="ru-RU" sz="2800" i="1" dirty="0" smtClean="0"/>
              <a:t> Интегрирование в мировое образовательное пространство.</a:t>
            </a:r>
          </a:p>
          <a:p>
            <a:r>
              <a:rPr lang="ru-RU" sz="2800" i="1" dirty="0" smtClean="0"/>
              <a:t> </a:t>
            </a:r>
            <a:r>
              <a:rPr lang="ru-RU" sz="2800" i="1" dirty="0" err="1" smtClean="0"/>
              <a:t>Востребованность</a:t>
            </a:r>
            <a:r>
              <a:rPr lang="ru-RU" sz="2800" i="1" dirty="0" smtClean="0"/>
              <a:t> во всех сферах деятельности.</a:t>
            </a:r>
            <a:endParaRPr lang="ru-RU" sz="2800" i="1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>Современный урок и его основные компоненты</a:t>
            </a:r>
            <a:endParaRPr lang="ru-RU" sz="2400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596" y="1142984"/>
            <a:ext cx="8229600" cy="5500726"/>
          </a:xfrm>
          <a:solidFill>
            <a:srgbClr val="CCFF33"/>
          </a:solidFill>
        </p:spPr>
        <p:txBody>
          <a:bodyPr/>
          <a:lstStyle/>
          <a:p>
            <a:r>
              <a:rPr lang="ru-RU" sz="1600" b="1" dirty="0"/>
              <a:t>Урок</a:t>
            </a:r>
            <a:r>
              <a:rPr lang="ru-RU" sz="1600" dirty="0"/>
              <a:t> — это форма организации обучения с группой учащихся одного возраста, постоянного состава, занятие по твердому расписанию и с единой для всех программой обучения</a:t>
            </a:r>
            <a:r>
              <a:rPr lang="ru-RU" sz="1600" dirty="0" smtClean="0"/>
              <a:t>.</a:t>
            </a:r>
          </a:p>
          <a:p>
            <a:r>
              <a:rPr lang="ru-RU" sz="1600" b="1" dirty="0"/>
              <a:t>ОСНОВНЫЕ КОМПОНЕНТЫ СОВРЕМЕННОГО УРОКА:</a:t>
            </a:r>
            <a:endParaRPr lang="ru-RU" sz="1600" dirty="0"/>
          </a:p>
          <a:p>
            <a:r>
              <a:rPr lang="ru-RU" sz="1600" b="1" dirty="0"/>
              <a:t>1.</a:t>
            </a:r>
            <a:r>
              <a:rPr lang="ru-RU" sz="1600" dirty="0"/>
              <a:t> Организационный – организация класса в течение всего урока, готовность учащихся к уроку, порядок и дисциплина.</a:t>
            </a:r>
          </a:p>
          <a:p>
            <a:r>
              <a:rPr lang="ru-RU" sz="1600" b="1" dirty="0"/>
              <a:t>2.</a:t>
            </a:r>
            <a:r>
              <a:rPr lang="ru-RU" sz="1600" dirty="0"/>
              <a:t> Целевой – постановка целей учения перед учащимися, как на весь урок, так и на отдельные его этапы.</a:t>
            </a:r>
          </a:p>
          <a:p>
            <a:r>
              <a:rPr lang="ru-RU" sz="1600" b="1" dirty="0"/>
              <a:t>3.</a:t>
            </a:r>
            <a:r>
              <a:rPr lang="ru-RU" sz="1600" dirty="0"/>
              <a:t> Мотивационный – определение значимости изучаемого материала как в данной теме, так и во всем курсе.</a:t>
            </a:r>
          </a:p>
          <a:p>
            <a:r>
              <a:rPr lang="ru-RU" sz="1600" b="1" dirty="0"/>
              <a:t>4.</a:t>
            </a:r>
            <a:r>
              <a:rPr lang="ru-RU" sz="1600" dirty="0"/>
              <a:t> Коммуникативный – уровень общения учителя с классом.</a:t>
            </a:r>
          </a:p>
          <a:p>
            <a:r>
              <a:rPr lang="ru-RU" sz="1600" b="1" dirty="0"/>
              <a:t>5.</a:t>
            </a:r>
            <a:r>
              <a:rPr lang="ru-RU" sz="1600" dirty="0"/>
              <a:t> Содержательный – подбор материала для изучения, закрепления, повторения, самостоятельной работы и т.п.</a:t>
            </a:r>
          </a:p>
          <a:p>
            <a:r>
              <a:rPr lang="ru-RU" sz="1600" b="1" dirty="0"/>
              <a:t>6.</a:t>
            </a:r>
            <a:r>
              <a:rPr lang="ru-RU" sz="1600" dirty="0"/>
              <a:t> Технологический – выбор форм, методов и приемов обучения, оптимальных для данного типа урока, для данной темы, для данного класса и т.п.</a:t>
            </a:r>
          </a:p>
          <a:p>
            <a:r>
              <a:rPr lang="ru-RU" sz="1600" b="1" dirty="0"/>
              <a:t>7.</a:t>
            </a:r>
            <a:r>
              <a:rPr lang="ru-RU" sz="1600" dirty="0"/>
              <a:t> Контрольно-оценочный – использование оценки деятельности ученика на уроке для стимулирования его активности и развития познавательного интереса.</a:t>
            </a:r>
          </a:p>
          <a:p>
            <a:r>
              <a:rPr lang="ru-RU" sz="1600" b="1" dirty="0"/>
              <a:t>8.</a:t>
            </a:r>
            <a:r>
              <a:rPr lang="ru-RU" sz="1600" dirty="0"/>
              <a:t>Аналитический – подведение итогов урока, анализ деятельности учащихся на уроке, анализ результатов собственной деятельности по организации урока.</a:t>
            </a:r>
            <a:r>
              <a:rPr lang="ru-RU" sz="1600" b="1" i="1" dirty="0"/>
              <a:t>   </a:t>
            </a:r>
            <a:endParaRPr lang="ru-RU" sz="1600" dirty="0"/>
          </a:p>
        </p:txBody>
      </p:sp>
    </p:spTree>
    <p:extLst>
      <p:ext uri="{BB962C8B-B14F-4D97-AF65-F5344CB8AC3E}">
        <p14:creationId xmlns="" xmlns:p14="http://schemas.microsoft.com/office/powerpoint/2010/main" val="1209584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609600"/>
            <a:ext cx="6248400" cy="819136"/>
          </a:xfrm>
          <a:solidFill>
            <a:srgbClr val="00B0F0"/>
          </a:solidFill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2400" b="1" dirty="0" smtClean="0"/>
              <a:t>Кабинет начальной военной подготовки</a:t>
            </a:r>
            <a:endParaRPr lang="ru-RU" b="1" dirty="0" smtClean="0"/>
          </a:p>
        </p:txBody>
      </p:sp>
      <p:pic>
        <p:nvPicPr>
          <p:cNvPr id="234502" name="Picture 6" descr="Символика ВСР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01000" y="381000"/>
            <a:ext cx="838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91581" dir="19578596" algn="ctr" rotWithShape="0">
              <a:srgbClr val="00FFCC">
                <a:alpha val="50000"/>
              </a:srgbClr>
            </a:outerShdw>
          </a:effectLst>
        </p:spPr>
      </p:pic>
      <p:pic>
        <p:nvPicPr>
          <p:cNvPr id="234503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 contrast="36000"/>
          </a:blip>
          <a:srcRect/>
          <a:stretch>
            <a:fillRect/>
          </a:stretch>
        </p:blipFill>
        <p:spPr bwMode="auto">
          <a:xfrm>
            <a:off x="381000" y="457200"/>
            <a:ext cx="762000" cy="7620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8900000" algn="ctr" rotWithShape="0">
              <a:srgbClr val="66FFCC">
                <a:alpha val="50000"/>
              </a:srgbClr>
            </a:outerShdw>
          </a:effectLst>
        </p:spPr>
      </p:pic>
      <p:pic>
        <p:nvPicPr>
          <p:cNvPr id="234504" name="Picture 8" descr="C:\Documents and Settings\школа\Рабочий стол\фото для конфер\IMG_029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813" y="1428750"/>
            <a:ext cx="3359150" cy="2519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4505" name="Picture 9" descr="C:\Documents and Settings\школа\Рабочий стол\фото для конфер\IMG_029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3" y="4071938"/>
            <a:ext cx="3359150" cy="25193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4507" name="Picture 11" descr="C:\Documents and Settings\школа\Рабочий стол\фото для конфер\IMG_0297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14938" y="1428750"/>
            <a:ext cx="3359150" cy="2519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4508" name="Picture 12" descr="C:\Documents and Settings\школа\Рабочий стол\фото для конфер\IMG_0298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214938" y="4071938"/>
            <a:ext cx="3359150" cy="25193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4506" name="Picture 10" descr="C:\Documents and Settings\школа\Рабочий стол\фото для конфер\IMG_0295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214413" y="1392995"/>
            <a:ext cx="6809991" cy="5107839"/>
          </a:xfrm>
          <a:prstGeom prst="rect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63698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345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345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34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34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34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34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34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34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34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345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345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34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9" presetID="2" presetClass="exit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34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34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xit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34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34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34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34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34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34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4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234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4"/>
          <p:cNvSpPr>
            <a:spLocks noGrp="1"/>
          </p:cNvSpPr>
          <p:nvPr>
            <p:ph type="title"/>
          </p:nvPr>
        </p:nvSpPr>
        <p:spPr bwMode="auto">
          <a:xfrm>
            <a:off x="1357290" y="0"/>
            <a:ext cx="6286544" cy="1000108"/>
          </a:xfrm>
          <a:solidFill>
            <a:srgbClr val="FFFF00"/>
          </a:solidFill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600" b="1" dirty="0" smtClean="0">
                <a:solidFill>
                  <a:srgbClr val="FF0000"/>
                </a:solidFill>
              </a:rPr>
              <a:t/>
            </a:r>
            <a:br>
              <a:rPr lang="ru-RU" sz="2600" b="1" dirty="0" smtClean="0">
                <a:solidFill>
                  <a:srgbClr val="FF0000"/>
                </a:solidFill>
              </a:rPr>
            </a:br>
            <a:r>
              <a:rPr lang="ru-RU" sz="4000" b="1" dirty="0" smtClean="0">
                <a:solidFill>
                  <a:srgbClr val="FF0000"/>
                </a:solidFill>
              </a:rPr>
              <a:t>наглядность</a:t>
            </a:r>
          </a:p>
        </p:txBody>
      </p:sp>
      <p:pic>
        <p:nvPicPr>
          <p:cNvPr id="7171" name="Picture 5" descr="D:\конспекты практика\символы РК и ВС уставы фото\CIMG00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484313"/>
            <a:ext cx="2352675" cy="313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6" descr="D:\конспекты практика\символы РК и ВС уставы фото\CIMG01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1484313"/>
            <a:ext cx="3000375" cy="224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7" descr="D:\конспекты практика\фото 24.10 суточный наряд\DCIM\100PHOTO\SAM_004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013" y="4005263"/>
            <a:ext cx="4064000" cy="230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8" descr="D:\конспекты практика\Фото с урока строевая подготовка\IMG_036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1484313"/>
            <a:ext cx="2463800" cy="322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1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 contrast="36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30188"/>
            <a:ext cx="585787" cy="57943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66FFCC">
                <a:alpha val="5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7176" name="Picture 11" descr="Символика ВСРК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650" y="136525"/>
            <a:ext cx="647700" cy="620713"/>
          </a:xfrm>
          <a:prstGeom prst="rect">
            <a:avLst/>
          </a:prstGeom>
          <a:noFill/>
          <a:ln>
            <a:noFill/>
          </a:ln>
          <a:effectLst>
            <a:outerShdw dist="91581" dir="19578596" algn="ctr" rotWithShape="0">
              <a:srgbClr val="00FFCC">
                <a:alpha val="5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723398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Profiles\User\Рабочий стол\фото на педсовет\P111015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3500438"/>
            <a:ext cx="3000375" cy="2143140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219" name="Picture 3" descr="C:\Profiles\User\Рабочий стол\фото на педсовет\P11101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642918"/>
            <a:ext cx="3142046" cy="23574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220" name="Picture 4" descr="\\192.168.1.8\обмен\Кумарова\фото\тропа генерала 2012\P1110143.JPG"/>
          <p:cNvPicPr>
            <a:picLocks noChangeAspect="1" noChangeArrowheads="1"/>
          </p:cNvPicPr>
          <p:nvPr/>
        </p:nvPicPr>
        <p:blipFill>
          <a:blip r:embed="rId4" cstate="print"/>
          <a:srcRect b="12766"/>
          <a:stretch>
            <a:fillRect/>
          </a:stretch>
        </p:blipFill>
        <p:spPr bwMode="auto">
          <a:xfrm>
            <a:off x="2786050" y="2500306"/>
            <a:ext cx="2518190" cy="29289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221" name="Picture 10" descr="C:\Profiles\User\Рабочий стол\фото на педсовет\8b9k1Vz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714375"/>
            <a:ext cx="247650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Прямоугольник 7"/>
          <p:cNvSpPr>
            <a:spLocks noChangeArrowheads="1"/>
          </p:cNvSpPr>
          <p:nvPr/>
        </p:nvSpPr>
        <p:spPr bwMode="auto">
          <a:xfrm>
            <a:off x="714375" y="5500688"/>
            <a:ext cx="47148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ru-RU" b="1"/>
              <a:t>построение взаимоотношений между учащимися и преподавателем, </a:t>
            </a: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6286500" y="3071813"/>
            <a:ext cx="19542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0000"/>
                </a:solidFill>
              </a:rPr>
              <a:t>форма одежды</a:t>
            </a:r>
            <a:endParaRPr lang="ru-RU" b="1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5572125" y="5857875"/>
            <a:ext cx="3286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000000"/>
                </a:solidFill>
              </a:rPr>
              <a:t>штатно-должностной расчет</a:t>
            </a:r>
            <a:endParaRPr lang="ru-RU" b="1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500063" y="2643188"/>
            <a:ext cx="2286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000000"/>
                </a:solidFill>
              </a:rPr>
              <a:t>изучение свода законов РК</a:t>
            </a:r>
            <a:endParaRPr lang="ru-RU" b="1"/>
          </a:p>
        </p:txBody>
      </p:sp>
    </p:spTree>
    <p:extLst>
      <p:ext uri="{BB962C8B-B14F-4D97-AF65-F5344CB8AC3E}">
        <p14:creationId xmlns="" xmlns:p14="http://schemas.microsoft.com/office/powerpoint/2010/main" val="3880351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4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4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9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2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3200" b="1" smtClean="0">
                <a:solidFill>
                  <a:srgbClr val="C00000"/>
                </a:solidFill>
              </a:rPr>
              <a:t>Вооруженные силы на страже суверенитета РК</a:t>
            </a:r>
            <a:r>
              <a:rPr lang="ru-RU" sz="3200" smtClean="0"/>
              <a:t/>
            </a:r>
            <a:br>
              <a:rPr lang="ru-RU" sz="3200" smtClean="0"/>
            </a:br>
            <a:endParaRPr lang="ru-RU" sz="3200" smtClean="0"/>
          </a:p>
        </p:txBody>
      </p:sp>
      <p:pic>
        <p:nvPicPr>
          <p:cNvPr id="11267" name="Picture 4" descr="C:\Profiles\User\Рабочий стол\фото на педсовет\c22d93c8eb1b2ce16fbde6426191577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6002"/>
          <a:stretch>
            <a:fillRect/>
          </a:stretch>
        </p:blipFill>
        <p:spPr bwMode="auto">
          <a:xfrm>
            <a:off x="4500563" y="5072063"/>
            <a:ext cx="1928812" cy="133667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5" descr="C:\Profiles\User\Рабочий стол\фото на педсовет\856a7a7c70cbed81a503f0f2fe3f9a9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847" b="11539"/>
          <a:stretch>
            <a:fillRect/>
          </a:stretch>
        </p:blipFill>
        <p:spPr bwMode="auto">
          <a:xfrm>
            <a:off x="6858000" y="3357563"/>
            <a:ext cx="188277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6" descr="C:\Profiles\User\Рабочий стол\фото на педсовет\photos0-800x600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688" y="1428750"/>
            <a:ext cx="2357437" cy="176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7" descr="C:\Profiles\User\Рабочий стол\фото на педсовет\REG163340834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072063"/>
            <a:ext cx="1828800" cy="135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8" descr="C:\Profiles\User\Рабочий стол\фото на педсовет\simbol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3" y="1285875"/>
            <a:ext cx="4138612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9" descr="C:\Profiles\User\Рабочий стол\фото на педсовет\judge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75" y="1428750"/>
            <a:ext cx="1700213" cy="180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3" name="Picture 10" descr="C:\Profiles\User\Рабочий стол\фото на педсовет\o_slugbe0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429000"/>
            <a:ext cx="2057400" cy="153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4" name="Picture 11" descr="C:\Profiles\User\Рабочий стол\фото на педсовет\oik_(2)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5" y="2357438"/>
            <a:ext cx="4286250" cy="275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743576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127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7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1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5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9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3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7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582612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3200" b="1" smtClean="0">
                <a:solidFill>
                  <a:srgbClr val="C00000"/>
                </a:solidFill>
              </a:rPr>
              <a:t>УСТАВЫ ВС РК</a:t>
            </a:r>
          </a:p>
        </p:txBody>
      </p:sp>
      <p:pic>
        <p:nvPicPr>
          <p:cNvPr id="12291" name="Picture 2" descr="C:\Profiles\User\Рабочий стол\фото на педсовет\2414584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6696" y="912794"/>
            <a:ext cx="1542857" cy="2160000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292" name="Picture 3" descr="C:\Profiles\User\Рабочий стол\фото на педсовет\24145844.jpg"/>
          <p:cNvPicPr>
            <a:picLocks noChangeAspect="1" noChangeArrowheads="1"/>
          </p:cNvPicPr>
          <p:nvPr/>
        </p:nvPicPr>
        <p:blipFill>
          <a:blip r:embed="rId3" cstate="print"/>
          <a:srcRect l="14458" r="16867"/>
          <a:stretch>
            <a:fillRect/>
          </a:stretch>
        </p:blipFill>
        <p:spPr bwMode="auto">
          <a:xfrm>
            <a:off x="2206608" y="912794"/>
            <a:ext cx="1483384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293" name="Picture 4" descr="C:\Profiles\User\Рабочий стол\фото на педсовет\241482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95720" y="895332"/>
            <a:ext cx="1542857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294" name="Picture 5" descr="C:\Profiles\User\Рабочий стол\фото на педсовет\190710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57884" y="857232"/>
            <a:ext cx="2958614" cy="22145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295" name="Picture 6" descr="C:\Profiles\User\Рабочий стол\фото на педсовет\P110091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596" y="3643314"/>
            <a:ext cx="3000396" cy="221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296" name="Picture 7" descr="C:\Profiles\User\Рабочий стол\фото на педсовет\P110092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86446" y="3714752"/>
            <a:ext cx="2931602" cy="22701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297" name="Picture 8" descr="D:\Мои документы\Мои рисунки\13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663" y="3714750"/>
            <a:ext cx="190817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694052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5" dur="2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9" dur="2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3" dur="2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5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20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3200" b="1" smtClean="0">
                <a:solidFill>
                  <a:srgbClr val="C00000"/>
                </a:solidFill>
              </a:rPr>
              <a:t>Медицинские знания и правила оказания первой медицинской помощи</a:t>
            </a: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pic>
        <p:nvPicPr>
          <p:cNvPr id="13315" name="Picture 4" descr="C:\Documents and Settings\Администратор\Рабочий стол\фото методсовет\IMG_127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3929066"/>
            <a:ext cx="2428892" cy="2101850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316" name="Picture 6" descr="C:\Documents and Settings\Администратор\Рабочий стол\фото методсовет\IMG_99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1714488"/>
            <a:ext cx="2967037" cy="39560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317" name="Picture 8" descr="C:\Documents and Settings\Администратор\Рабочий стол\фото методсовет\IMG_991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43570" y="1357298"/>
            <a:ext cx="2286016" cy="228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234566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0668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ea typeface="BatangChe" pitchFamily="49" charset="-127"/>
                <a:cs typeface="EucrosiaUPC" pitchFamily="18" charset="-34"/>
              </a:rPr>
              <a:t>Групповая работа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ea typeface="BatangChe" pitchFamily="49" charset="-127"/>
                <a:cs typeface="FrankRuehl" pitchFamily="34" charset="-79"/>
              </a:rPr>
              <a:t>– это форма работы в команде, при которой ученики, объединенные в одну команду, совместно решают какой-либо вопрос </a:t>
            </a:r>
            <a:b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ea typeface="BatangChe" pitchFamily="49" charset="-127"/>
                <a:cs typeface="FrankRuehl" pitchFamily="34" charset="-79"/>
              </a:rPr>
            </a:b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ea typeface="BatangChe" pitchFamily="49" charset="-127"/>
                <a:cs typeface="FrankRuehl" pitchFamily="34" charset="-79"/>
              </a:rPr>
              <a:t>или выполняют задание.</a:t>
            </a:r>
          </a:p>
        </p:txBody>
      </p:sp>
      <p:sp>
        <p:nvSpPr>
          <p:cNvPr id="5123" name="Прямоугольник 9"/>
          <p:cNvSpPr>
            <a:spLocks noChangeArrowheads="1"/>
          </p:cNvSpPr>
          <p:nvPr/>
        </p:nvSpPr>
        <p:spPr bwMode="auto">
          <a:xfrm>
            <a:off x="433388" y="2420938"/>
            <a:ext cx="22479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Взаимообучение в группе</a:t>
            </a:r>
            <a:endParaRPr lang="ru-RU" sz="1600"/>
          </a:p>
        </p:txBody>
      </p:sp>
      <p:sp>
        <p:nvSpPr>
          <p:cNvPr id="5124" name="Прямоугольник 10"/>
          <p:cNvSpPr>
            <a:spLocks noChangeArrowheads="1"/>
          </p:cNvSpPr>
          <p:nvPr/>
        </p:nvSpPr>
        <p:spPr bwMode="auto">
          <a:xfrm>
            <a:off x="401638" y="6183313"/>
            <a:ext cx="21637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Ролевая игра</a:t>
            </a:r>
            <a:endParaRPr lang="ru-RU" b="1" i="1">
              <a:solidFill>
                <a:srgbClr val="0070C0"/>
              </a:solidFill>
            </a:endParaRPr>
          </a:p>
        </p:txBody>
      </p:sp>
      <p:sp>
        <p:nvSpPr>
          <p:cNvPr id="5125" name="Прямоугольник 11"/>
          <p:cNvSpPr>
            <a:spLocks noChangeArrowheads="1"/>
          </p:cNvSpPr>
          <p:nvPr/>
        </p:nvSpPr>
        <p:spPr bwMode="auto">
          <a:xfrm>
            <a:off x="6580188" y="2543175"/>
            <a:ext cx="2019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Диаграмма Венна</a:t>
            </a:r>
            <a:endParaRPr lang="ru-RU" b="1" i="1">
              <a:solidFill>
                <a:srgbClr val="0070C0"/>
              </a:solidFill>
            </a:endParaRPr>
          </a:p>
        </p:txBody>
      </p:sp>
      <p:sp>
        <p:nvSpPr>
          <p:cNvPr id="5126" name="Прямоугольник 12"/>
          <p:cNvSpPr>
            <a:spLocks noChangeArrowheads="1"/>
          </p:cNvSpPr>
          <p:nvPr/>
        </p:nvSpPr>
        <p:spPr bwMode="auto">
          <a:xfrm>
            <a:off x="6985000" y="6219825"/>
            <a:ext cx="1092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Карусель</a:t>
            </a:r>
            <a:endParaRPr lang="ru-RU" b="1" i="1">
              <a:solidFill>
                <a:srgbClr val="0070C0"/>
              </a:solidFill>
            </a:endParaRPr>
          </a:p>
        </p:txBody>
      </p:sp>
      <p:pic>
        <p:nvPicPr>
          <p:cNvPr id="5127" name="Picture 1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 contrast="36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88" y="166688"/>
            <a:ext cx="585787" cy="57943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66FFCC">
                <a:alpha val="5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5128" name="Picture 11" descr="Символика ВСРК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350" y="120650"/>
            <a:ext cx="647700" cy="620713"/>
          </a:xfrm>
          <a:prstGeom prst="rect">
            <a:avLst/>
          </a:prstGeom>
          <a:noFill/>
          <a:ln>
            <a:noFill/>
          </a:ln>
          <a:effectLst>
            <a:outerShdw dist="91581" dir="19578596" algn="ctr" rotWithShape="0">
              <a:srgbClr val="00FFCC">
                <a:alpha val="5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Picture 2" descr="D:\конспекты практика\урок гос символы 1\символика ученики\символы РК и ВС уставы фото 1\CIMG007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981075"/>
            <a:ext cx="2001838" cy="150018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10" name="Picture 6" descr="D:\конспекты практика\урок гос символы 1\символика ученики\символы РК и ВС уставы фото 1\CIMG010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25" y="931863"/>
            <a:ext cx="2130425" cy="159861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131" name="TextBox 1"/>
          <p:cNvSpPr txBox="1">
            <a:spLocks noChangeArrowheads="1"/>
          </p:cNvSpPr>
          <p:nvPr/>
        </p:nvSpPr>
        <p:spPr bwMode="auto">
          <a:xfrm>
            <a:off x="3003550" y="3070225"/>
            <a:ext cx="2879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16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Диалог ученик-ученик      по составленным вопросам</a:t>
            </a:r>
          </a:p>
        </p:txBody>
      </p:sp>
      <p:sp>
        <p:nvSpPr>
          <p:cNvPr id="5132" name="TextBox 2"/>
          <p:cNvSpPr txBox="1">
            <a:spLocks noChangeArrowheads="1"/>
          </p:cNvSpPr>
          <p:nvPr/>
        </p:nvSpPr>
        <p:spPr bwMode="auto">
          <a:xfrm flipH="1">
            <a:off x="3446463" y="6007100"/>
            <a:ext cx="134937" cy="17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5133" name="TextBox 5"/>
          <p:cNvSpPr txBox="1">
            <a:spLocks noChangeArrowheads="1"/>
          </p:cNvSpPr>
          <p:nvPr/>
        </p:nvSpPr>
        <p:spPr bwMode="auto">
          <a:xfrm>
            <a:off x="1717675" y="6219825"/>
            <a:ext cx="29178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Таблица ЗХУ</a:t>
            </a:r>
          </a:p>
        </p:txBody>
      </p:sp>
      <p:pic>
        <p:nvPicPr>
          <p:cNvPr id="4116" name="Picture 7" descr="D:\конспекты практика\символы РК и ВС уставы фото\CIMG0149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12763" y="2982913"/>
            <a:ext cx="1992312" cy="14954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7" name="Picture 6" descr="D:\конспекты практика\символы РК и ВС уставы фото\CIMG0114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748463" y="2913063"/>
            <a:ext cx="1952625" cy="14636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8" name="Picture 22" descr="D:\конспекты практика\урок гос символы 1\символика ученики\символы РК и ВС уставы фото 1\CIMG0089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338" y="4664075"/>
            <a:ext cx="1997075" cy="1498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1" name="Picture 25" descr="D:\конспекты практика\урок гос символы 1\символика ученики\символы РК и ВС уставы фото 1\CIMG0120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386138" y="1246188"/>
            <a:ext cx="2497137" cy="18716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2" name="Picture 26" descr="D:\конспекты практика\урок гос символы 1\символика ученики\символы РК и ВС уставы фото 1\CIMG0086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056" y="4633714"/>
            <a:ext cx="2066132" cy="15495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5" name="Picture 30" descr="D:\конспекты практика\урок уставы ВС 1\символы РК и ВС уставы фото\CIMG0170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4687888"/>
            <a:ext cx="1981200" cy="14859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140" name="TextBox 3"/>
          <p:cNvSpPr txBox="1">
            <a:spLocks noChangeArrowheads="1"/>
          </p:cNvSpPr>
          <p:nvPr/>
        </p:nvSpPr>
        <p:spPr bwMode="auto">
          <a:xfrm>
            <a:off x="4738688" y="6146800"/>
            <a:ext cx="19446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Защита постера</a:t>
            </a:r>
          </a:p>
        </p:txBody>
      </p:sp>
      <p:sp>
        <p:nvSpPr>
          <p:cNvPr id="5" name="Левая фигурная скобка 4"/>
          <p:cNvSpPr/>
          <p:nvPr/>
        </p:nvSpPr>
        <p:spPr>
          <a:xfrm>
            <a:off x="7710488" y="5489575"/>
            <a:ext cx="155575" cy="914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128" name="Picture 31" descr="D:\конспекты практика\урок устав внутренней службы 1\устав внутренней службы фото\IMG_0722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627019" y="4648382"/>
            <a:ext cx="2166938" cy="152998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143" name="TextBox 7"/>
          <p:cNvSpPr txBox="1">
            <a:spLocks noChangeArrowheads="1"/>
          </p:cNvSpPr>
          <p:nvPr/>
        </p:nvSpPr>
        <p:spPr bwMode="auto">
          <a:xfrm>
            <a:off x="482600" y="4451350"/>
            <a:ext cx="20018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Мозговой штурм</a:t>
            </a:r>
            <a:endParaRPr lang="ru-RU"/>
          </a:p>
        </p:txBody>
      </p:sp>
      <p:sp>
        <p:nvSpPr>
          <p:cNvPr id="5144" name="TextBox 8"/>
          <p:cNvSpPr txBox="1">
            <a:spLocks noChangeArrowheads="1"/>
          </p:cNvSpPr>
          <p:nvPr/>
        </p:nvSpPr>
        <p:spPr bwMode="auto">
          <a:xfrm>
            <a:off x="6148388" y="4364038"/>
            <a:ext cx="27098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Сравнительный анализ</a:t>
            </a:r>
            <a:endParaRPr lang="ru-RU"/>
          </a:p>
        </p:txBody>
      </p:sp>
      <p:sp>
        <p:nvSpPr>
          <p:cNvPr id="10" name="Двойная стрелка влево/вправо 9"/>
          <p:cNvSpPr/>
          <p:nvPr/>
        </p:nvSpPr>
        <p:spPr>
          <a:xfrm>
            <a:off x="2681288" y="3500438"/>
            <a:ext cx="3944937" cy="9779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146" name="TextBox 6"/>
          <p:cNvSpPr txBox="1">
            <a:spLocks noChangeArrowheads="1"/>
          </p:cNvSpPr>
          <p:nvPr/>
        </p:nvSpPr>
        <p:spPr bwMode="auto">
          <a:xfrm>
            <a:off x="3176588" y="3697288"/>
            <a:ext cx="30083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1600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Диалог через стратегии критического мышления </a:t>
            </a:r>
          </a:p>
        </p:txBody>
      </p:sp>
    </p:spTree>
    <p:extLst>
      <p:ext uri="{BB962C8B-B14F-4D97-AF65-F5344CB8AC3E}">
        <p14:creationId xmlns="" xmlns:p14="http://schemas.microsoft.com/office/powerpoint/2010/main" val="369681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Rectangle 9" descr="Зеленый мрамор"/>
          <p:cNvSpPr>
            <a:spLocks noChangeArrowheads="1"/>
          </p:cNvSpPr>
          <p:nvPr/>
        </p:nvSpPr>
        <p:spPr bwMode="auto">
          <a:xfrm>
            <a:off x="357188" y="5857875"/>
            <a:ext cx="8458200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ru-RU" sz="2000" b="1" i="1" dirty="0">
              <a:solidFill>
                <a:srgbClr val="3333CC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pic>
        <p:nvPicPr>
          <p:cNvPr id="6147" name="Picture 11" descr="Символика ВСРК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350" y="120650"/>
            <a:ext cx="647700" cy="620713"/>
          </a:xfrm>
          <a:prstGeom prst="rect">
            <a:avLst/>
          </a:prstGeom>
          <a:noFill/>
          <a:ln>
            <a:noFill/>
          </a:ln>
          <a:effectLst>
            <a:outerShdw dist="91581" dir="19578596" algn="ctr" rotWithShape="0">
              <a:srgbClr val="00FFCC">
                <a:alpha val="5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1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 contrast="36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88913"/>
            <a:ext cx="585788" cy="57943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66FFCC">
                <a:alpha val="5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6149" name="Прямоугольник 1"/>
          <p:cNvSpPr>
            <a:spLocks noChangeArrowheads="1"/>
          </p:cNvSpPr>
          <p:nvPr/>
        </p:nvSpPr>
        <p:spPr bwMode="auto">
          <a:xfrm>
            <a:off x="1165225" y="155575"/>
            <a:ext cx="6624638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800" dirty="0">
                <a:solidFill>
                  <a:srgbClr val="0070C0"/>
                </a:solidFill>
              </a:rPr>
              <a:t>Новые подходы в обучении. </a:t>
            </a:r>
            <a:r>
              <a:rPr lang="ru-RU" sz="2800" dirty="0" err="1">
                <a:solidFill>
                  <a:srgbClr val="0070C0"/>
                </a:solidFill>
              </a:rPr>
              <a:t>ОдО</a:t>
            </a:r>
            <a:endParaRPr lang="ru-RU" sz="2800" dirty="0">
              <a:solidFill>
                <a:srgbClr val="0070C0"/>
              </a:solidFill>
            </a:endParaRPr>
          </a:p>
          <a:p>
            <a:pPr algn="ctr"/>
            <a:r>
              <a:rPr lang="ru-RU" sz="2800" dirty="0">
                <a:solidFill>
                  <a:srgbClr val="0070C0"/>
                </a:solidFill>
              </a:rPr>
              <a:t>Лидерство в обучении</a:t>
            </a:r>
          </a:p>
        </p:txBody>
      </p:sp>
      <p:pic>
        <p:nvPicPr>
          <p:cNvPr id="6150" name="Picture 2" descr="D:\конспекты практика\урок строевая подготовка 1\Фото с урока строевая подготовка\IMG_034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331913"/>
            <a:ext cx="1763713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1" name="Прямоугольник 1"/>
          <p:cNvSpPr>
            <a:spLocks noChangeArrowheads="1"/>
          </p:cNvSpPr>
          <p:nvPr/>
        </p:nvSpPr>
        <p:spPr bwMode="auto">
          <a:xfrm>
            <a:off x="471488" y="2527300"/>
            <a:ext cx="18319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rgbClr val="000000"/>
                </a:solidFill>
              </a:rPr>
              <a:t>Постановка задачи КО</a:t>
            </a:r>
          </a:p>
        </p:txBody>
      </p:sp>
      <p:pic>
        <p:nvPicPr>
          <p:cNvPr id="6152" name="Picture 3" descr="D:\конспекты практика\урок строевая подготовка 1\Фото с урока строевая подготовка\IMG_035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1311275"/>
            <a:ext cx="1820862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3" name="Прямоугольник 2"/>
          <p:cNvSpPr>
            <a:spLocks noChangeArrowheads="1"/>
          </p:cNvSpPr>
          <p:nvPr/>
        </p:nvSpPr>
        <p:spPr bwMode="auto">
          <a:xfrm>
            <a:off x="2427288" y="2527300"/>
            <a:ext cx="19351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/>
              <a:t>Интеллектуальный дуэль</a:t>
            </a:r>
          </a:p>
        </p:txBody>
      </p:sp>
      <p:pic>
        <p:nvPicPr>
          <p:cNvPr id="6154" name="Picture 3" descr="D:\конспекты практика\урок строевая подготовка 1\Фото с урока строевая подготовка\IMG_0405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825" y="1311275"/>
            <a:ext cx="1763713" cy="117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Picture 2" descr="D:\конспекты практика\урок строевая подготовка 1\Фото с урока строевая подготовка\IMG_0416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3174" b="3967"/>
          <a:stretch>
            <a:fillRect/>
          </a:stretch>
        </p:blipFill>
        <p:spPr bwMode="auto">
          <a:xfrm>
            <a:off x="6816725" y="1109663"/>
            <a:ext cx="1371600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6" name="Прямоугольник 3"/>
          <p:cNvSpPr>
            <a:spLocks noChangeArrowheads="1"/>
          </p:cNvSpPr>
          <p:nvPr/>
        </p:nvSpPr>
        <p:spPr bwMode="auto">
          <a:xfrm>
            <a:off x="4697413" y="2609850"/>
            <a:ext cx="28051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/>
              <a:t>Показ строевого приема</a:t>
            </a:r>
          </a:p>
        </p:txBody>
      </p:sp>
      <p:pic>
        <p:nvPicPr>
          <p:cNvPr id="6157" name="Picture 2" descr="D:\конспекты практика\урок строевая подготовка 1\Фото с урока строевая подготовка\IMG_0384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3219450"/>
            <a:ext cx="165576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8" name="Picture 4" descr="D:\конспекты практика\урок строевая подготовка 1\Фото с урока строевая подготовка\IMG_0473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675" y="3227388"/>
            <a:ext cx="1633538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9" name="Picture 3" descr="D:\конспекты практика\урок строевая подготовка 1\Фото с урока строевая подготовка\IMG_0462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088" y="3206750"/>
            <a:ext cx="1676400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0" name="Picture 4" descr="D:\конспекты практика\урок строевая подготовка 1\Фото с урока строевая подготовка\IMG_0490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4313" y="3219450"/>
            <a:ext cx="1717675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61" name="Прямоугольник 5"/>
          <p:cNvSpPr>
            <a:spLocks noChangeArrowheads="1"/>
          </p:cNvSpPr>
          <p:nvPr/>
        </p:nvSpPr>
        <p:spPr bwMode="auto">
          <a:xfrm>
            <a:off x="1158875" y="4365625"/>
            <a:ext cx="2476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/>
              <a:t>Практическая работа</a:t>
            </a:r>
          </a:p>
        </p:txBody>
      </p:sp>
      <p:sp>
        <p:nvSpPr>
          <p:cNvPr id="6162" name="Прямоугольник 8"/>
          <p:cNvSpPr>
            <a:spLocks noChangeArrowheads="1"/>
          </p:cNvSpPr>
          <p:nvPr/>
        </p:nvSpPr>
        <p:spPr bwMode="auto">
          <a:xfrm>
            <a:off x="4440238" y="4383088"/>
            <a:ext cx="20701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/>
              <a:t>Индивидуальная </a:t>
            </a:r>
          </a:p>
          <a:p>
            <a:pPr algn="ctr"/>
            <a:r>
              <a:rPr lang="ru-RU"/>
              <a:t>работа</a:t>
            </a:r>
          </a:p>
        </p:txBody>
      </p:sp>
      <p:sp>
        <p:nvSpPr>
          <p:cNvPr id="6163" name="Прямоугольник 9"/>
          <p:cNvSpPr>
            <a:spLocks noChangeArrowheads="1"/>
          </p:cNvSpPr>
          <p:nvPr/>
        </p:nvSpPr>
        <p:spPr bwMode="auto">
          <a:xfrm>
            <a:off x="6510338" y="4521200"/>
            <a:ext cx="17716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/>
              <a:t>Слаженность взвода</a:t>
            </a:r>
          </a:p>
        </p:txBody>
      </p:sp>
      <p:pic>
        <p:nvPicPr>
          <p:cNvPr id="6164" name="Picture 3" descr="D:\конспекты практика\урок строевая подготовка 1\Фото с урока строевая подготовка\CIMG0201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350" y="4921250"/>
            <a:ext cx="147161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65" name="Прямоугольник 11"/>
          <p:cNvSpPr>
            <a:spLocks noChangeArrowheads="1"/>
          </p:cNvSpPr>
          <p:nvPr/>
        </p:nvSpPr>
        <p:spPr bwMode="auto">
          <a:xfrm>
            <a:off x="2322513" y="5005388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/>
              <a:t>Строевая записка</a:t>
            </a:r>
          </a:p>
        </p:txBody>
      </p:sp>
      <p:sp>
        <p:nvSpPr>
          <p:cNvPr id="6166" name="Прямоугольник 13"/>
          <p:cNvSpPr>
            <a:spLocks noChangeArrowheads="1"/>
          </p:cNvSpPr>
          <p:nvPr/>
        </p:nvSpPr>
        <p:spPr bwMode="auto">
          <a:xfrm>
            <a:off x="2397125" y="5521325"/>
            <a:ext cx="20224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/>
              <a:t>Лист оценивания</a:t>
            </a:r>
          </a:p>
        </p:txBody>
      </p:sp>
    </p:spTree>
    <p:extLst>
      <p:ext uri="{BB962C8B-B14F-4D97-AF65-F5344CB8AC3E}">
        <p14:creationId xmlns="" xmlns:p14="http://schemas.microsoft.com/office/powerpoint/2010/main" val="123962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7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>
              <a:lnSpc>
                <a:spcPct val="80000"/>
              </a:lnSpc>
            </a:pPr>
            <a:endParaRPr lang="ru-RU" sz="2400" smtClean="0"/>
          </a:p>
        </p:txBody>
      </p:sp>
      <p:sp>
        <p:nvSpPr>
          <p:cNvPr id="8195" name="Заголовок 1"/>
          <p:cNvSpPr>
            <a:spLocks noGrp="1"/>
          </p:cNvSpPr>
          <p:nvPr>
            <p:ph type="title"/>
          </p:nvPr>
        </p:nvSpPr>
        <p:spPr bwMode="auto">
          <a:xfrm>
            <a:off x="714348" y="142852"/>
            <a:ext cx="7643866" cy="1296974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5280"/>
              </a:lnSpc>
            </a:pPr>
            <a:r>
              <a:rPr lang="ru-RU" sz="2600" dirty="0" smtClean="0">
                <a:solidFill>
                  <a:srgbClr val="FF0000"/>
                </a:solidFill>
              </a:rPr>
              <a:t>Интеллектуальная дуэль, составление вопросов, беседа, ролевая игра, светофор, видео фильм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</a:p>
        </p:txBody>
      </p:sp>
      <p:pic>
        <p:nvPicPr>
          <p:cNvPr id="8196" name="Picture 4" descr="D:\конспекты практика\Фото с урока строевая подготовка\IMG_03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88" y="1628775"/>
            <a:ext cx="2735262" cy="182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6" descr="D:\конспекты практика\символы РК и ВС уставы фото\CIMG01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613" y="1628775"/>
            <a:ext cx="2566987" cy="192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7" descr="D:\конспекты практика\символы РК и ВС уставы фото\CIMG014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88" y="3533775"/>
            <a:ext cx="2735262" cy="205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8" descr="D:\конспекты практика\символы РК и ВС уставы фото\CIMG017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0913" y="1609725"/>
            <a:ext cx="2566987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10" descr="D:\конспекты практика\символы РК и ВС уставы фото\CIMG012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513" y="3621088"/>
            <a:ext cx="2619375" cy="196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11" descr="D:\конспекты практика\фото 24.10 суточный наряд\DCIM\100PHOTO\SAM_0006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75" y="3621088"/>
            <a:ext cx="2792413" cy="196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Picture 12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 contrast="36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30188"/>
            <a:ext cx="585787" cy="57943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66FFCC">
                <a:alpha val="5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8203" name="Picture 11" descr="Символика ВСРК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650" y="136525"/>
            <a:ext cx="647700" cy="620713"/>
          </a:xfrm>
          <a:prstGeom prst="rect">
            <a:avLst/>
          </a:prstGeom>
          <a:noFill/>
          <a:ln>
            <a:noFill/>
          </a:ln>
          <a:effectLst>
            <a:outerShdw dist="91581" dir="19578596" algn="ctr" rotWithShape="0">
              <a:srgbClr val="00FFCC">
                <a:alpha val="5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059864312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 bwMode="auto">
          <a:xfrm>
            <a:off x="500063" y="260350"/>
            <a:ext cx="8229600" cy="936625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z="2600" dirty="0" smtClean="0">
                <a:solidFill>
                  <a:srgbClr val="C00000"/>
                </a:solidFill>
                <a:ea typeface="+mn-ea"/>
                <a:cs typeface="+mn-cs"/>
              </a:rPr>
              <a:t>Постер, ЗХУ, ИКТ, чтение с пометками таблица Венна</a:t>
            </a:r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 bwMode="auto">
          <a:xfrm>
            <a:off x="714375" y="1412875"/>
            <a:ext cx="7572375" cy="38735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828800" lvl="4" indent="0" algn="just">
              <a:buFontTx/>
              <a:buNone/>
            </a:pPr>
            <a:endParaRPr lang="ru-RU" sz="2100" smtClean="0"/>
          </a:p>
        </p:txBody>
      </p:sp>
      <p:pic>
        <p:nvPicPr>
          <p:cNvPr id="9220" name="Picture 4" descr="D:\конспекты практика\символы РК и ВС уставы фото\CIMG00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412875"/>
            <a:ext cx="3382962" cy="253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 descr="D:\конспекты практика\символы РК и ВС уставы фото\CIMG009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412875"/>
            <a:ext cx="3287713" cy="246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 descr="D:\конспекты практика\символы РК и ВС уставы фото\CIMG01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13" y="3978275"/>
            <a:ext cx="3311525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7" descr="D:\конспекты практика\символы РК и ВС уставы фото\CIMG010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938588"/>
            <a:ext cx="3287713" cy="246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Picture 1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 contrast="36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30188"/>
            <a:ext cx="585787" cy="57943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66FFCC">
                <a:alpha val="5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9225" name="Picture 11" descr="Символика ВСРК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650" y="136525"/>
            <a:ext cx="647700" cy="620713"/>
          </a:xfrm>
          <a:prstGeom prst="rect">
            <a:avLst/>
          </a:prstGeom>
          <a:noFill/>
          <a:ln>
            <a:noFill/>
          </a:ln>
          <a:effectLst>
            <a:outerShdw dist="91581" dir="19578596" algn="ctr" rotWithShape="0">
              <a:srgbClr val="00FFCC">
                <a:alpha val="5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981228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nimBg="1"/>
      <p:bldP spid="819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Прямоугольник 7"/>
          <p:cNvSpPr>
            <a:spLocks noChangeArrowheads="1"/>
          </p:cNvSpPr>
          <p:nvPr/>
        </p:nvSpPr>
        <p:spPr bwMode="auto">
          <a:xfrm>
            <a:off x="714375" y="5500688"/>
            <a:ext cx="4714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ru-RU" b="1"/>
              <a:t> </a:t>
            </a:r>
          </a:p>
        </p:txBody>
      </p:sp>
      <p:pic>
        <p:nvPicPr>
          <p:cNvPr id="10243" name="Picture 10" descr="D:\конспекты практика\символы РК и ВС уставы фото\CIMG01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628775"/>
            <a:ext cx="3062287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Заголовок 3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600" smtClean="0">
                <a:solidFill>
                  <a:srgbClr val="FF0000"/>
                </a:solidFill>
              </a:rPr>
              <a:t>Самооценивание, взаимооценивание, оценивание с комментарием</a:t>
            </a:r>
          </a:p>
        </p:txBody>
      </p:sp>
      <p:pic>
        <p:nvPicPr>
          <p:cNvPr id="10245" name="Picture 11" descr="D:\конспекты практика\фото 24.10 суточный наряд\DCIM\100PHOTO\SAM_004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475" y="4149725"/>
            <a:ext cx="3694113" cy="209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12" descr="D:\конспекты практика\Фото с урока строевая подготовка\IMG_036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25" y="1612900"/>
            <a:ext cx="3409950" cy="227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1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 contrast="36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230188"/>
            <a:ext cx="585787" cy="57943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66FFCC">
                <a:alpha val="5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10248" name="Picture 11" descr="Символика ВСРК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650" y="136525"/>
            <a:ext cx="647700" cy="620713"/>
          </a:xfrm>
          <a:prstGeom prst="rect">
            <a:avLst/>
          </a:prstGeom>
          <a:noFill/>
          <a:ln>
            <a:noFill/>
          </a:ln>
          <a:effectLst>
            <a:outerShdw dist="91581" dir="19578596" algn="ctr" rotWithShape="0">
              <a:srgbClr val="00FFCC">
                <a:alpha val="5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299107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4988" y="1628800"/>
            <a:ext cx="7704856" cy="4493538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>
            <a:spAutoFit/>
          </a:bodyPr>
          <a:lstStyle/>
          <a:p>
            <a:r>
              <a:rPr lang="ru-RU" sz="2200" i="1" dirty="0"/>
              <a:t>Преподаватели-организаторы НВП обучают юношей допризывного возраста азам военного дела. Именно от нас, именуемых нашими воспитанниками «военруками», во многом зависит учебная дисциплина, настроение, чувство силы и самостоятельности, готовности исполнить священный долг - служить в Вооруженных Силах Республики Казахстан на благо своего народа и Отчизны. Поэтому главной целью своей работы считаю формирование у учащихся убежденности в необходимости личной и коллективной, моральной и практической готовности к защите Отечества.</a:t>
            </a:r>
          </a:p>
          <a:p>
            <a:r>
              <a:rPr lang="ru-RU" sz="2200" b="1" i="1" dirty="0"/>
              <a:t>Конечный результат:</a:t>
            </a:r>
            <a:r>
              <a:rPr lang="ru-RU" sz="2200" i="1" dirty="0"/>
              <a:t> Успешный учитель и перспективный ученик.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1600" y="404663"/>
            <a:ext cx="7223516" cy="646331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ru-RU" sz="3600" dirty="0" smtClean="0"/>
              <a:t>Результат урочной деятельности</a:t>
            </a:r>
            <a:endParaRPr lang="ru-RU" sz="3600" dirty="0"/>
          </a:p>
        </p:txBody>
      </p:sp>
    </p:spTree>
    <p:extLst>
      <p:ext uri="{BB962C8B-B14F-4D97-AF65-F5344CB8AC3E}">
        <p14:creationId xmlns="" xmlns:p14="http://schemas.microsoft.com/office/powerpoint/2010/main" val="5105579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683568" y="548680"/>
            <a:ext cx="7772400" cy="648072"/>
          </a:xfrm>
          <a:prstGeom prst="rect">
            <a:avLst/>
          </a:prstGeom>
          <a:solidFill>
            <a:srgbClr val="92D050"/>
          </a:solidFill>
          <a:ln>
            <a:solidFill>
              <a:srgbClr val="0000FF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sng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УСЛОВИЯ ФОРМИРОВАНИЯ ГРАЖДАНСТВЕННОСТИ И ПАТРИОТИЗМА ЧЕРЕЗ ВНЕУРОЧНУЮ ДЕЯТЕЛЬНОСТЬ</a:t>
            </a:r>
            <a:endParaRPr kumimoji="0" lang="ru-RU" sz="1800" b="1" i="1" u="sng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0" y="1412776"/>
            <a:ext cx="2699792" cy="360040"/>
          </a:xfrm>
          <a:prstGeom prst="rect">
            <a:avLst/>
          </a:prstGeom>
          <a:solidFill>
            <a:srgbClr val="00B0F0"/>
          </a:solidFill>
        </p:spPr>
        <p:txBody>
          <a:bodyPr>
            <a:no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Работа с родителями</a:t>
            </a:r>
            <a:endParaRPr kumimoji="0" lang="ru-RU" sz="1600" b="1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71800" y="1412776"/>
            <a:ext cx="3327642" cy="338554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ru-RU" sz="1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Работа кружка «Меткий стрелок</a:t>
            </a:r>
            <a:endParaRPr lang="ru-RU" sz="16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56176" y="1412776"/>
            <a:ext cx="2987824" cy="338554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Работа с ветеранами ВОВ</a:t>
            </a:r>
            <a:endParaRPr lang="ru-RU" sz="16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 descr="G:\SAM_08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44824"/>
            <a:ext cx="2400266" cy="1800200"/>
          </a:xfrm>
          <a:prstGeom prst="rect">
            <a:avLst/>
          </a:prstGeom>
          <a:noFill/>
        </p:spPr>
      </p:pic>
      <p:pic>
        <p:nvPicPr>
          <p:cNvPr id="11" name="Picture 3" descr="D:\Фото\Турнир по стрельбе\IMG_77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1772816"/>
            <a:ext cx="3024336" cy="1872208"/>
          </a:xfrm>
          <a:prstGeom prst="rect">
            <a:avLst/>
          </a:prstGeom>
          <a:noFill/>
        </p:spPr>
      </p:pic>
      <p:pic>
        <p:nvPicPr>
          <p:cNvPr id="12" name="Picture 4" descr="G:\DSC056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1779331"/>
            <a:ext cx="2664296" cy="1885583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1403648" y="3933056"/>
            <a:ext cx="2553520" cy="338554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Работа «ВПК «СУНКАР</a:t>
            </a:r>
            <a:r>
              <a:rPr lang="ru-RU" sz="1600" b="1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1600" b="1" i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64088" y="3789040"/>
            <a:ext cx="3341783" cy="58477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Работа с ветеранами Афганистана и </a:t>
            </a:r>
            <a:r>
              <a:rPr lang="ru-RU" sz="16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акиматом</a:t>
            </a:r>
            <a:r>
              <a:rPr lang="ru-RU" sz="1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города</a:t>
            </a:r>
            <a:endParaRPr lang="ru-RU" sz="16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4437112"/>
            <a:ext cx="2736304" cy="2132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5856" y="4437112"/>
            <a:ext cx="3175479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88224" y="4437112"/>
            <a:ext cx="2001099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60648"/>
            <a:ext cx="7772400" cy="864096"/>
          </a:xfrm>
          <a:prstGeom prst="rect">
            <a:avLst/>
          </a:prstGeom>
          <a:solidFill>
            <a:srgbClr val="00FFFF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УСЛОВИЯ ФОРМИРОВАНИЯ ГРАЖДАНСТВЕННОСТИ И</a:t>
            </a:r>
            <a:r>
              <a:rPr kumimoji="0" lang="ru-RU" sz="1800" b="0" i="1" u="sng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1800" b="0" i="1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ПАТРИОТИЗМА ЧЕРЕЗ ВНЕУРОЧНУЮ ДЕЯТЕЛЬНОСТЬ</a:t>
            </a:r>
            <a:endParaRPr kumimoji="0" lang="ru-RU" sz="1800" b="0" i="1" u="sng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27784" y="1268760"/>
            <a:ext cx="3600400" cy="338554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chemeClr val="bg1"/>
                </a:solidFill>
              </a:rPr>
              <a:t>Работа с воинской частью 5518</a:t>
            </a:r>
            <a:endParaRPr lang="ru-RU" sz="1600" b="1" i="1" dirty="0">
              <a:solidFill>
                <a:schemeClr val="bg1"/>
              </a:solidFill>
            </a:endParaRPr>
          </a:p>
        </p:txBody>
      </p:sp>
      <p:pic>
        <p:nvPicPr>
          <p:cNvPr id="8" name="Picture 2" descr="G:\IMG_77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72816"/>
            <a:ext cx="2500836" cy="1875799"/>
          </a:xfrm>
          <a:prstGeom prst="rect">
            <a:avLst/>
          </a:prstGeom>
          <a:noFill/>
        </p:spPr>
      </p:pic>
      <p:pic>
        <p:nvPicPr>
          <p:cNvPr id="9" name="Picture 4" descr="G:\Photo-00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1772816"/>
            <a:ext cx="2496277" cy="1872208"/>
          </a:xfrm>
          <a:prstGeom prst="rect">
            <a:avLst/>
          </a:prstGeom>
          <a:noFill/>
        </p:spPr>
      </p:pic>
      <p:pic>
        <p:nvPicPr>
          <p:cNvPr id="10" name="Picture 2" descr="G:\Изображение 0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1772816"/>
            <a:ext cx="2496277" cy="1872208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627784" y="3789040"/>
            <a:ext cx="3744416" cy="338554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chemeClr val="bg1"/>
                </a:solidFill>
              </a:rPr>
              <a:t>Юнармейское движение «АЛАУ»</a:t>
            </a:r>
            <a:endParaRPr lang="ru-RU" sz="1600" b="1" i="1" dirty="0">
              <a:solidFill>
                <a:schemeClr val="bg1"/>
              </a:solidFill>
            </a:endParaRPr>
          </a:p>
        </p:txBody>
      </p:sp>
      <p:pic>
        <p:nvPicPr>
          <p:cNvPr id="12" name="Picture 5" descr="G:\DSC0422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4293096"/>
            <a:ext cx="2801890" cy="1867926"/>
          </a:xfrm>
          <a:prstGeom prst="rect">
            <a:avLst/>
          </a:prstGeom>
          <a:noFill/>
        </p:spPr>
      </p:pic>
      <p:pic>
        <p:nvPicPr>
          <p:cNvPr id="13" name="Picture 6" descr="G:\P416009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7864" y="4293097"/>
            <a:ext cx="2664296" cy="1836204"/>
          </a:xfrm>
          <a:prstGeom prst="rect">
            <a:avLst/>
          </a:prstGeom>
          <a:noFill/>
        </p:spPr>
      </p:pic>
      <p:pic>
        <p:nvPicPr>
          <p:cNvPr id="14" name="Picture 3" descr="G:\IMG_272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28184" y="4293096"/>
            <a:ext cx="2449010" cy="1836758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611560" y="404663"/>
            <a:ext cx="7772400" cy="936105"/>
          </a:xfrm>
          <a:prstGeom prst="rect">
            <a:avLst/>
          </a:prstGeom>
          <a:solidFill>
            <a:srgbClr val="FFC000"/>
          </a:solidFill>
          <a:ln w="38100"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УСЛОВИЯ ФОРМИРОВАНИЯ ГРАЖДАНСТВЕННОСТИ И ПАТРИОТИЗМА </a:t>
            </a:r>
            <a:r>
              <a:rPr kumimoji="0" lang="ru-RU" sz="1800" b="0" i="1" u="sng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1800" b="0" i="1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ЧЕРЕЗ ВНЕУРОЧНУЮ ДЕЯТЕЛЬНОСТЬ</a:t>
            </a:r>
            <a:endParaRPr kumimoji="0" lang="ru-RU" sz="1800" b="0" i="1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1412776"/>
            <a:ext cx="3816424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1600" b="1" i="1" dirty="0" smtClean="0"/>
              <a:t>Работа с ВПК ближнего зарубежья</a:t>
            </a:r>
            <a:endParaRPr lang="ru-RU" sz="16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6732240" y="1412776"/>
            <a:ext cx="1728192" cy="338554"/>
          </a:xfrm>
          <a:prstGeom prst="rect">
            <a:avLst/>
          </a:prstGeom>
          <a:solidFill>
            <a:srgbClr val="CCFF33"/>
          </a:solidFill>
          <a:ln w="127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ru-RU" sz="1600" b="1" i="1" dirty="0" smtClean="0"/>
              <a:t>Вахта памяти</a:t>
            </a:r>
            <a:endParaRPr lang="ru-RU" sz="1600" b="1" i="1" dirty="0"/>
          </a:p>
        </p:txBody>
      </p:sp>
      <p:pic>
        <p:nvPicPr>
          <p:cNvPr id="9" name="Picture 2" descr="G:\Изображение1 0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844824"/>
            <a:ext cx="3096344" cy="2397549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0" name="Picture 3" descr="G:\DSCN017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1844824"/>
            <a:ext cx="3096345" cy="2322259"/>
          </a:xfrm>
          <a:prstGeom prst="rect">
            <a:avLst/>
          </a:prstGeom>
          <a:noFill/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11" name="Picture 4" descr="D:\Сергей\Присяга,8 октября,2011\SAM_260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896" y="4437112"/>
            <a:ext cx="2963821" cy="2222866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</p:pic>
      <p:sp>
        <p:nvSpPr>
          <p:cNvPr id="12" name="TextBox 11"/>
          <p:cNvSpPr txBox="1"/>
          <p:nvPr/>
        </p:nvSpPr>
        <p:spPr>
          <a:xfrm>
            <a:off x="6732240" y="4365104"/>
            <a:ext cx="1944216" cy="1323439"/>
          </a:xfrm>
          <a:prstGeom prst="rect">
            <a:avLst/>
          </a:prstGeom>
          <a:solidFill>
            <a:srgbClr val="92D050"/>
          </a:solidFill>
          <a:ln w="127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Ритуал принятия  </a:t>
            </a:r>
          </a:p>
          <a:p>
            <a:pPr algn="ctr"/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торжественной клятвы </a:t>
            </a:r>
          </a:p>
          <a:p>
            <a:pPr algn="ctr"/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воспитанниками ВПК «СУНКАР»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3528" y="4365104"/>
            <a:ext cx="3168352" cy="307777"/>
          </a:xfrm>
          <a:prstGeom prst="rect">
            <a:avLst/>
          </a:prstGeom>
          <a:solidFill>
            <a:srgbClr val="92D050"/>
          </a:solidFill>
          <a:ln w="1905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ru-RU" sz="1400" b="1" i="1" dirty="0" smtClean="0"/>
              <a:t>Вручение воинского документа</a:t>
            </a:r>
            <a:endParaRPr lang="ru-RU" sz="1400" b="1" i="1" dirty="0"/>
          </a:p>
        </p:txBody>
      </p:sp>
      <p:pic>
        <p:nvPicPr>
          <p:cNvPr id="14" name="Picture 3" descr="C:\Profiles\User\Рабочий стол\фото на педсовет\P111010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5576" y="4725144"/>
            <a:ext cx="2626517" cy="1969888"/>
          </a:xfrm>
          <a:prstGeom prst="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787" name="Picture 3" descr="C:\Documents and Settings\школа\Рабочий стол\фото для конфер\Фото ОСОЛ 2006 09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3857628"/>
            <a:ext cx="3359589" cy="2520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6786" name="Picture 2" descr="C:\Documents and Settings\школа\Рабочий стол\фото для конфер\Фото ОСОЛ 2006 1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142984"/>
            <a:ext cx="3359588" cy="2520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3253" name="Picture 5" descr="F:\Фото ОСОЛ 2006\Фото ОСОЛ 2006 04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1142984"/>
            <a:ext cx="3360000" cy="2520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3254" name="Picture 6" descr="F:\Фото ОСОЛ 2006\Фото ОСОЛ 2006 06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3857628"/>
            <a:ext cx="3360000" cy="2520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Заголовок 1"/>
          <p:cNvSpPr txBox="1"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  <a:prstGeom prst="rect">
            <a:avLst/>
          </a:prstGeom>
          <a:solidFill>
            <a:srgbClr val="FFC000"/>
          </a:solidFill>
          <a:ln w="38100"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УСЛОВИЯ ФОРМИРОВАНИЯ ГРАЖДАНСТВЕННОСТИ И ПАТРИОТИЗМА </a:t>
            </a:r>
            <a:r>
              <a:rPr kumimoji="0" lang="ru-RU" sz="1800" b="0" i="1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1800" b="0" i="1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ЧЕРЕЗ ВНЕУРОЧНУЮ ДЕЯТЕЛЬНОСТЬ</a:t>
            </a:r>
            <a:br>
              <a:rPr kumimoji="0" lang="ru-RU" sz="1800" b="0" i="1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lang="ru-RU" sz="2400" i="1" kern="1200" dirty="0" smtClean="0">
                <a:solidFill>
                  <a:srgbClr val="0070C0"/>
                </a:solidFill>
              </a:rPr>
              <a:t>УЧЕБНО- ПОЛЕВЫЕ СБОРЫ</a:t>
            </a:r>
            <a:endParaRPr kumimoji="0" lang="ru-RU" sz="1800" b="0" i="1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67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67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67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6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67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67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67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6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ru-RU" sz="2700" b="1" i="1" dirty="0" err="1" smtClean="0">
                <a:solidFill>
                  <a:srgbClr val="002060"/>
                </a:solidFill>
              </a:rPr>
              <a:t>Командообразование</a:t>
            </a:r>
            <a:r>
              <a:rPr lang="ru-RU" sz="2700" b="1" i="1" dirty="0" smtClean="0">
                <a:solidFill>
                  <a:srgbClr val="002060"/>
                </a:solidFill>
              </a:rPr>
              <a:t>- как технология воспитания гражданственности и патриотизма</a:t>
            </a: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7936200"/>
              </p:ext>
            </p:extLst>
          </p:nvPr>
        </p:nvGraphicFramePr>
        <p:xfrm>
          <a:off x="611560" y="1066800"/>
          <a:ext cx="8064896" cy="5791200"/>
        </p:xfrm>
        <a:graphic>
          <a:graphicData uri="http://schemas.openxmlformats.org/drawingml/2006/table">
            <a:tbl>
              <a:tblPr/>
              <a:tblGrid>
                <a:gridCol w="349550"/>
                <a:gridCol w="1628009"/>
                <a:gridCol w="6087337"/>
              </a:tblGrid>
              <a:tr h="4108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№ п\п</a:t>
                      </a:r>
                    </a:p>
                  </a:txBody>
                  <a:tcPr marL="35719" marR="357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Заинтересованные субъекты</a:t>
                      </a:r>
                    </a:p>
                  </a:txBody>
                  <a:tcPr marL="35719" marR="357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Воздействие</a:t>
                      </a:r>
                    </a:p>
                  </a:txBody>
                  <a:tcPr marL="35719" marR="357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1605">
                <a:tc>
                  <a:txBody>
                    <a:bodyPr/>
                    <a:lstStyle/>
                    <a:p>
                      <a:pPr marL="109538" indent="-109538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600" b="1" dirty="0">
                        <a:latin typeface="Times New Roman"/>
                        <a:ea typeface="Times New Roman"/>
                      </a:endParaRPr>
                    </a:p>
                  </a:txBody>
                  <a:tcPr marL="35719" marR="357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Школьный психолог</a:t>
                      </a:r>
                    </a:p>
                  </a:txBody>
                  <a:tcPr marL="35719" marR="357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Times New Roman"/>
                          <a:ea typeface="Times New Roman"/>
                        </a:rPr>
                        <a:t>Диагностика личностных качеств уч-ся.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Times New Roman"/>
                          <a:ea typeface="Times New Roman"/>
                        </a:rPr>
                        <a:t>Диагностика уровня </a:t>
                      </a:r>
                      <a:r>
                        <a:rPr lang="ru-RU" sz="1400" b="1" i="1" dirty="0" err="1">
                          <a:latin typeface="Times New Roman"/>
                          <a:ea typeface="Times New Roman"/>
                        </a:rPr>
                        <a:t>сформированности</a:t>
                      </a:r>
                      <a:r>
                        <a:rPr lang="ru-RU" sz="1400" b="1" i="1" dirty="0">
                          <a:latin typeface="Times New Roman"/>
                          <a:ea typeface="Times New Roman"/>
                        </a:rPr>
                        <a:t> гражданственности и патриотизма.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Times New Roman"/>
                          <a:ea typeface="Times New Roman"/>
                        </a:rPr>
                        <a:t>Диагностика результативности внедрения Программы.</a:t>
                      </a:r>
                    </a:p>
                  </a:txBody>
                  <a:tcPr marL="35719" marR="357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6204">
                <a:tc>
                  <a:txBody>
                    <a:bodyPr/>
                    <a:lstStyle/>
                    <a:p>
                      <a:pPr marL="228600" indent="-22860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600" b="1" dirty="0">
                        <a:latin typeface="Times New Roman"/>
                        <a:ea typeface="Times New Roman"/>
                      </a:endParaRPr>
                    </a:p>
                  </a:txBody>
                  <a:tcPr marL="35719" marR="357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Преподаватель- организатор НВП</a:t>
                      </a:r>
                    </a:p>
                  </a:txBody>
                  <a:tcPr marL="35719" marR="357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Times New Roman"/>
                          <a:ea typeface="Times New Roman"/>
                        </a:rPr>
                        <a:t>Связь с родителями. Участие в родительских собраниях. Урочная деятельность. Внеклассная работа. УПС.  Поддержание и стимуляция связей со всеми заинтересованными сторонами.</a:t>
                      </a:r>
                    </a:p>
                  </a:txBody>
                  <a:tcPr marL="35719" marR="357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6204">
                <a:tc>
                  <a:txBody>
                    <a:bodyPr/>
                    <a:lstStyle/>
                    <a:p>
                      <a:pPr marL="228600" indent="-22860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600" b="1" dirty="0">
                        <a:latin typeface="Times New Roman"/>
                        <a:ea typeface="Times New Roman"/>
                      </a:endParaRPr>
                    </a:p>
                  </a:txBody>
                  <a:tcPr marL="35719" marR="357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Кл. руководители</a:t>
                      </a:r>
                    </a:p>
                  </a:txBody>
                  <a:tcPr marL="35719" marR="357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Times New Roman"/>
                          <a:ea typeface="Times New Roman"/>
                        </a:rPr>
                        <a:t>Годовое </a:t>
                      </a:r>
                      <a:r>
                        <a:rPr lang="ru-RU" sz="1400" b="1" i="1" dirty="0" err="1">
                          <a:latin typeface="Times New Roman"/>
                          <a:ea typeface="Times New Roman"/>
                        </a:rPr>
                        <a:t>КТпланирование</a:t>
                      </a:r>
                      <a:r>
                        <a:rPr lang="ru-RU" sz="1400" b="1" i="1" dirty="0">
                          <a:latin typeface="Times New Roman"/>
                          <a:ea typeface="Times New Roman"/>
                        </a:rPr>
                        <a:t> ВПР. Экскурсии. Приписка. УПС. Проведение патриотических </a:t>
                      </a:r>
                      <a:r>
                        <a:rPr lang="ru-RU" sz="1400" b="1" i="1" dirty="0" err="1">
                          <a:latin typeface="Times New Roman"/>
                          <a:ea typeface="Times New Roman"/>
                        </a:rPr>
                        <a:t>кл</a:t>
                      </a:r>
                      <a:r>
                        <a:rPr lang="ru-RU" sz="1400" b="1" i="1" dirty="0">
                          <a:latin typeface="Times New Roman"/>
                          <a:ea typeface="Times New Roman"/>
                        </a:rPr>
                        <a:t>. часов. Помощь в организации внеклассных мероприятий.</a:t>
                      </a:r>
                    </a:p>
                  </a:txBody>
                  <a:tcPr marL="35719" marR="357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6204">
                <a:tc>
                  <a:txBody>
                    <a:bodyPr/>
                    <a:lstStyle/>
                    <a:p>
                      <a:pPr marL="228600" indent="-22860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600" b="1" dirty="0">
                        <a:latin typeface="Times New Roman"/>
                        <a:ea typeface="Times New Roman"/>
                      </a:endParaRPr>
                    </a:p>
                  </a:txBody>
                  <a:tcPr marL="35719" marR="357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Воспитательный отдел</a:t>
                      </a:r>
                    </a:p>
                  </a:txBody>
                  <a:tcPr marL="35719" marR="357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Times New Roman"/>
                          <a:ea typeface="Times New Roman"/>
                        </a:rPr>
                        <a:t>Организация работы по ВПВ. Поисковая работа. Работа с ветеранами. Шефская работа. Организация юнармейского движения. Проведение уроков мужества.</a:t>
                      </a:r>
                    </a:p>
                  </a:txBody>
                  <a:tcPr marL="35719" marR="357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744">
                <a:tc>
                  <a:txBody>
                    <a:bodyPr/>
                    <a:lstStyle/>
                    <a:p>
                      <a:pPr marL="228600" indent="-22860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600" b="1" dirty="0">
                        <a:latin typeface="Times New Roman"/>
                        <a:ea typeface="Times New Roman"/>
                      </a:endParaRPr>
                    </a:p>
                  </a:txBody>
                  <a:tcPr marL="35719" marR="357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Учителя истории</a:t>
                      </a:r>
                    </a:p>
                  </a:txBody>
                  <a:tcPr marL="35719" marR="357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>
                          <a:latin typeface="Times New Roman"/>
                          <a:ea typeface="Times New Roman"/>
                        </a:rPr>
                        <a:t>Разработка и проведение интегрированных </a:t>
                      </a:r>
                      <a:r>
                        <a:rPr lang="ru-RU" sz="1400" b="1" i="1" baseline="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b="1" i="1" dirty="0" smtClean="0">
                          <a:latin typeface="+mn-lt"/>
                          <a:ea typeface="Times New Roman"/>
                        </a:rPr>
                        <a:t>уроков с предметом </a:t>
                      </a:r>
                      <a:r>
                        <a:rPr lang="ru-RU" sz="1400" b="1" i="1" dirty="0" smtClean="0">
                          <a:latin typeface="Times New Roman"/>
                          <a:ea typeface="Times New Roman"/>
                        </a:rPr>
                        <a:t>НВП</a:t>
                      </a:r>
                      <a:endParaRPr lang="ru-RU" sz="1400" b="1" i="1" dirty="0">
                        <a:latin typeface="Times New Roman"/>
                        <a:ea typeface="Times New Roman"/>
                      </a:endParaRPr>
                    </a:p>
                  </a:txBody>
                  <a:tcPr marL="35719" marR="357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802">
                <a:tc>
                  <a:txBody>
                    <a:bodyPr/>
                    <a:lstStyle/>
                    <a:p>
                      <a:pPr marL="228600" indent="-22860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600" b="1" dirty="0">
                        <a:latin typeface="Times New Roman"/>
                        <a:ea typeface="Times New Roman"/>
                      </a:endParaRPr>
                    </a:p>
                  </a:txBody>
                  <a:tcPr marL="35719" marR="357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Учителя</a:t>
                      </a:r>
                      <a:r>
                        <a:rPr lang="en-US" sz="1400" b="1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литературы</a:t>
                      </a:r>
                      <a:endParaRPr lang="ru-RU" sz="1400" b="1" dirty="0">
                        <a:latin typeface="Times New Roman"/>
                        <a:ea typeface="Times New Roman"/>
                      </a:endParaRPr>
                    </a:p>
                  </a:txBody>
                  <a:tcPr marL="35719" marR="357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latin typeface="Times New Roman"/>
                          <a:ea typeface="Times New Roman"/>
                        </a:rPr>
                        <a:t>Разработка и проведение интегрированных </a:t>
                      </a:r>
                      <a:r>
                        <a:rPr lang="ru-RU" sz="1400" b="1" i="1" baseline="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b="1" i="1" dirty="0" smtClean="0">
                          <a:latin typeface="+mn-lt"/>
                          <a:ea typeface="Times New Roman"/>
                        </a:rPr>
                        <a:t>уроков с предметом </a:t>
                      </a:r>
                      <a:r>
                        <a:rPr lang="ru-RU" sz="1400" b="1" i="1" dirty="0" smtClean="0">
                          <a:latin typeface="Times New Roman"/>
                          <a:ea typeface="Times New Roman"/>
                        </a:rPr>
                        <a:t>НВП</a:t>
                      </a:r>
                      <a:endParaRPr lang="ru-RU" sz="1400" b="1" i="1" dirty="0">
                        <a:latin typeface="Times New Roman"/>
                        <a:ea typeface="Times New Roman"/>
                      </a:endParaRPr>
                    </a:p>
                  </a:txBody>
                  <a:tcPr marL="35719" marR="357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802">
                <a:tc>
                  <a:txBody>
                    <a:bodyPr/>
                    <a:lstStyle/>
                    <a:p>
                      <a:pPr marL="228600" indent="-22860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600" b="1" dirty="0">
                        <a:latin typeface="Times New Roman"/>
                        <a:ea typeface="Times New Roman"/>
                      </a:endParaRPr>
                    </a:p>
                  </a:txBody>
                  <a:tcPr marL="35719" marR="357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Учителя географии</a:t>
                      </a:r>
                    </a:p>
                  </a:txBody>
                  <a:tcPr marL="35719" marR="357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latin typeface="Times New Roman"/>
                          <a:ea typeface="Times New Roman"/>
                        </a:rPr>
                        <a:t>Разработка и проведение интегрированных </a:t>
                      </a:r>
                      <a:r>
                        <a:rPr lang="ru-RU" sz="1400" b="1" i="1" baseline="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b="1" i="1" dirty="0" smtClean="0">
                          <a:latin typeface="+mn-lt"/>
                          <a:ea typeface="Times New Roman"/>
                        </a:rPr>
                        <a:t>уроков с предметом </a:t>
                      </a:r>
                      <a:r>
                        <a:rPr lang="ru-RU" sz="1400" b="1" i="1" dirty="0" smtClean="0">
                          <a:latin typeface="Times New Roman"/>
                          <a:ea typeface="Times New Roman"/>
                        </a:rPr>
                        <a:t>НВП</a:t>
                      </a:r>
                      <a:endParaRPr lang="ru-RU" sz="1400" b="1" i="1" dirty="0">
                        <a:latin typeface="Times New Roman"/>
                        <a:ea typeface="Times New Roman"/>
                      </a:endParaRPr>
                    </a:p>
                  </a:txBody>
                  <a:tcPr marL="35719" marR="357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802">
                <a:tc>
                  <a:txBody>
                    <a:bodyPr/>
                    <a:lstStyle/>
                    <a:p>
                      <a:pPr marL="228600" indent="-22860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</a:rPr>
                        <a:t>8</a:t>
                      </a:r>
                      <a:endParaRPr lang="ru-RU" sz="1600" b="1" dirty="0">
                        <a:latin typeface="Times New Roman"/>
                        <a:ea typeface="Times New Roman"/>
                      </a:endParaRPr>
                    </a:p>
                  </a:txBody>
                  <a:tcPr marL="35719" marR="357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Учителя физкультуры</a:t>
                      </a:r>
                    </a:p>
                  </a:txBody>
                  <a:tcPr marL="35719" marR="357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Times New Roman"/>
                          <a:ea typeface="Times New Roman"/>
                        </a:rPr>
                        <a:t>Тренировка строевых приёмов. Подготовка и проведение соревнований. Оказание помощи преподавателю- организатору НВП.</a:t>
                      </a:r>
                    </a:p>
                  </a:txBody>
                  <a:tcPr marL="35719" marR="357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802">
                <a:tc>
                  <a:txBody>
                    <a:bodyPr/>
                    <a:lstStyle/>
                    <a:p>
                      <a:pPr marL="228600" indent="-22860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</a:rPr>
                        <a:t>9</a:t>
                      </a:r>
                      <a:endParaRPr lang="ru-RU" sz="1600" b="1" dirty="0">
                        <a:latin typeface="Times New Roman"/>
                        <a:ea typeface="Times New Roman"/>
                      </a:endParaRPr>
                    </a:p>
                  </a:txBody>
                  <a:tcPr marL="35719" marR="357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Учителя технологии</a:t>
                      </a:r>
                    </a:p>
                  </a:txBody>
                  <a:tcPr marL="35719" marR="357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Times New Roman"/>
                          <a:ea typeface="Times New Roman"/>
                        </a:rPr>
                        <a:t>Помощь в усовершенствовании МТБ НВП</a:t>
                      </a:r>
                    </a:p>
                  </a:txBody>
                  <a:tcPr marL="35719" marR="357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6204">
                <a:tc>
                  <a:txBody>
                    <a:bodyPr/>
                    <a:lstStyle/>
                    <a:p>
                      <a:pPr marL="228600" indent="-22860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600" b="1" dirty="0">
                        <a:latin typeface="Times New Roman"/>
                        <a:ea typeface="Times New Roman"/>
                      </a:endParaRPr>
                    </a:p>
                  </a:txBody>
                  <a:tcPr marL="35719" marR="357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Учителя казахского языка и литературы</a:t>
                      </a:r>
                    </a:p>
                  </a:txBody>
                  <a:tcPr marL="35719" marR="357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Times New Roman"/>
                          <a:ea typeface="Times New Roman"/>
                        </a:rPr>
                        <a:t>Разработка и проведение уроков патриотической направленности.</a:t>
                      </a:r>
                    </a:p>
                  </a:txBody>
                  <a:tcPr marL="35719" marR="357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2"/>
          <p:cNvSpPr txBox="1">
            <a:spLocks noChangeArrowheads="1"/>
          </p:cNvSpPr>
          <p:nvPr/>
        </p:nvSpPr>
        <p:spPr bwMode="auto">
          <a:xfrm>
            <a:off x="323528" y="404664"/>
            <a:ext cx="8496944" cy="612068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000" b="1" i="1" dirty="0">
                <a:solidFill>
                  <a:srgbClr val="0000FF"/>
                </a:solidFill>
                <a:latin typeface="Monotype Corsiva" pitchFamily="66" charset="0"/>
              </a:rPr>
              <a:t>Не смеем говорить о чувстве  Родины бесчувственно –</a:t>
            </a:r>
          </a:p>
          <a:p>
            <a:pPr>
              <a:lnSpc>
                <a:spcPct val="150000"/>
              </a:lnSpc>
            </a:pPr>
            <a:r>
              <a:rPr lang="ru-RU" sz="3000" b="1" i="1" dirty="0">
                <a:solidFill>
                  <a:srgbClr val="0000FF"/>
                </a:solidFill>
                <a:latin typeface="Monotype Corsiva" pitchFamily="66" charset="0"/>
              </a:rPr>
              <a:t>Нам права Родина такого не дала!</a:t>
            </a:r>
          </a:p>
          <a:p>
            <a:pPr>
              <a:lnSpc>
                <a:spcPct val="150000"/>
              </a:lnSpc>
            </a:pPr>
            <a:r>
              <a:rPr lang="ru-RU" sz="3000" b="1" i="1" dirty="0">
                <a:solidFill>
                  <a:srgbClr val="0000FF"/>
                </a:solidFill>
                <a:latin typeface="Monotype Corsiva" pitchFamily="66" charset="0"/>
              </a:rPr>
              <a:t>У нас такие за спиной встают пожарища,</a:t>
            </a:r>
          </a:p>
          <a:p>
            <a:pPr>
              <a:lnSpc>
                <a:spcPct val="150000"/>
              </a:lnSpc>
            </a:pPr>
            <a:r>
              <a:rPr lang="ru-RU" sz="3000" b="1" i="1" dirty="0">
                <a:solidFill>
                  <a:srgbClr val="0000FF"/>
                </a:solidFill>
                <a:latin typeface="Monotype Corsiva" pitchFamily="66" charset="0"/>
              </a:rPr>
              <a:t>Такие страшные могилы за спиной,</a:t>
            </a:r>
          </a:p>
          <a:p>
            <a:pPr>
              <a:lnSpc>
                <a:spcPct val="150000"/>
              </a:lnSpc>
            </a:pPr>
            <a:r>
              <a:rPr lang="ru-RU" sz="3000" b="1" i="1" dirty="0">
                <a:solidFill>
                  <a:srgbClr val="0000FF"/>
                </a:solidFill>
                <a:latin typeface="Monotype Corsiva" pitchFamily="66" charset="0"/>
              </a:rPr>
              <a:t>Что стыдно Родину свою  любить </a:t>
            </a:r>
            <a:r>
              <a:rPr lang="ru-RU" sz="3000" b="1" i="1" dirty="0" err="1">
                <a:solidFill>
                  <a:srgbClr val="0000FF"/>
                </a:solidFill>
                <a:latin typeface="Monotype Corsiva" pitchFamily="66" charset="0"/>
              </a:rPr>
              <a:t>шпаргалочно</a:t>
            </a:r>
            <a:r>
              <a:rPr lang="ru-RU" sz="3000" b="1" i="1" dirty="0">
                <a:solidFill>
                  <a:srgbClr val="0000FF"/>
                </a:solidFill>
                <a:latin typeface="Monotype Corsiva" pitchFamily="66" charset="0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ru-RU" sz="3000" b="1" i="1" dirty="0">
                <a:solidFill>
                  <a:srgbClr val="0000FF"/>
                </a:solidFill>
                <a:latin typeface="Monotype Corsiva" pitchFamily="66" charset="0"/>
              </a:rPr>
              <a:t> Как будто Родина нам стала неродной</a:t>
            </a:r>
            <a:r>
              <a:rPr lang="ru-RU" sz="3000" b="1" i="1" dirty="0" smtClean="0">
                <a:solidFill>
                  <a:srgbClr val="0000FF"/>
                </a:solidFill>
                <a:latin typeface="Monotype Corsiva" pitchFamily="66" charset="0"/>
              </a:rPr>
              <a:t>…</a:t>
            </a:r>
          </a:p>
          <a:p>
            <a:pPr algn="r">
              <a:lnSpc>
                <a:spcPct val="150000"/>
              </a:lnSpc>
            </a:pPr>
            <a:r>
              <a:rPr lang="ru-RU" sz="3200" b="1" i="1" dirty="0" smtClean="0"/>
              <a:t>Е.Евтушенко</a:t>
            </a:r>
            <a:endParaRPr lang="ru-RU" sz="3200" i="1" dirty="0" smtClean="0"/>
          </a:p>
          <a:p>
            <a:pPr algn="r">
              <a:lnSpc>
                <a:spcPct val="150000"/>
              </a:lnSpc>
            </a:pPr>
            <a:endParaRPr lang="ru-RU" sz="3000" b="1" i="1" dirty="0">
              <a:solidFill>
                <a:srgbClr val="0000FF"/>
              </a:solidFill>
              <a:latin typeface="Monotype Corsiva" pitchFamily="66" charset="0"/>
            </a:endParaRPr>
          </a:p>
          <a:p>
            <a:endParaRPr lang="ru-RU" sz="2400" i="1" dirty="0">
              <a:solidFill>
                <a:srgbClr val="0000FF"/>
              </a:solidFill>
              <a:latin typeface="Boyarsky" pitchFamily="33" charset="0"/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WordArt 4"/>
          <p:cNvSpPr>
            <a:spLocks noChangeArrowheads="1" noChangeShapeType="1" noTextEdit="1"/>
          </p:cNvSpPr>
          <p:nvPr/>
        </p:nvSpPr>
        <p:spPr bwMode="auto">
          <a:xfrm>
            <a:off x="785813" y="3143250"/>
            <a:ext cx="7848600" cy="2249488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11546"/>
              </a:avLst>
            </a:prstTxWarp>
            <a:scene3d>
              <a:camera prst="legacyPerspectiveBottom"/>
              <a:lightRig rig="legacyFlat3" dir="t"/>
            </a:scene3d>
            <a:sp3d extrusionH="887400" prstMaterial="legacyMatte">
              <a:extrusionClr>
                <a:srgbClr val="CCFFFF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760000"/>
                    </a:gs>
                    <a:gs pos="50000">
                      <a:srgbClr val="FF0000"/>
                    </a:gs>
                    <a:gs pos="100000">
                      <a:srgbClr val="760000"/>
                    </a:gs>
                  </a:gsLst>
                  <a:lin ang="5400000" scaled="1"/>
                </a:gradFill>
                <a:latin typeface="Impact"/>
              </a:rPr>
              <a:t>БЛАГОДАРИМ </a:t>
            </a:r>
            <a:r>
              <a:rPr lang="ru-R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760000"/>
                    </a:gs>
                    <a:gs pos="50000">
                      <a:srgbClr val="FF0000"/>
                    </a:gs>
                    <a:gs pos="100000">
                      <a:srgbClr val="760000"/>
                    </a:gs>
                  </a:gsLst>
                  <a:lin ang="5400000" scaled="1"/>
                </a:gradFill>
                <a:latin typeface="Impact"/>
              </a:rPr>
              <a:t>ЗА ВНИМАНИЕ</a:t>
            </a:r>
          </a:p>
        </p:txBody>
      </p:sp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 contrast="36000"/>
          </a:blip>
          <a:srcRect/>
          <a:stretch>
            <a:fillRect/>
          </a:stretch>
        </p:blipFill>
        <p:spPr bwMode="auto">
          <a:xfrm>
            <a:off x="2987675" y="404813"/>
            <a:ext cx="2952750" cy="28082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18900000" algn="ctr" rotWithShape="0">
              <a:srgbClr val="66FFCC">
                <a:alpha val="50000"/>
              </a:srgbClr>
            </a:outerShdw>
          </a:effectLst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animBg="1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3302</TotalTime>
  <Words>854</Words>
  <Application>Microsoft Office PowerPoint</Application>
  <PresentationFormat>Экран (4:3)</PresentationFormat>
  <Paragraphs>174</Paragraphs>
  <Slides>26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Ожидаемые результаты</vt:lpstr>
      <vt:lpstr>Современный урок и его основные компоненты</vt:lpstr>
      <vt:lpstr>Кабинет начальной военной подготовки</vt:lpstr>
      <vt:lpstr> наглядность</vt:lpstr>
      <vt:lpstr>Слайд 10</vt:lpstr>
      <vt:lpstr>Вооруженные силы на страже суверенитета РК </vt:lpstr>
      <vt:lpstr>УСТАВЫ ВС РК</vt:lpstr>
      <vt:lpstr>Медицинские знания и правила оказания первой медицинской помощи </vt:lpstr>
      <vt:lpstr>Групповая работа– это форма работы в команде, при которой ученики, объединенные в одну команду, совместно решают какой-либо вопрос  или выполняют задание.</vt:lpstr>
      <vt:lpstr>Слайд 15</vt:lpstr>
      <vt:lpstr>Интеллектуальная дуэль, составление вопросов, беседа, ролевая игра, светофор, видео фильм.</vt:lpstr>
      <vt:lpstr>Постер, ЗХУ, ИКТ, чтение с пометками таблица Венна</vt:lpstr>
      <vt:lpstr>Самооценивание, взаимооценивание, оценивание с комментарием</vt:lpstr>
      <vt:lpstr>Слайд 19</vt:lpstr>
      <vt:lpstr>Слайд 20</vt:lpstr>
      <vt:lpstr>Слайд 21</vt:lpstr>
      <vt:lpstr>Слайд 22</vt:lpstr>
      <vt:lpstr>УСЛОВИЯ ФОРМИРОВАНИЯ ГРАЖДАНСТВЕННОСТИ И ПАТРИОТИЗМА  ЧЕРЕЗ ВНЕУРОЧНУЮ ДЕЯТЕЛЬНОСТЬ УЧЕБНО- ПОЛЕВЫЕ СБОРЫ</vt:lpstr>
      <vt:lpstr>Командообразование- как технология воспитания гражданственности и патриотизма </vt:lpstr>
      <vt:lpstr>Слайд 25</vt:lpstr>
      <vt:lpstr>Слайд 26</vt:lpstr>
    </vt:vector>
  </TitlesOfParts>
  <Company>It's OK!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Switsh</dc:creator>
  <cp:lastModifiedBy>User</cp:lastModifiedBy>
  <cp:revision>359</cp:revision>
  <dcterms:created xsi:type="dcterms:W3CDTF">2004-03-31T18:10:59Z</dcterms:created>
  <dcterms:modified xsi:type="dcterms:W3CDTF">2017-11-25T11:16:33Z</dcterms:modified>
</cp:coreProperties>
</file>