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59" r:id="rId6"/>
    <p:sldId id="270" r:id="rId7"/>
    <p:sldId id="261" r:id="rId8"/>
    <p:sldId id="262" r:id="rId9"/>
    <p:sldId id="263" r:id="rId10"/>
    <p:sldId id="266" r:id="rId11"/>
    <p:sldId id="265" r:id="rId12"/>
    <p:sldId id="268" r:id="rId13"/>
    <p:sldId id="267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996D55-42E0-434C-BEB1-E40FDE8281A6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BBC670-AFCA-4390-BF58-AD7DA4F8B2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94251D-E716-4F26-8DE3-C8116DBBF1D8}" type="slidenum">
              <a:rPr lang="ru-RU" smtClean="0"/>
              <a:pPr/>
              <a:t>10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2A9E47-AA08-4D0A-8A77-96077ABFA785}" type="slidenum">
              <a:rPr lang="ru-RU" smtClean="0"/>
              <a:pPr/>
              <a:t>11</a:t>
            </a:fld>
            <a:endParaRPr lang="ru-RU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BDB9A5-F499-4003-AB02-842349A94EC2}" type="slidenum">
              <a:rPr lang="ru-RU" smtClean="0"/>
              <a:pPr/>
              <a:t>12</a:t>
            </a:fld>
            <a:endParaRPr lang="ru-RU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2D8F96-3024-4D4B-B55D-D362F19095AE}" type="datetimeFigureOut">
              <a:rPr lang="ru-RU" smtClean="0"/>
              <a:pPr/>
              <a:t>21.09.2016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206210C-50E7-4017-A686-C3F29C8A86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692696"/>
            <a:ext cx="9144000" cy="158417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Тема: Возникновение искусства и религиозных верований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Аешина Н.Ю.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914128" cy="7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КАРТОЧКА № 1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712968" cy="4495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Подготовь развернутый ответ на вопрос: «Что помогло первобытным людям выжить в новых природных условиях?»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Для этого вспомни: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Какие природные изменения произошли на Земле </a:t>
            </a:r>
            <a:r>
              <a:rPr lang="ru-RU" b="1" dirty="0" smtClean="0">
                <a:solidFill>
                  <a:srgbClr val="002060"/>
                </a:solidFill>
              </a:rPr>
              <a:t>примерно 100 </a:t>
            </a:r>
            <a:r>
              <a:rPr lang="ru-RU" b="1" dirty="0" smtClean="0">
                <a:solidFill>
                  <a:srgbClr val="002060"/>
                </a:solidFill>
              </a:rPr>
              <a:t>тыс. лет назад?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Как изменился животный мир?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Какие новые орудия труда и оружие изобрел человек?</a:t>
            </a:r>
          </a:p>
          <a:p>
            <a:pPr lvl="0"/>
            <a:r>
              <a:rPr lang="ru-RU" b="1" dirty="0" smtClean="0">
                <a:solidFill>
                  <a:srgbClr val="002060"/>
                </a:solidFill>
              </a:rPr>
              <a:t>Что называется родовой общиной?</a:t>
            </a:r>
          </a:p>
          <a:p>
            <a:r>
              <a:rPr lang="ru-RU" b="1" u="sng" dirty="0" smtClean="0">
                <a:solidFill>
                  <a:srgbClr val="002060"/>
                </a:solidFill>
              </a:rPr>
              <a:t>Сделай вывод.</a:t>
            </a:r>
            <a:r>
              <a:rPr lang="ru-RU" b="1" dirty="0" smtClean="0">
                <a:solidFill>
                  <a:srgbClr val="002060"/>
                </a:solidFill>
              </a:rPr>
              <a:t>		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328192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i="1" dirty="0" smtClean="0"/>
              <a:t>Решение творческих задач с классом</a:t>
            </a:r>
            <a:r>
              <a:rPr lang="ru-RU" sz="3200" dirty="0" smtClean="0"/>
              <a:t>.</a:t>
            </a:r>
            <a:br>
              <a:rPr lang="ru-RU" sz="3200" dirty="0" smtClean="0"/>
            </a:br>
            <a:r>
              <a:rPr lang="ru-RU" sz="2400" b="1" dirty="0" smtClean="0"/>
              <a:t> Задача 1.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412776"/>
            <a:ext cx="8153400" cy="51125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200" b="1" dirty="0" smtClean="0"/>
              <a:t> </a:t>
            </a:r>
          </a:p>
          <a:p>
            <a:pPr algn="ctr">
              <a:buNone/>
            </a:pPr>
            <a:r>
              <a:rPr lang="ru-RU" sz="3900" b="1" dirty="0" smtClean="0">
                <a:solidFill>
                  <a:srgbClr val="002060"/>
                </a:solidFill>
              </a:rPr>
              <a:t>В гроте </a:t>
            </a:r>
            <a:r>
              <a:rPr lang="ru-RU" sz="3900" b="1" dirty="0" err="1" smtClean="0">
                <a:solidFill>
                  <a:srgbClr val="002060"/>
                </a:solidFill>
              </a:rPr>
              <a:t>Тешик-Таш</a:t>
            </a:r>
            <a:r>
              <a:rPr lang="ru-RU" sz="3900" b="1" dirty="0" smtClean="0">
                <a:solidFill>
                  <a:srgbClr val="002060"/>
                </a:solidFill>
              </a:rPr>
              <a:t> во время археологических </a:t>
            </a:r>
            <a:r>
              <a:rPr lang="ru-RU" sz="3900" b="1" dirty="0" smtClean="0">
                <a:solidFill>
                  <a:srgbClr val="002060"/>
                </a:solidFill>
              </a:rPr>
              <a:t>раскопок </a:t>
            </a:r>
            <a:r>
              <a:rPr lang="ru-RU" sz="3900" b="1" dirty="0" smtClean="0">
                <a:solidFill>
                  <a:srgbClr val="002060"/>
                </a:solidFill>
              </a:rPr>
              <a:t>было найдено 339 каменных орудий и свыше 10 тыс. обломков костей животных. Из общего количества костей удалось установить принадлежность 938. Из них лошади - 2, медведя - 2, горного козла - 767, леопарда - 1. Определите главное занятие обитателей грота </a:t>
            </a:r>
            <a:r>
              <a:rPr lang="ru-RU" sz="3900" b="1" dirty="0" err="1" smtClean="0">
                <a:solidFill>
                  <a:srgbClr val="002060"/>
                </a:solidFill>
              </a:rPr>
              <a:t>Тешик-Таш</a:t>
            </a:r>
            <a:r>
              <a:rPr lang="ru-RU" sz="3900" b="1" dirty="0" smtClean="0">
                <a:solidFill>
                  <a:srgbClr val="002060"/>
                </a:solidFill>
              </a:rPr>
              <a:t>.</a:t>
            </a:r>
            <a:r>
              <a:rPr lang="ru-RU" sz="3900" b="1" i="1" dirty="0" smtClean="0">
                <a:solidFill>
                  <a:srgbClr val="002060"/>
                </a:solidFill>
              </a:rPr>
              <a:t> </a:t>
            </a:r>
            <a:endParaRPr lang="ru-RU" sz="35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1600200"/>
            <a:ext cx="9144000" cy="449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rgbClr val="002060"/>
                </a:solidFill>
              </a:rPr>
              <a:t>План</a:t>
            </a:r>
            <a:endParaRPr lang="ru-RU" sz="4400" b="1" dirty="0" smtClean="0">
              <a:solidFill>
                <a:srgbClr val="002060"/>
              </a:solidFill>
            </a:endParaRPr>
          </a:p>
          <a:p>
            <a:pPr lvl="2"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1) Причины появления религии.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lvl="2" algn="ctr"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2) Появление искусства.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sz="5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2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Переход к изучению новой темы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002060"/>
                </a:solidFill>
              </a:rPr>
              <a:t>Итак, первобытный человек многое умел, но он не мог объяснять явления природы. На помощь приходит религия.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>Что такое религия? Почему она появилась?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dirty="0" smtClean="0"/>
              <a:t>Религия  </a:t>
            </a:r>
            <a:r>
              <a:rPr lang="ru-RU" sz="3200" b="1" i="1" dirty="0" smtClean="0">
                <a:solidFill>
                  <a:srgbClr val="002060"/>
                </a:solidFill>
              </a:rPr>
              <a:t>-	</a:t>
            </a:r>
            <a:r>
              <a:rPr lang="ru-RU" sz="3200" b="1" dirty="0" smtClean="0">
                <a:solidFill>
                  <a:srgbClr val="002060"/>
                </a:solidFill>
              </a:rPr>
              <a:t> это вера в сверхъестественное 		(богов, духов, души, идолов) и 		поклонение ему.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/>
              <a:t>Искусство </a:t>
            </a:r>
            <a:r>
              <a:rPr lang="ru-RU" sz="3200" b="1" i="1" dirty="0" smtClean="0">
                <a:solidFill>
                  <a:srgbClr val="002060"/>
                </a:solidFill>
              </a:rPr>
              <a:t>-</a:t>
            </a:r>
            <a:r>
              <a:rPr lang="ru-RU" sz="3200" b="1" dirty="0" smtClean="0">
                <a:solidFill>
                  <a:srgbClr val="002060"/>
                </a:solidFill>
              </a:rPr>
              <a:t>  творческое отражение  			</a:t>
            </a:r>
            <a:r>
              <a:rPr lang="ru-RU" sz="3200" b="1" smtClean="0">
                <a:solidFill>
                  <a:srgbClr val="002060"/>
                </a:solidFill>
              </a:rPr>
              <a:t>	    действительности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6354288" cy="6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Новые слова: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err="1" smtClean="0">
                <a:solidFill>
                  <a:srgbClr val="002060"/>
                </a:solidFill>
              </a:rPr>
              <a:t>Саутуола</a:t>
            </a:r>
            <a:r>
              <a:rPr lang="ru-RU" sz="4400" b="1" dirty="0" smtClean="0">
                <a:solidFill>
                  <a:srgbClr val="002060"/>
                </a:solidFill>
              </a:rPr>
              <a:t>, </a:t>
            </a:r>
            <a:r>
              <a:rPr lang="ru-RU" sz="4400" b="1" dirty="0" err="1" smtClean="0">
                <a:solidFill>
                  <a:srgbClr val="002060"/>
                </a:solidFill>
              </a:rPr>
              <a:t>Алътамира</a:t>
            </a:r>
            <a:r>
              <a:rPr lang="ru-RU" sz="4400" b="1" dirty="0" smtClean="0">
                <a:solidFill>
                  <a:srgbClr val="002060"/>
                </a:solidFill>
              </a:rPr>
              <a:t>, религия, искусство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Как была найдена пещерная живопись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5328592" cy="5069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Всего 120 лет назад ученые не знали о том, что среди первобытных людей были искусные художники, создававшие красочные рисунки. Первым открыл такие рисунки археолог </a:t>
            </a:r>
            <a:r>
              <a:rPr lang="ru-RU" sz="2800" b="1" dirty="0" err="1" smtClean="0">
                <a:solidFill>
                  <a:srgbClr val="002060"/>
                </a:solidFill>
              </a:rPr>
              <a:t>Саутуола</a:t>
            </a:r>
            <a:r>
              <a:rPr lang="ru-RU" sz="2800" b="1" dirty="0" smtClean="0">
                <a:solidFill>
                  <a:srgbClr val="002060"/>
                </a:solidFill>
              </a:rPr>
              <a:t>. Он производил раскопки в подземной пещере </a:t>
            </a:r>
            <a:r>
              <a:rPr lang="ru-RU" sz="2800" b="1" dirty="0" err="1" smtClean="0">
                <a:solidFill>
                  <a:srgbClr val="002060"/>
                </a:solidFill>
              </a:rPr>
              <a:t>Алътамира</a:t>
            </a:r>
            <a:r>
              <a:rPr lang="ru-RU" sz="2800" b="1" dirty="0" smtClean="0">
                <a:solidFill>
                  <a:srgbClr val="002060"/>
                </a:solidFill>
              </a:rPr>
              <a:t> в северной Испании. </a:t>
            </a:r>
          </a:p>
          <a:p>
            <a:pPr>
              <a:buNone/>
            </a:pP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628800"/>
            <a:ext cx="2976597" cy="460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724128" y="6309320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err="1" smtClean="0"/>
              <a:t>Марселино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Саутуола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3" descr="Саутуола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6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03648" y="5661248"/>
            <a:ext cx="6552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 dirty="0" smtClean="0"/>
          </a:p>
          <a:p>
            <a:pPr algn="ctr">
              <a:spcBef>
                <a:spcPct val="50000"/>
              </a:spcBef>
            </a:pPr>
            <a:r>
              <a:rPr lang="ru-RU" sz="2400" b="1" dirty="0" smtClean="0"/>
              <a:t>Пещера Альтаира, открыл </a:t>
            </a:r>
            <a:r>
              <a:rPr lang="ru-RU" sz="2400" b="1" dirty="0" err="1" smtClean="0"/>
              <a:t>Морселино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Саутуола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404813"/>
            <a:ext cx="2843213" cy="6048375"/>
          </a:xfrm>
          <a:prstGeom prst="rect">
            <a:avLst/>
          </a:prstGeom>
          <a:gradFill rotWithShape="1">
            <a:gsLst>
              <a:gs pos="0">
                <a:srgbClr val="99CCFF">
                  <a:alpha val="71001"/>
                </a:srgbClr>
              </a:gs>
              <a:gs pos="100000">
                <a:srgbClr val="996633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000" b="1"/>
              <a:t>Но поверить </a:t>
            </a:r>
          </a:p>
          <a:p>
            <a:r>
              <a:rPr lang="ru-RU" sz="2000" b="1"/>
              <a:t>пришлось: </a:t>
            </a:r>
          </a:p>
          <a:p>
            <a:r>
              <a:rPr lang="ru-RU" sz="2000" b="1"/>
              <a:t>вслед за Альтамирой </a:t>
            </a:r>
          </a:p>
          <a:p>
            <a:r>
              <a:rPr lang="ru-RU" sz="2000" b="1"/>
              <a:t>начались </a:t>
            </a:r>
          </a:p>
          <a:p>
            <a:r>
              <a:rPr lang="ru-RU" sz="2000" b="1"/>
              <a:t>исследования</a:t>
            </a:r>
          </a:p>
          <a:p>
            <a:r>
              <a:rPr lang="ru-RU" sz="2000" b="1"/>
              <a:t> других пещер, во </a:t>
            </a:r>
          </a:p>
          <a:p>
            <a:r>
              <a:rPr lang="ru-RU" sz="2000" b="1"/>
              <a:t>многих</a:t>
            </a:r>
            <a:r>
              <a:rPr lang="ru-RU" sz="2000"/>
              <a:t> </a:t>
            </a:r>
            <a:r>
              <a:rPr lang="ru-RU" sz="2000" b="1"/>
              <a:t>были </a:t>
            </a:r>
          </a:p>
          <a:p>
            <a:r>
              <a:rPr lang="ru-RU" sz="2000" b="1"/>
              <a:t>найдены </a:t>
            </a:r>
          </a:p>
          <a:p>
            <a:r>
              <a:rPr lang="ru-RU" sz="2000" b="1"/>
              <a:t>произведения</a:t>
            </a:r>
            <a:r>
              <a:rPr lang="ru-RU" sz="2000"/>
              <a:t> </a:t>
            </a:r>
          </a:p>
          <a:p>
            <a:r>
              <a:rPr lang="ru-RU" sz="2000" b="1"/>
              <a:t>первобытного </a:t>
            </a:r>
          </a:p>
          <a:p>
            <a:r>
              <a:rPr lang="ru-RU" sz="2000" b="1"/>
              <a:t>искусства.</a:t>
            </a:r>
          </a:p>
          <a:p>
            <a:r>
              <a:rPr lang="ru-RU" sz="2000" b="1"/>
              <a:t>Древнейшим </a:t>
            </a:r>
          </a:p>
          <a:p>
            <a:r>
              <a:rPr lang="ru-RU" sz="2000" b="1"/>
              <a:t>художникам </a:t>
            </a:r>
          </a:p>
          <a:p>
            <a:r>
              <a:rPr lang="ru-RU" sz="2000" b="1"/>
              <a:t>удавалось </a:t>
            </a:r>
          </a:p>
          <a:p>
            <a:r>
              <a:rPr lang="ru-RU" sz="2000" b="1"/>
              <a:t>передать облик и </a:t>
            </a:r>
          </a:p>
          <a:p>
            <a:r>
              <a:rPr lang="ru-RU" sz="2000" b="1"/>
              <a:t>характер тех</a:t>
            </a:r>
            <a:r>
              <a:rPr lang="ru-RU" sz="2000"/>
              <a:t> </a:t>
            </a:r>
            <a:r>
              <a:rPr lang="ru-RU" sz="2000" b="1"/>
              <a:t>зверей, </a:t>
            </a:r>
          </a:p>
          <a:p>
            <a:r>
              <a:rPr lang="ru-RU" sz="2000" b="1"/>
              <a:t>на которых они </a:t>
            </a:r>
          </a:p>
          <a:p>
            <a:r>
              <a:rPr lang="ru-RU" sz="2000" b="1"/>
              <a:t>охотились</a:t>
            </a:r>
          </a:p>
        </p:txBody>
      </p:sp>
      <p:pic>
        <p:nvPicPr>
          <p:cNvPr id="33798" name="Picture 6" descr="petr4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333375"/>
            <a:ext cx="6300787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0" y="0"/>
            <a:ext cx="3203575" cy="6858000"/>
          </a:xfrm>
          <a:prstGeom prst="rect">
            <a:avLst/>
          </a:prstGeom>
          <a:solidFill>
            <a:srgbClr val="996633">
              <a:alpha val="50980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000" b="1"/>
              <a:t>Неведомый художник, </a:t>
            </a:r>
          </a:p>
          <a:p>
            <a:r>
              <a:rPr lang="ru-RU" sz="2000" b="1"/>
              <a:t>используя красную, </a:t>
            </a:r>
          </a:p>
          <a:p>
            <a:r>
              <a:rPr lang="ru-RU" sz="2000" b="1"/>
              <a:t>черную и коричневую</a:t>
            </a:r>
          </a:p>
          <a:p>
            <a:r>
              <a:rPr lang="ru-RU" sz="2000" b="1"/>
              <a:t>краски, добился </a:t>
            </a:r>
          </a:p>
          <a:p>
            <a:r>
              <a:rPr lang="ru-RU" sz="2000" b="1"/>
              <a:t>удивительной живости и </a:t>
            </a:r>
          </a:p>
          <a:p>
            <a:r>
              <a:rPr lang="ru-RU" sz="2000" b="1"/>
              <a:t>объемности рисунков.</a:t>
            </a:r>
          </a:p>
          <a:p>
            <a:r>
              <a:rPr lang="ru-RU" sz="2000" b="1"/>
              <a:t>Никто из </a:t>
            </a:r>
          </a:p>
          <a:p>
            <a:r>
              <a:rPr lang="ru-RU" sz="2000" b="1"/>
              <a:t>ученых долгое время </a:t>
            </a:r>
          </a:p>
          <a:p>
            <a:r>
              <a:rPr lang="ru-RU" sz="2000" b="1"/>
              <a:t>не верил, </a:t>
            </a:r>
          </a:p>
          <a:p>
            <a:r>
              <a:rPr lang="ru-RU" sz="2000" b="1"/>
              <a:t>что рисунки Альтамиры</a:t>
            </a:r>
          </a:p>
          <a:p>
            <a:r>
              <a:rPr lang="ru-RU" sz="2000" b="1"/>
              <a:t>созданы десятки </a:t>
            </a:r>
          </a:p>
          <a:p>
            <a:r>
              <a:rPr lang="ru-RU" sz="2000" b="1"/>
              <a:t>тысяч лет назад. Да и как </a:t>
            </a:r>
          </a:p>
          <a:p>
            <a:r>
              <a:rPr lang="ru-RU" sz="2000" b="1"/>
              <a:t>поверить, что люди, </a:t>
            </a:r>
          </a:p>
          <a:p>
            <a:r>
              <a:rPr lang="ru-RU" sz="2000" b="1"/>
              <a:t>не знавшие металлов, не </a:t>
            </a:r>
          </a:p>
          <a:p>
            <a:r>
              <a:rPr lang="ru-RU" sz="2000" b="1"/>
              <a:t>умевшие не только </a:t>
            </a:r>
          </a:p>
          <a:p>
            <a:r>
              <a:rPr lang="ru-RU" sz="2000" b="1"/>
              <a:t>писать, но даже </a:t>
            </a:r>
          </a:p>
          <a:p>
            <a:r>
              <a:rPr lang="ru-RU" sz="2000" b="1"/>
              <a:t>вылепить простой </a:t>
            </a:r>
          </a:p>
          <a:p>
            <a:r>
              <a:rPr lang="ru-RU" sz="2000" b="1"/>
              <a:t>горшок из глины, </a:t>
            </a:r>
          </a:p>
          <a:p>
            <a:r>
              <a:rPr lang="ru-RU" sz="2000" b="1"/>
              <a:t>владели мастерством </a:t>
            </a:r>
          </a:p>
          <a:p>
            <a:r>
              <a:rPr lang="ru-RU" sz="2000" b="1"/>
              <a:t>художника! </a:t>
            </a:r>
          </a:p>
          <a:p>
            <a:endParaRPr lang="ru-RU" sz="2000"/>
          </a:p>
        </p:txBody>
      </p:sp>
      <p:pic>
        <p:nvPicPr>
          <p:cNvPr id="31765" name="Picture 21" descr="mesol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0"/>
            <a:ext cx="5940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6" name="Picture 22" descr="Альтамира Саутуо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79388" y="1052513"/>
            <a:ext cx="2520950" cy="5035550"/>
          </a:xfrm>
          <a:prstGeom prst="rect">
            <a:avLst/>
          </a:prstGeom>
          <a:solidFill>
            <a:srgbClr val="996633">
              <a:alpha val="58038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В них  многое  непонятно. На стене одной из пещер изображена такая сцена.  Падает  навзничь  охотник  с  птичьей  головой. Выставив рога, уставился на него бизон, пронзенный острым копьем. Рядом   с человеком длинный предмет</a:t>
            </a:r>
          </a:p>
          <a:p>
            <a:r>
              <a:rPr lang="ru-RU" b="1"/>
              <a:t>с фигуркой птицы. Прочь уходит могучий носорог. Что все это значит? Ответа мы не знаем.</a:t>
            </a:r>
          </a:p>
        </p:txBody>
      </p:sp>
      <p:sp>
        <p:nvSpPr>
          <p:cNvPr id="11270" name="Text Box 6" descr="plajskazvezd01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2.  Загадки  древнейших  рисунков.</a:t>
            </a:r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6238" y="1196975"/>
            <a:ext cx="6048375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Прямоугольник 7"/>
          <p:cNvSpPr>
            <a:spLocks noChangeArrowheads="1"/>
          </p:cNvSpPr>
          <p:nvPr/>
        </p:nvSpPr>
        <p:spPr bwMode="auto">
          <a:xfrm>
            <a:off x="142875" y="928688"/>
            <a:ext cx="8786813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Первобытные люди боялись грозы,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лесных пожаров, наводнений, хищных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зверей.   В   отличие   от   древнейших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людей   «человек разумный»   хотел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понять,   почему   сверкает   молния и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загорается лес, от чего зависит урожай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дикорастущих плодов и ягод, рост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поголовья промысловых зверей.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Естественных причин явлений природы</a:t>
            </a:r>
          </a:p>
          <a:p>
            <a:r>
              <a:rPr lang="ru-RU" sz="3200" b="1" dirty="0">
                <a:solidFill>
                  <a:srgbClr val="FFFF00"/>
                </a:solidFill>
              </a:rPr>
              <a:t>люди не знали.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514528" cy="511256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У  них  возникла  вера  в  то,  что  между  животным и его изображением, созданным художником, существует сверхъестественная связь.</a:t>
            </a:r>
            <a:r>
              <a:rPr lang="ru-RU" sz="3600" b="1" i="1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Если в глубине пещеры   нарисовать   бизонов,   оленей   или   лошадей, думали люди, то живые звери окажутся заколдованными  и  не  уйдут  из   окружающей  местности.   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Разгадать назначение пещерной живописи ученым помогли наблюдения за племенами, главными занятиями которых еще недавно были охота и собирательство. Одно такое племя в Австралии совершало перед охотой </a:t>
            </a:r>
            <a:r>
              <a:rPr lang="ru-RU" sz="3600" b="1" i="1" dirty="0" smtClean="0">
                <a:solidFill>
                  <a:srgbClr val="002060"/>
                </a:solidFill>
              </a:rPr>
              <a:t>колдовской обряд, </a:t>
            </a:r>
            <a:r>
              <a:rPr lang="ru-RU" sz="3600" b="1" dirty="0" smtClean="0">
                <a:solidFill>
                  <a:srgbClr val="002060"/>
                </a:solidFill>
              </a:rPr>
              <a:t>поражая копьями нарисованное на песке животное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Задание </a:t>
            </a:r>
            <a:r>
              <a:rPr lang="ru-RU" b="1" smtClean="0">
                <a:solidFill>
                  <a:srgbClr val="002060"/>
                </a:solidFill>
              </a:rPr>
              <a:t>на урок: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Р/т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Стр.  4 - Зад № 1,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Стр. 6 - Зад № 5,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Стр. 7 - Зад № 6,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стр. 8 - Зад № 7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62</TotalTime>
  <Words>582</Words>
  <Application>Microsoft Office PowerPoint</Application>
  <PresentationFormat>Экран (4:3)</PresentationFormat>
  <Paragraphs>92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Обычная</vt:lpstr>
      <vt:lpstr>Тема: Возникновение искусства и религиозных верований</vt:lpstr>
      <vt:lpstr> КАРТОЧКА № 1 </vt:lpstr>
      <vt:lpstr>Решение творческих задач с классом.  Задача 1.  </vt:lpstr>
      <vt:lpstr>Слайд 4</vt:lpstr>
      <vt:lpstr>Слайд 5</vt:lpstr>
      <vt:lpstr>Слайд 6</vt:lpstr>
      <vt:lpstr>Новые слова:</vt:lpstr>
      <vt:lpstr>Как была найдена пещерная живопись </vt:lpstr>
      <vt:lpstr>Слайд 9</vt:lpstr>
      <vt:lpstr>Слайд 10</vt:lpstr>
      <vt:lpstr>Слайд 11</vt:lpstr>
      <vt:lpstr>Слайд 12</vt:lpstr>
      <vt:lpstr>Слайд 13</vt:lpstr>
      <vt:lpstr>Слайд 14</vt:lpstr>
      <vt:lpstr>Задание на урок: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Возникновение искусства и религиозных верований</dc:title>
  <dc:creator>1</dc:creator>
  <cp:lastModifiedBy>1</cp:lastModifiedBy>
  <cp:revision>20</cp:revision>
  <dcterms:created xsi:type="dcterms:W3CDTF">2016-09-20T10:51:35Z</dcterms:created>
  <dcterms:modified xsi:type="dcterms:W3CDTF">2016-09-20T23:12:11Z</dcterms:modified>
</cp:coreProperties>
</file>