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57" r:id="rId2"/>
    <p:sldId id="272" r:id="rId3"/>
    <p:sldId id="260" r:id="rId4"/>
    <p:sldId id="271" r:id="rId5"/>
    <p:sldId id="269" r:id="rId6"/>
    <p:sldId id="270" r:id="rId7"/>
    <p:sldId id="267" r:id="rId8"/>
    <p:sldId id="266" r:id="rId9"/>
    <p:sldId id="265" r:id="rId10"/>
    <p:sldId id="262" r:id="rId11"/>
    <p:sldId id="263" r:id="rId12"/>
    <p:sldId id="273" r:id="rId13"/>
    <p:sldId id="275" r:id="rId14"/>
    <p:sldId id="276" r:id="rId15"/>
    <p:sldId id="274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4400"/>
            </a:pPr>
            <a:r>
              <a:rPr lang="ru-RU" sz="5400" dirty="0">
                <a:solidFill>
                  <a:srgbClr val="7030A0"/>
                </a:solidFill>
              </a:rPr>
              <a:t>Спрос на </a:t>
            </a:r>
            <a:r>
              <a:rPr lang="ru-RU" sz="5400" dirty="0" smtClean="0">
                <a:solidFill>
                  <a:srgbClr val="7030A0"/>
                </a:solidFill>
              </a:rPr>
              <a:t>услугу</a:t>
            </a:r>
            <a:endParaRPr lang="ru-RU" sz="5400" dirty="0">
              <a:solidFill>
                <a:srgbClr val="7030A0"/>
              </a:solidFill>
            </a:endParaRPr>
          </a:p>
        </c:rich>
      </c:tx>
      <c:layout>
        <c:manualLayout>
          <c:xMode val="edge"/>
          <c:yMode val="edge"/>
          <c:x val="0.22923687340853371"/>
          <c:y val="6.6870353272753761E-3"/>
        </c:manualLayout>
      </c:layout>
      <c:overlay val="0"/>
      <c:spPr>
        <a:noFill/>
        <a:ln w="3533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134751773049646"/>
          <c:y val="0.23452768729641693"/>
          <c:w val="0.37234042553191488"/>
          <c:h val="0.6840390879478827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explosion val="29"/>
            <c:spPr>
              <a:solidFill>
                <a:srgbClr val="FF0000"/>
              </a:solidFill>
            </c:spPr>
          </c:dPt>
          <c:cat>
            <c:strRef>
              <c:f>Лист1!$A$2:$A$5</c:f>
              <c:strCache>
                <c:ptCount val="2"/>
                <c:pt idx="0">
                  <c:v> заинтересовались услугой</c:v>
                </c:pt>
                <c:pt idx="1">
                  <c:v>остались равнодушны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93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35331">
          <a:noFill/>
        </a:ln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3754653341988012"/>
          <c:y val="0.19291819945601843"/>
          <c:w val="0.45339956700497608"/>
          <c:h val="0.40970616459501319"/>
        </c:manualLayout>
      </c:layout>
      <c:overlay val="0"/>
      <c:txPr>
        <a:bodyPr/>
        <a:lstStyle/>
        <a:p>
          <a:pPr>
            <a:defRPr sz="3200" baseline="0"/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5400" dirty="0">
                <a:solidFill>
                  <a:srgbClr val="C00000"/>
                </a:solidFill>
              </a:rPr>
              <a:t>Возраст потребителей</a:t>
            </a:r>
          </a:p>
        </c:rich>
      </c:tx>
      <c:layout>
        <c:manualLayout>
          <c:xMode val="edge"/>
          <c:yMode val="edge"/>
          <c:x val="0.1465229309103902"/>
          <c:y val="2.2985522360496175E-3"/>
        </c:manualLayout>
      </c:layout>
      <c:overlay val="0"/>
      <c:spPr>
        <a:noFill/>
        <a:ln w="36053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3049645390070925"/>
          <c:y val="0.23452768729641693"/>
          <c:w val="0.37234042553191488"/>
          <c:h val="0.6840390879478827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C00000"/>
              </a:solidFill>
            </c:spPr>
          </c:dPt>
          <c:cat>
            <c:strRef>
              <c:f>Лист1!$A$2:$A$5</c:f>
              <c:strCache>
                <c:ptCount val="3"/>
                <c:pt idx="0">
                  <c:v>20-30 лет</c:v>
                </c:pt>
                <c:pt idx="1">
                  <c:v>15-20 лет</c:v>
                </c:pt>
                <c:pt idx="2">
                  <c:v>7-16 лет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25</c:v>
                </c:pt>
                <c:pt idx="2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36053">
          <a:noFill/>
        </a:ln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4892694663167116"/>
          <c:y val="0.16802642939938023"/>
          <c:w val="0.28900709219858156"/>
          <c:h val="0.46905537459283386"/>
        </c:manualLayout>
      </c:layout>
      <c:overlay val="0"/>
      <c:txPr>
        <a:bodyPr/>
        <a:lstStyle/>
        <a:p>
          <a:pPr>
            <a:defRPr sz="3200" baseline="0"/>
          </a:pPr>
          <a:endParaRPr lang="ru-RU"/>
        </a:p>
      </c:txPr>
    </c:legend>
    <c:plotVisOnly val="1"/>
    <c:dispBlanksAs val="zero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0.35772</cdr:x>
      <cdr:y>0.58318</cdr:y>
    </cdr:from>
    <cdr:to>
      <cdr:x>0.47817</cdr:x>
      <cdr:y>0.76832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15514" y="288032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4000" dirty="0" smtClean="0">
              <a:solidFill>
                <a:srgbClr val="FFFF00"/>
              </a:solidFill>
            </a:rPr>
            <a:t>93%</a:t>
          </a:r>
          <a:endParaRPr lang="ru-RU" sz="4000" dirty="0">
            <a:solidFill>
              <a:srgbClr val="FFFF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0.47638</cdr:x>
      <cdr:y>0.49427</cdr:y>
    </cdr:from>
    <cdr:to>
      <cdr:x>0.5945</cdr:x>
      <cdr:y>0.64381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55976" y="3332067"/>
          <a:ext cx="1080120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4000" dirty="0" smtClean="0">
              <a:solidFill>
                <a:srgbClr val="FFFF00"/>
              </a:solidFill>
            </a:rPr>
            <a:t>25%</a:t>
          </a:r>
          <a:endParaRPr lang="ru-RU" sz="4000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0.41338</cdr:x>
      <cdr:y>0.35249</cdr:y>
    </cdr:from>
    <cdr:to>
      <cdr:x>0.51338</cdr:x>
      <cdr:y>0.48813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79912" y="23762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200" dirty="0" smtClean="0">
              <a:solidFill>
                <a:srgbClr val="FFFF00"/>
              </a:solidFill>
            </a:rPr>
            <a:t>10%</a:t>
          </a:r>
          <a:endParaRPr lang="ru-RU" sz="3200" dirty="0">
            <a:solidFill>
              <a:srgbClr val="FFFF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0610D-DDFF-4212-8106-CF2941DA6CAE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740AA-5D6A-465B-BB34-11AF5BE9AE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553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93A61-87E3-4093-B07D-FE536EB1311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492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1"/>
            <a:ext cx="9345613" cy="706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12742">
            <a:off x="-200069" y="-94207"/>
            <a:ext cx="3156654" cy="236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7646">
            <a:off x="186164" y="4172154"/>
            <a:ext cx="3001516" cy="2001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Картинки по запросу квест рум школа в класс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5" y="-1"/>
            <a:ext cx="2971477" cy="209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5221">
            <a:off x="3104868" y="4308563"/>
            <a:ext cx="2596586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 descr="Картинки по запросу квест рум школ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1533">
            <a:off x="6011502" y="255291"/>
            <a:ext cx="3631531" cy="251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Картинки по запросу квест рум школ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6752">
            <a:off x="-593640" y="2363689"/>
            <a:ext cx="3005369" cy="235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2267744" y="2223774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МАГИЯ ПРОСТРАНСТВА</a:t>
            </a:r>
            <a:endParaRPr lang="ru-RU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28184" y="3467993"/>
            <a:ext cx="35161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omic Sans MS" pitchFamily="66" charset="0"/>
              </a:rPr>
              <a:t>Бизнес  - проект </a:t>
            </a:r>
            <a:r>
              <a:rPr lang="ru-RU" sz="2000" b="1" dirty="0" smtClean="0">
                <a:latin typeface="Comic Sans MS" pitchFamily="66" charset="0"/>
              </a:rPr>
              <a:t>выполнила</a:t>
            </a:r>
          </a:p>
          <a:p>
            <a:r>
              <a:rPr lang="ru-RU" sz="2000" b="1" dirty="0" err="1" smtClean="0">
                <a:latin typeface="Comic Sans MS" pitchFamily="66" charset="0"/>
              </a:rPr>
              <a:t>Чистоева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r>
              <a:rPr lang="ru-RU" sz="2000" b="1" dirty="0" smtClean="0">
                <a:latin typeface="Comic Sans MS" pitchFamily="66" charset="0"/>
              </a:rPr>
              <a:t>Юлия, </a:t>
            </a:r>
          </a:p>
          <a:p>
            <a:r>
              <a:rPr lang="ru-RU" sz="2000" b="1" dirty="0" smtClean="0">
                <a:latin typeface="Comic Sans MS" pitchFamily="66" charset="0"/>
              </a:rPr>
              <a:t>МАОУ </a:t>
            </a:r>
            <a:r>
              <a:rPr lang="ru-RU" sz="2000" b="1" dirty="0" smtClean="0">
                <a:latin typeface="Comic Sans MS" pitchFamily="66" charset="0"/>
              </a:rPr>
              <a:t>«Кондратовская средняя школа».</a:t>
            </a:r>
          </a:p>
          <a:p>
            <a:r>
              <a:rPr lang="ru-RU" sz="2000" b="1" dirty="0" smtClean="0">
                <a:latin typeface="Comic Sans MS" pitchFamily="66" charset="0"/>
              </a:rPr>
              <a:t>Руководитель: </a:t>
            </a:r>
          </a:p>
          <a:p>
            <a:r>
              <a:rPr lang="ru-RU" sz="2000" b="1" dirty="0" smtClean="0">
                <a:latin typeface="Comic Sans MS" pitchFamily="66" charset="0"/>
              </a:rPr>
              <a:t>Пастухова Нина Ивановна, </a:t>
            </a:r>
            <a:r>
              <a:rPr lang="ru-RU" sz="2000" b="1" dirty="0" err="1" smtClean="0">
                <a:latin typeface="Comic Sans MS" pitchFamily="66" charset="0"/>
              </a:rPr>
              <a:t>тьютор</a:t>
            </a:r>
            <a:endParaRPr lang="ru-RU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39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0"/>
            <a:ext cx="9345613" cy="70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034" y="428604"/>
            <a:ext cx="49827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4000" b="1" dirty="0" smtClean="0">
                <a:solidFill>
                  <a:srgbClr val="C00000"/>
                </a:solidFill>
              </a:rPr>
              <a:t>Описание проблемы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285860"/>
            <a:ext cx="871540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4400" b="1" dirty="0" smtClean="0">
                <a:solidFill>
                  <a:srgbClr val="7030A0"/>
                </a:solidFill>
              </a:rPr>
              <a:t>В </a:t>
            </a:r>
            <a:r>
              <a:rPr lang="ru-RU" sz="4400" b="1" dirty="0" err="1" smtClean="0">
                <a:solidFill>
                  <a:srgbClr val="7030A0"/>
                </a:solidFill>
              </a:rPr>
              <a:t>д.Кондратово</a:t>
            </a:r>
            <a:r>
              <a:rPr lang="ru-RU" sz="4400" b="1" dirty="0" smtClean="0">
                <a:solidFill>
                  <a:srgbClr val="7030A0"/>
                </a:solidFill>
              </a:rPr>
              <a:t> нет развлекательных центров.</a:t>
            </a:r>
          </a:p>
          <a:p>
            <a:pPr marL="342900" indent="-342900"/>
            <a:endParaRPr lang="ru-RU" sz="800" b="1" dirty="0">
              <a:solidFill>
                <a:srgbClr val="7030A0"/>
              </a:solidFill>
            </a:endParaRPr>
          </a:p>
          <a:p>
            <a:pPr marL="342900" indent="-342900"/>
            <a:r>
              <a:rPr lang="ru-RU" sz="4400" b="1" dirty="0" smtClean="0">
                <a:solidFill>
                  <a:srgbClr val="7030A0"/>
                </a:solidFill>
              </a:rPr>
              <a:t>В школе не все дети охвачены дополнительной занятостью.</a:t>
            </a:r>
          </a:p>
          <a:p>
            <a:endParaRPr lang="ru-RU" sz="4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05"/>
          <a:stretch/>
        </p:blipFill>
        <p:spPr bwMode="auto">
          <a:xfrm>
            <a:off x="-22437" y="-6798"/>
            <a:ext cx="9345880" cy="6864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232" y="556336"/>
            <a:ext cx="3384768" cy="2418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410" y="1202667"/>
            <a:ext cx="705678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</a:rPr>
              <a:t>Получение прибыли </a:t>
            </a:r>
            <a:r>
              <a:rPr lang="ru-RU" sz="3200" b="1" dirty="0">
                <a:solidFill>
                  <a:srgbClr val="7030A0"/>
                </a:solidFill>
              </a:rPr>
              <a:t>от </a:t>
            </a:r>
            <a:r>
              <a:rPr lang="ru-RU" sz="3200" b="1" dirty="0" smtClean="0">
                <a:solidFill>
                  <a:srgbClr val="7030A0"/>
                </a:solidFill>
              </a:rPr>
              <a:t> проведения </a:t>
            </a:r>
            <a:r>
              <a:rPr lang="ru-RU" sz="3200" b="1" dirty="0" err="1" smtClean="0">
                <a:solidFill>
                  <a:srgbClr val="7030A0"/>
                </a:solidFill>
              </a:rPr>
              <a:t>квестов</a:t>
            </a:r>
            <a:r>
              <a:rPr lang="ru-RU" sz="3200" b="1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2.    </a:t>
            </a:r>
            <a:r>
              <a:rPr lang="ru-RU" sz="3200" b="1" dirty="0" smtClean="0">
                <a:solidFill>
                  <a:srgbClr val="7030A0"/>
                </a:solidFill>
              </a:rPr>
              <a:t>Повышение </a:t>
            </a:r>
            <a:r>
              <a:rPr lang="ru-RU" sz="3200" b="1" dirty="0">
                <a:solidFill>
                  <a:srgbClr val="7030A0"/>
                </a:solidFill>
              </a:rPr>
              <a:t>самообразования и повышение уровня коммуникативных </a:t>
            </a:r>
            <a:r>
              <a:rPr lang="ru-RU" sz="3200" b="1" dirty="0" smtClean="0">
                <a:solidFill>
                  <a:srgbClr val="7030A0"/>
                </a:solidFill>
              </a:rPr>
              <a:t>и практических навыков </a:t>
            </a:r>
            <a:r>
              <a:rPr lang="ru-RU" sz="3200" b="1" dirty="0">
                <a:solidFill>
                  <a:srgbClr val="7030A0"/>
                </a:solidFill>
              </a:rPr>
              <a:t>участников проекта.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3012" y="556336"/>
            <a:ext cx="51571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цели проекта:</a:t>
            </a:r>
          </a:p>
        </p:txBody>
      </p:sp>
    </p:spTree>
    <p:extLst>
      <p:ext uri="{BB962C8B-B14F-4D97-AF65-F5344CB8AC3E}">
        <p14:creationId xmlns:p14="http://schemas.microsoft.com/office/powerpoint/2010/main" val="40441068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-241300"/>
            <a:ext cx="9345613" cy="70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57224" y="2857496"/>
            <a:ext cx="79871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Квест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room 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</a:p>
          <a:p>
            <a:pPr algn="r"/>
            <a:r>
              <a:rPr lang="ru-RU" sz="2000" b="1" dirty="0" smtClean="0">
                <a:solidFill>
                  <a:srgbClr val="00B050"/>
                </a:solidFill>
              </a:rPr>
              <a:t>это закрытая комната в которой вы  </a:t>
            </a:r>
            <a:r>
              <a:rPr lang="ru-RU" sz="2000" b="1" dirty="0">
                <a:solidFill>
                  <a:srgbClr val="00B050"/>
                </a:solidFill>
              </a:rPr>
              <a:t>оказываетесь </a:t>
            </a:r>
            <a:r>
              <a:rPr lang="ru-RU" sz="2000" b="1" dirty="0" smtClean="0">
                <a:solidFill>
                  <a:srgbClr val="00B050"/>
                </a:solidFill>
              </a:rPr>
              <a:t>, и чтобы выйти из неё, </a:t>
            </a:r>
            <a:r>
              <a:rPr lang="ru-RU" sz="2000" b="1" dirty="0">
                <a:solidFill>
                  <a:srgbClr val="00B050"/>
                </a:solidFill>
              </a:rPr>
              <a:t>нужно пройти </a:t>
            </a:r>
            <a:r>
              <a:rPr lang="ru-RU" sz="2000" b="1" dirty="0" err="1">
                <a:solidFill>
                  <a:srgbClr val="00B050"/>
                </a:solidFill>
              </a:rPr>
              <a:t>игру-квест</a:t>
            </a:r>
            <a:r>
              <a:rPr lang="ru-RU" sz="2000" b="1" dirty="0">
                <a:solidFill>
                  <a:srgbClr val="00B050"/>
                </a:solidFill>
              </a:rPr>
              <a:t> всего за 60 минут: вам предстоит искать подсказки, улики, складывать воедино части </a:t>
            </a:r>
            <a:r>
              <a:rPr lang="ru-RU" sz="2000" b="1" dirty="0" smtClean="0">
                <a:solidFill>
                  <a:srgbClr val="00B050"/>
                </a:solidFill>
              </a:rPr>
              <a:t>головоломки чтобы найти ключ и выбраться из комнаты .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28794" y="214290"/>
            <a:ext cx="55220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3600" b="1" dirty="0" smtClean="0">
                <a:solidFill>
                  <a:srgbClr val="C00000"/>
                </a:solidFill>
              </a:rPr>
              <a:t>Актуальность бизнес-идеи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500042"/>
            <a:ext cx="609307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-досуг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-отдых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-логическое мышление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-развитие интеллекта и моторики рук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-творчество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-умение работать в команде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21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1"/>
            <a:ext cx="9244014" cy="714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" y="2770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 </a:t>
            </a:r>
            <a:endParaRPr lang="ru-RU" sz="3600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58526" y="135431"/>
            <a:ext cx="9361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Статистика опроса потребителей.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9903732"/>
              </p:ext>
            </p:extLst>
          </p:nvPr>
        </p:nvGraphicFramePr>
        <p:xfrm>
          <a:off x="259455" y="764704"/>
          <a:ext cx="8416263" cy="5976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31863" y="2276872"/>
            <a:ext cx="623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7%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04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-153988"/>
            <a:ext cx="9345613" cy="709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 flipV="1">
            <a:off x="179512" y="0"/>
            <a:ext cx="8964488" cy="18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9832590"/>
              </p:ext>
            </p:extLst>
          </p:nvPr>
        </p:nvGraphicFramePr>
        <p:xfrm>
          <a:off x="-396552" y="14958"/>
          <a:ext cx="9144000" cy="6763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08490" y="4149080"/>
            <a:ext cx="989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65%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419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1"/>
            <a:ext cx="9345613" cy="716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2952" y="19916"/>
            <a:ext cx="748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Конкуренты </a:t>
            </a:r>
          </a:p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В </a:t>
            </a:r>
            <a:r>
              <a:rPr lang="ru-RU" sz="4000" b="1" dirty="0" smtClean="0">
                <a:solidFill>
                  <a:srgbClr val="7030A0"/>
                </a:solidFill>
              </a:rPr>
              <a:t>д. </a:t>
            </a:r>
            <a:r>
              <a:rPr lang="ru-RU" sz="4000" b="1" dirty="0" err="1" smtClean="0">
                <a:solidFill>
                  <a:srgbClr val="7030A0"/>
                </a:solidFill>
              </a:rPr>
              <a:t>Кондратово</a:t>
            </a:r>
            <a:r>
              <a:rPr lang="ru-RU" sz="4000" b="1" dirty="0" smtClean="0">
                <a:solidFill>
                  <a:srgbClr val="7030A0"/>
                </a:solidFill>
              </a:rPr>
              <a:t> в этой сфере деятельности конкурентов нет.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20774" y="1249047"/>
            <a:ext cx="6678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825" y="3068960"/>
            <a:ext cx="5417085" cy="3943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86992" y="1915210"/>
            <a:ext cx="2888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82210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169" y="-115888"/>
            <a:ext cx="9345613" cy="709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050" y="820526"/>
            <a:ext cx="3528394" cy="26462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6360" y="-176005"/>
            <a:ext cx="75843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Организационный 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план.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47325"/>
            <a:ext cx="76328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800" b="1" dirty="0">
                <a:solidFill>
                  <a:srgbClr val="7030A0"/>
                </a:solidFill>
              </a:rPr>
              <a:t>Организационная форма </a:t>
            </a:r>
            <a:r>
              <a:rPr lang="ru-RU" sz="2800" b="1" dirty="0" smtClean="0">
                <a:solidFill>
                  <a:srgbClr val="7030A0"/>
                </a:solidFill>
              </a:rPr>
              <a:t>- </a:t>
            </a:r>
            <a:r>
              <a:rPr lang="ru-RU" sz="2800" b="1" dirty="0">
                <a:solidFill>
                  <a:srgbClr val="7030A0"/>
                </a:solidFill>
              </a:rPr>
              <a:t>ИП</a:t>
            </a:r>
            <a:r>
              <a:rPr lang="ru-RU" sz="2800" b="1" dirty="0" smtClean="0">
                <a:solidFill>
                  <a:srgbClr val="7030A0"/>
                </a:solidFill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800" b="1" dirty="0" smtClean="0">
              <a:solidFill>
                <a:srgbClr val="7030A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7030A0"/>
                </a:solidFill>
              </a:rPr>
              <a:t>Потребности  </a:t>
            </a:r>
            <a:r>
              <a:rPr lang="ru-RU" sz="2800" b="1" dirty="0">
                <a:solidFill>
                  <a:srgbClr val="7030A0"/>
                </a:solidFill>
              </a:rPr>
              <a:t>в  кадрах нет.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800" b="1" dirty="0" smtClean="0">
              <a:solidFill>
                <a:srgbClr val="7030A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7030A0"/>
                </a:solidFill>
              </a:rPr>
              <a:t>Всю </a:t>
            </a:r>
            <a:r>
              <a:rPr lang="ru-RU" sz="2800" b="1" dirty="0">
                <a:solidFill>
                  <a:srgbClr val="7030A0"/>
                </a:solidFill>
              </a:rPr>
              <a:t>текущую работу будем выполнять группой учащихся.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800" b="1" dirty="0" smtClean="0">
              <a:solidFill>
                <a:srgbClr val="7030A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7030A0"/>
                </a:solidFill>
              </a:rPr>
              <a:t>Школа </a:t>
            </a:r>
            <a:r>
              <a:rPr lang="ru-RU" sz="2800" b="1" dirty="0">
                <a:solidFill>
                  <a:srgbClr val="7030A0"/>
                </a:solidFill>
              </a:rPr>
              <a:t>нам предоставит нам класс для </a:t>
            </a:r>
            <a:r>
              <a:rPr lang="ru-RU" sz="2800" b="1" dirty="0" err="1">
                <a:solidFill>
                  <a:srgbClr val="7030A0"/>
                </a:solidFill>
              </a:rPr>
              <a:t>квеста</a:t>
            </a:r>
            <a:r>
              <a:rPr lang="ru-RU" sz="2800" b="1" dirty="0">
                <a:solidFill>
                  <a:srgbClr val="7030A0"/>
                </a:solidFill>
              </a:rPr>
              <a:t>, поэтому нам не нужно будет арендовать помещение.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800" b="1" dirty="0" smtClean="0">
              <a:solidFill>
                <a:srgbClr val="00B050"/>
              </a:solidFill>
            </a:endParaRPr>
          </a:p>
          <a:p>
            <a:endParaRPr lang="ru-RU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0993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-328613"/>
            <a:ext cx="9345613" cy="709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33355" y="-112918"/>
            <a:ext cx="62549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Производственный план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2735" y="458287"/>
            <a:ext cx="90312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1. </a:t>
            </a:r>
            <a:r>
              <a:rPr lang="ru-RU" sz="2400" b="1" dirty="0">
                <a:solidFill>
                  <a:srgbClr val="7030A0"/>
                </a:solidFill>
              </a:rPr>
              <a:t>Разработка </a:t>
            </a:r>
            <a:r>
              <a:rPr lang="ru-RU" sz="2400" b="1" dirty="0" smtClean="0">
                <a:solidFill>
                  <a:srgbClr val="7030A0"/>
                </a:solidFill>
              </a:rPr>
              <a:t>сценария.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2. </a:t>
            </a:r>
            <a:r>
              <a:rPr lang="ru-RU" sz="2400" b="1" dirty="0" smtClean="0">
                <a:solidFill>
                  <a:srgbClr val="7030A0"/>
                </a:solidFill>
              </a:rPr>
              <a:t>Договор о предоставлении класса в школе для проведения </a:t>
            </a:r>
            <a:r>
              <a:rPr lang="ru-RU" sz="2400" b="1" dirty="0" err="1" smtClean="0">
                <a:solidFill>
                  <a:srgbClr val="7030A0"/>
                </a:solidFill>
              </a:rPr>
              <a:t>квестов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2. Закупка необходимого и оборудование класса загадками и головоломками.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3</a:t>
            </a:r>
            <a:r>
              <a:rPr lang="ru-RU" sz="2400" b="1" dirty="0" smtClean="0">
                <a:solidFill>
                  <a:srgbClr val="7030A0"/>
                </a:solidFill>
              </a:rPr>
              <a:t>. Сбыт через  </a:t>
            </a:r>
            <a:r>
              <a:rPr lang="ru-RU" sz="2400" b="1" dirty="0">
                <a:solidFill>
                  <a:srgbClr val="7030A0"/>
                </a:solidFill>
              </a:rPr>
              <a:t>Интернет, через знакомых.</a:t>
            </a:r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057" y="3447533"/>
            <a:ext cx="817563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148" y="3447534"/>
            <a:ext cx="817563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057" y="5274700"/>
            <a:ext cx="817563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Картинки по запросу что такое квест рум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793" y="2875311"/>
            <a:ext cx="3206379" cy="1763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ртинки по запросу класс вшкол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96" y="2766611"/>
            <a:ext cx="2901778" cy="1784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96" y="4679803"/>
            <a:ext cx="2875245" cy="1874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Картинки по запросу квест рум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813" y="4691746"/>
            <a:ext cx="3024337" cy="2018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877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-284163"/>
            <a:ext cx="9345613" cy="709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" t="22829" r="5773"/>
          <a:stretch/>
        </p:blipFill>
        <p:spPr bwMode="auto">
          <a:xfrm>
            <a:off x="5434224" y="471633"/>
            <a:ext cx="3828415" cy="2419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2" y="902651"/>
            <a:ext cx="83466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Размещение рекламы </a:t>
            </a:r>
            <a:r>
              <a:rPr lang="ru-RU" sz="3200" b="1" dirty="0" smtClean="0">
                <a:solidFill>
                  <a:srgbClr val="7030A0"/>
                </a:solidFill>
              </a:rPr>
              <a:t>: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а</a:t>
            </a:r>
            <a:r>
              <a:rPr lang="ru-RU" sz="3600" b="1" dirty="0">
                <a:solidFill>
                  <a:srgbClr val="7030A0"/>
                </a:solidFill>
              </a:rPr>
              <a:t>) </a:t>
            </a:r>
            <a:r>
              <a:rPr lang="ru-RU" sz="3600" b="1" dirty="0" err="1" smtClean="0">
                <a:solidFill>
                  <a:srgbClr val="7030A0"/>
                </a:solidFill>
              </a:rPr>
              <a:t>ВКонтакте</a:t>
            </a:r>
            <a:r>
              <a:rPr lang="ru-RU" sz="3600" b="1" dirty="0" smtClean="0">
                <a:solidFill>
                  <a:srgbClr val="7030A0"/>
                </a:solidFill>
              </a:rPr>
              <a:t> ;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б</a:t>
            </a:r>
            <a:r>
              <a:rPr lang="ru-RU" sz="3600" b="1" dirty="0">
                <a:solidFill>
                  <a:srgbClr val="7030A0"/>
                </a:solidFill>
              </a:rPr>
              <a:t>) через друзей;</a:t>
            </a:r>
          </a:p>
          <a:p>
            <a:r>
              <a:rPr lang="ru-RU" sz="3600" b="1" dirty="0">
                <a:solidFill>
                  <a:srgbClr val="7030A0"/>
                </a:solidFill>
              </a:rPr>
              <a:t>в) известные популярные </a:t>
            </a:r>
            <a:r>
              <a:rPr lang="ru-RU" sz="3600" b="1" dirty="0" smtClean="0">
                <a:solidFill>
                  <a:srgbClr val="7030A0"/>
                </a:solidFill>
              </a:rPr>
              <a:t>сайты (</a:t>
            </a:r>
            <a:r>
              <a:rPr lang="en-US" sz="3600" b="1" dirty="0" smtClean="0">
                <a:solidFill>
                  <a:srgbClr val="7030A0"/>
                </a:solidFill>
              </a:rPr>
              <a:t>Facebook</a:t>
            </a:r>
            <a:r>
              <a:rPr lang="ru-RU" sz="3600" b="1" dirty="0" smtClean="0">
                <a:solidFill>
                  <a:srgbClr val="7030A0"/>
                </a:solidFill>
              </a:rPr>
              <a:t>, </a:t>
            </a:r>
            <a:r>
              <a:rPr lang="en-US" sz="3600" b="1" dirty="0" smtClean="0">
                <a:solidFill>
                  <a:srgbClr val="7030A0"/>
                </a:solidFill>
              </a:rPr>
              <a:t>twitter</a:t>
            </a:r>
            <a:r>
              <a:rPr lang="ru-RU" sz="3600" b="1" dirty="0" smtClean="0">
                <a:solidFill>
                  <a:srgbClr val="7030A0"/>
                </a:solidFill>
              </a:rPr>
              <a:t>,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Instagram</a:t>
            </a:r>
            <a:r>
              <a:rPr lang="ru-RU" sz="3600" b="1" dirty="0" smtClean="0">
                <a:solidFill>
                  <a:srgbClr val="7030A0"/>
                </a:solidFill>
              </a:rPr>
              <a:t>);</a:t>
            </a:r>
            <a:endParaRPr lang="ru-RU" sz="3600" b="1" dirty="0">
              <a:solidFill>
                <a:srgbClr val="7030A0"/>
              </a:solidFill>
            </a:endParaRPr>
          </a:p>
          <a:p>
            <a:r>
              <a:rPr lang="ru-RU" sz="3600" b="1" dirty="0">
                <a:solidFill>
                  <a:srgbClr val="7030A0"/>
                </a:solidFill>
              </a:rPr>
              <a:t>г) в </a:t>
            </a:r>
            <a:r>
              <a:rPr lang="ru-RU" sz="3600" b="1" dirty="0" smtClean="0">
                <a:solidFill>
                  <a:srgbClr val="7030A0"/>
                </a:solidFill>
              </a:rPr>
              <a:t>школе;</a:t>
            </a:r>
            <a:endParaRPr lang="ru-RU" sz="3600" b="1" dirty="0">
              <a:solidFill>
                <a:srgbClr val="7030A0"/>
              </a:solidFill>
            </a:endParaRPr>
          </a:p>
          <a:p>
            <a:r>
              <a:rPr lang="ru-RU" sz="3600" b="1" dirty="0">
                <a:solidFill>
                  <a:srgbClr val="7030A0"/>
                </a:solidFill>
              </a:rPr>
              <a:t>д) в </a:t>
            </a:r>
            <a:r>
              <a:rPr lang="ru-RU" sz="3600" b="1" dirty="0" smtClean="0">
                <a:solidFill>
                  <a:srgbClr val="7030A0"/>
                </a:solidFill>
              </a:rPr>
              <a:t>д</a:t>
            </a:r>
            <a:r>
              <a:rPr lang="ru-RU" sz="3600" b="1" dirty="0">
                <a:solidFill>
                  <a:srgbClr val="7030A0"/>
                </a:solidFill>
              </a:rPr>
              <a:t>. </a:t>
            </a:r>
            <a:r>
              <a:rPr lang="ru-RU" sz="3600" b="1" dirty="0" err="1">
                <a:solidFill>
                  <a:srgbClr val="7030A0"/>
                </a:solidFill>
              </a:rPr>
              <a:t>Кондратово</a:t>
            </a:r>
            <a:r>
              <a:rPr lang="ru-RU" sz="36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8080" y="31374"/>
            <a:ext cx="51161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Маркетинговый план.</a:t>
            </a:r>
          </a:p>
        </p:txBody>
      </p:sp>
    </p:spTree>
    <p:extLst>
      <p:ext uri="{BB962C8B-B14F-4D97-AF65-F5344CB8AC3E}">
        <p14:creationId xmlns:p14="http://schemas.microsoft.com/office/powerpoint/2010/main" val="42645215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196752"/>
            <a:ext cx="72755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i="1" dirty="0">
              <a:solidFill>
                <a:srgbClr val="00B050"/>
              </a:solidFill>
            </a:endParaRPr>
          </a:p>
          <a:p>
            <a:endParaRPr lang="ru-RU" sz="2800" b="1" i="1" dirty="0">
              <a:solidFill>
                <a:srgbClr val="00B050"/>
              </a:solidFill>
            </a:endParaRPr>
          </a:p>
          <a:p>
            <a:endParaRPr lang="ru-RU" sz="2800" b="1" i="1" dirty="0">
              <a:solidFill>
                <a:srgbClr val="00B050"/>
              </a:solidFill>
            </a:endParaRPr>
          </a:p>
          <a:p>
            <a:endParaRPr lang="ru-RU" sz="2800" b="1" i="1" dirty="0" smtClean="0">
              <a:solidFill>
                <a:srgbClr val="00B050"/>
              </a:solidFill>
            </a:endParaRPr>
          </a:p>
          <a:p>
            <a:endParaRPr lang="ru-RU" sz="2800" b="1" i="1" dirty="0" smtClean="0">
              <a:solidFill>
                <a:srgbClr val="00B050"/>
              </a:solidFill>
            </a:endParaRPr>
          </a:p>
          <a:p>
            <a:endParaRPr lang="ru-RU" sz="2800" b="1" i="1" dirty="0" smtClean="0">
              <a:solidFill>
                <a:srgbClr val="00B050"/>
              </a:solidFill>
            </a:endParaRPr>
          </a:p>
          <a:p>
            <a:endParaRPr lang="ru-RU" sz="2800" b="1" i="1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560707"/>
            <a:ext cx="47997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Финансовый план.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0752" y="1628172"/>
            <a:ext cx="7614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B050"/>
                </a:solidFill>
              </a:rPr>
              <a:t> </a:t>
            </a:r>
            <a:endParaRPr lang="ru-RU" sz="4800" b="1" dirty="0">
              <a:solidFill>
                <a:srgbClr val="00B05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597145"/>
              </p:ext>
            </p:extLst>
          </p:nvPr>
        </p:nvGraphicFramePr>
        <p:xfrm>
          <a:off x="539552" y="1340768"/>
          <a:ext cx="8103845" cy="5147590"/>
        </p:xfrm>
        <a:graphic>
          <a:graphicData uri="http://schemas.openxmlformats.org/drawingml/2006/table">
            <a:tbl>
              <a:tblPr/>
              <a:tblGrid>
                <a:gridCol w="452223"/>
                <a:gridCol w="1429027"/>
                <a:gridCol w="868269"/>
                <a:gridCol w="868269"/>
                <a:gridCol w="868269"/>
                <a:gridCol w="868269"/>
                <a:gridCol w="868269"/>
                <a:gridCol w="868269"/>
                <a:gridCol w="1012981"/>
              </a:tblGrid>
              <a:tr h="431635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№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1" i="0" u="none" strike="noStrike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Расходы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октябрь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ноябрь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декабрь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январь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февраль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март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64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Реклама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6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Кодовые замки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6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Висячие замки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64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Сейф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64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Часы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295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Средства на оборудование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64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Зарплата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295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6% от дохода(УСН)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864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1224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4133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64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Расходы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3794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4232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5249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5464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5924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28043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4027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126385"/>
              </p:ext>
            </p:extLst>
          </p:nvPr>
        </p:nvGraphicFramePr>
        <p:xfrm>
          <a:off x="539552" y="764704"/>
          <a:ext cx="8064897" cy="5773783"/>
        </p:xfrm>
        <a:graphic>
          <a:graphicData uri="http://schemas.openxmlformats.org/drawingml/2006/table">
            <a:tbl>
              <a:tblPr/>
              <a:tblGrid>
                <a:gridCol w="450050"/>
                <a:gridCol w="1422159"/>
                <a:gridCol w="864096"/>
                <a:gridCol w="864096"/>
                <a:gridCol w="864096"/>
                <a:gridCol w="864096"/>
                <a:gridCol w="977290"/>
                <a:gridCol w="750901"/>
                <a:gridCol w="1008113"/>
              </a:tblGrid>
              <a:tr h="486938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№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200" b="1" i="0" u="none" strike="noStrike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Доходы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октябрь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ноябрь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декабрь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январь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февраль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март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356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Количество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квестов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 квеста за пол года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356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Количество участников 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t"/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квестов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в месяц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576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356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Стоимость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квеста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на 1 человека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средняя стоимость 115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ру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б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785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Выручка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12480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14400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20400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68880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785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Прибыль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5268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9536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15176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46337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571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Чистая прибыль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2868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6736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15176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33737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-265113"/>
            <a:ext cx="9345613" cy="709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157" y="0"/>
            <a:ext cx="8363272" cy="2664296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C00000"/>
                </a:solidFill>
              </a:rPr>
              <a:t>Сильные стороны проекта</a:t>
            </a: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- доброжелательность персонала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- доступность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- разнообразие сценариев </a:t>
            </a:r>
            <a:r>
              <a:rPr lang="ru-RU" sz="2800" b="1" dirty="0" err="1">
                <a:solidFill>
                  <a:srgbClr val="7030A0"/>
                </a:solidFill>
              </a:rPr>
              <a:t>квестов</a:t>
            </a:r>
            <a:r>
              <a:rPr lang="ru-RU" sz="2800" b="1" dirty="0">
                <a:solidFill>
                  <a:srgbClr val="7030A0"/>
                </a:solidFill>
              </a:rPr>
              <a:t/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- удобный график проведения </a:t>
            </a:r>
            <a:r>
              <a:rPr lang="ru-RU" sz="2800" b="1" dirty="0" err="1">
                <a:solidFill>
                  <a:srgbClr val="7030A0"/>
                </a:solidFill>
              </a:rPr>
              <a:t>квестов</a:t>
            </a:r>
            <a:r>
              <a:rPr lang="ru-RU" sz="2800" b="1" dirty="0">
                <a:solidFill>
                  <a:srgbClr val="7030A0"/>
                </a:solidFill>
              </a:rPr>
              <a:t/>
            </a:r>
            <a:br>
              <a:rPr lang="ru-RU" sz="2800" b="1" dirty="0">
                <a:solidFill>
                  <a:srgbClr val="7030A0"/>
                </a:solidFill>
              </a:rPr>
            </a:b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2492896"/>
            <a:ext cx="4464496" cy="259228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b="1" dirty="0">
                <a:solidFill>
                  <a:srgbClr val="C00000"/>
                </a:solidFill>
              </a:rPr>
              <a:t>Слабые </a:t>
            </a:r>
            <a:r>
              <a:rPr lang="ru-RU" sz="3200" b="1" dirty="0" smtClean="0">
                <a:solidFill>
                  <a:srgbClr val="C00000"/>
                </a:solidFill>
              </a:rPr>
              <a:t>стороны проекта</a:t>
            </a:r>
            <a:endParaRPr lang="ru-RU" sz="3200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>
                <a:solidFill>
                  <a:srgbClr val="7030A0"/>
                </a:solidFill>
              </a:rPr>
              <a:t>- плохие отзывы клиентов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>
                <a:solidFill>
                  <a:srgbClr val="7030A0"/>
                </a:solidFill>
              </a:rPr>
              <a:t>- резкий спад клиентов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7030A0"/>
                </a:solidFill>
              </a:rPr>
              <a:t>- возможность </a:t>
            </a:r>
            <a:r>
              <a:rPr lang="ru-RU" b="1" dirty="0">
                <a:solidFill>
                  <a:srgbClr val="7030A0"/>
                </a:solidFill>
              </a:rPr>
              <a:t>плагиата нашей идеи</a:t>
            </a:r>
          </a:p>
          <a:p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899720" y="2636912"/>
            <a:ext cx="4244280" cy="2376264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Риски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7030A0"/>
                </a:solidFill>
              </a:rPr>
              <a:t>- Снижение </a:t>
            </a:r>
            <a:r>
              <a:rPr lang="ru-RU" b="1" dirty="0">
                <a:solidFill>
                  <a:srgbClr val="7030A0"/>
                </a:solidFill>
              </a:rPr>
              <a:t>потребительского спроса.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7030A0"/>
                </a:solidFill>
              </a:rPr>
              <a:t>- единичные </a:t>
            </a:r>
            <a:r>
              <a:rPr lang="ru-RU" b="1" dirty="0">
                <a:solidFill>
                  <a:srgbClr val="7030A0"/>
                </a:solidFill>
              </a:rPr>
              <a:t>отказы от </a:t>
            </a:r>
            <a:r>
              <a:rPr lang="ru-RU" b="1" dirty="0" smtClean="0">
                <a:solidFill>
                  <a:srgbClr val="7030A0"/>
                </a:solidFill>
              </a:rPr>
              <a:t>услуги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67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0"/>
            <a:ext cx="9345613" cy="712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3911" y="332656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Степень удовлетворенности потребителей была определенна в результате опроса участников </a:t>
            </a:r>
            <a:r>
              <a:rPr lang="ru-RU" sz="2800" b="1" dirty="0" err="1">
                <a:solidFill>
                  <a:srgbClr val="7030A0"/>
                </a:solidFill>
              </a:rPr>
              <a:t>квестов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3" b="13483"/>
          <a:stretch/>
        </p:blipFill>
        <p:spPr bwMode="auto">
          <a:xfrm>
            <a:off x="-19422" y="1988840"/>
            <a:ext cx="9100529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641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1"/>
            <a:ext cx="9345613" cy="715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0"/>
            <a:ext cx="51877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3600" b="1" dirty="0" smtClean="0">
                <a:solidFill>
                  <a:srgbClr val="C00000"/>
                </a:solidFill>
              </a:rPr>
              <a:t>Реализация бизнес-идеи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Z:\Пастухова Н.И\2016 - 2017 уч. год\БИЗНЕС-СТАРТ\БИЗНЕС-СТАРТ 2016 - 2017\2016 - 2017\БИЗНЕС-start 2016 - 2017\Ганицев Чистоева 1\ФОТО квест в 3 классе\IMG_065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785794"/>
            <a:ext cx="3567910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Z:\Пастухова Н.И\2016 - 2017 уч. год\БИЗНЕС-СТАРТ\БИЗНЕС-СТАРТ 2016 - 2017\2016 - 2017\БИЗНЕС-start 2016 - 2017\Ганицев Чистоева 1\ФОТО квест в 3 классе\IMG_064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785794"/>
            <a:ext cx="3458094" cy="25840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Z:\Пастухова Н.И\2016 - 2017 уч. год\БИЗНЕС-СТАРТ\БИЗНЕС-СТАРТ 2016 - 2017\2016 - 2017\БИЗНЕС-start 2016 - 2017\Ганицев Чистоева 1\ФОТО квест в 3 классе\IMG_064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5" y="3714752"/>
            <a:ext cx="3567910" cy="2441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Z:\Пастухова Н.И\2016 - 2017 уч. год\БИЗНЕС-СТАРТ\БИЗНЕС-СТАРТ 2016 - 2017\2016 - 2017\БИЗНЕС-start 2016 - 2017\Ганицев Чистоева 1\ФОТО квест в 3 классе\IMG_062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3714752"/>
            <a:ext cx="3458094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-428625"/>
            <a:ext cx="9345613" cy="70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9438" y="1124744"/>
            <a:ext cx="10302876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903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627</TotalTime>
  <Words>483</Words>
  <Application>Microsoft Office PowerPoint</Application>
  <PresentationFormat>Экран (4:3)</PresentationFormat>
  <Paragraphs>226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Сильные стороны проекта - доброжелательность персонала - доступность - разнообразие сценариев квестов - удобный график проведения квестов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41</cp:revision>
  <dcterms:modified xsi:type="dcterms:W3CDTF">2017-04-14T15:42:08Z</dcterms:modified>
</cp:coreProperties>
</file>