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36"/>
  </p:notesMasterIdLst>
  <p:sldIdLst>
    <p:sldId id="273" r:id="rId2"/>
    <p:sldId id="302" r:id="rId3"/>
    <p:sldId id="275" r:id="rId4"/>
    <p:sldId id="277" r:id="rId5"/>
    <p:sldId id="257" r:id="rId6"/>
    <p:sldId id="278" r:id="rId7"/>
    <p:sldId id="307" r:id="rId8"/>
    <p:sldId id="276" r:id="rId9"/>
    <p:sldId id="279" r:id="rId10"/>
    <p:sldId id="286" r:id="rId11"/>
    <p:sldId id="287" r:id="rId12"/>
    <p:sldId id="292" r:id="rId13"/>
    <p:sldId id="309" r:id="rId14"/>
    <p:sldId id="280" r:id="rId15"/>
    <p:sldId id="289" r:id="rId16"/>
    <p:sldId id="291" r:id="rId17"/>
    <p:sldId id="310" r:id="rId18"/>
    <p:sldId id="312" r:id="rId19"/>
    <p:sldId id="293" r:id="rId20"/>
    <p:sldId id="284" r:id="rId21"/>
    <p:sldId id="296" r:id="rId22"/>
    <p:sldId id="311" r:id="rId23"/>
    <p:sldId id="298" r:id="rId24"/>
    <p:sldId id="313" r:id="rId25"/>
    <p:sldId id="301" r:id="rId26"/>
    <p:sldId id="299" r:id="rId27"/>
    <p:sldId id="314" r:id="rId28"/>
    <p:sldId id="315" r:id="rId29"/>
    <p:sldId id="300" r:id="rId30"/>
    <p:sldId id="316" r:id="rId31"/>
    <p:sldId id="317" r:id="rId32"/>
    <p:sldId id="297" r:id="rId33"/>
    <p:sldId id="318" r:id="rId34"/>
    <p:sldId id="283" r:id="rId3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2239" autoAdjust="0"/>
    <p:restoredTop sz="94660"/>
  </p:normalViewPr>
  <p:slideViewPr>
    <p:cSldViewPr>
      <p:cViewPr>
        <p:scale>
          <a:sx n="84" d="100"/>
          <a:sy n="84" d="100"/>
        </p:scale>
        <p:origin x="-294" y="-4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A11DDB-39F8-46CF-BA8E-015F4B50D895}" type="datetimeFigureOut">
              <a:rPr lang="ru-RU" smtClean="0"/>
              <a:pPr/>
              <a:t>27.11.2012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C709B9-8B83-45E0-891B-0C458E8A3BF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40BE0-51F8-4957-8A0A-7B6C3D1CB4D7}" type="datetimeFigureOut">
              <a:rPr lang="ru-RU" smtClean="0"/>
              <a:pPr/>
              <a:t>27.11.2012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560E8-5B6A-4926-A051-2CCE4E0861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40BE0-51F8-4957-8A0A-7B6C3D1CB4D7}" type="datetimeFigureOut">
              <a:rPr lang="ru-RU" smtClean="0"/>
              <a:pPr/>
              <a:t>27.11.2012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560E8-5B6A-4926-A051-2CCE4E0861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40BE0-51F8-4957-8A0A-7B6C3D1CB4D7}" type="datetimeFigureOut">
              <a:rPr lang="ru-RU" smtClean="0"/>
              <a:pPr/>
              <a:t>27.11.2012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560E8-5B6A-4926-A051-2CCE4E0861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40BE0-51F8-4957-8A0A-7B6C3D1CB4D7}" type="datetimeFigureOut">
              <a:rPr lang="ru-RU" smtClean="0"/>
              <a:pPr/>
              <a:t>27.11.2012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560E8-5B6A-4926-A051-2CCE4E0861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40BE0-51F8-4957-8A0A-7B6C3D1CB4D7}" type="datetimeFigureOut">
              <a:rPr lang="ru-RU" smtClean="0"/>
              <a:pPr/>
              <a:t>27.11.2012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560E8-5B6A-4926-A051-2CCE4E0861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40BE0-51F8-4957-8A0A-7B6C3D1CB4D7}" type="datetimeFigureOut">
              <a:rPr lang="ru-RU" smtClean="0"/>
              <a:pPr/>
              <a:t>27.11.2012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560E8-5B6A-4926-A051-2CCE4E0861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40BE0-51F8-4957-8A0A-7B6C3D1CB4D7}" type="datetimeFigureOut">
              <a:rPr lang="ru-RU" smtClean="0"/>
              <a:pPr/>
              <a:t>27.11.2012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560E8-5B6A-4926-A051-2CCE4E0861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40BE0-51F8-4957-8A0A-7B6C3D1CB4D7}" type="datetimeFigureOut">
              <a:rPr lang="ru-RU" smtClean="0"/>
              <a:pPr/>
              <a:t>27.11.2012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560E8-5B6A-4926-A051-2CCE4E0861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40BE0-51F8-4957-8A0A-7B6C3D1CB4D7}" type="datetimeFigureOut">
              <a:rPr lang="ru-RU" smtClean="0"/>
              <a:pPr/>
              <a:t>27.11.2012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560E8-5B6A-4926-A051-2CCE4E0861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40BE0-51F8-4957-8A0A-7B6C3D1CB4D7}" type="datetimeFigureOut">
              <a:rPr lang="ru-RU" smtClean="0"/>
              <a:pPr/>
              <a:t>27.11.2012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560E8-5B6A-4926-A051-2CCE4E0861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40BE0-51F8-4957-8A0A-7B6C3D1CB4D7}" type="datetimeFigureOut">
              <a:rPr lang="ru-RU" smtClean="0"/>
              <a:pPr/>
              <a:t>27.11.2012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560E8-5B6A-4926-A051-2CCE4E0861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B40BE0-51F8-4957-8A0A-7B6C3D1CB4D7}" type="datetimeFigureOut">
              <a:rPr lang="ru-RU" smtClean="0"/>
              <a:pPr/>
              <a:t>27.11.2012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8560E8-5B6A-4926-A051-2CCE4E0861B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 advClick="0" advTm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1.png"/><Relationship Id="rId7" Type="http://schemas.openxmlformats.org/officeDocument/2006/relationships/image" Target="../media/image6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E:\&#1054;&#1090;&#1082;&#1088;&#1099;&#1090;&#1099;&#1081;%20&#1091;&#1088;&#1086;&#1082;%20&#1043;&#1088;&#1072;&#1078;&#1076;&#1072;&#1085;&#1089;&#1082;&#1072;&#1103;%20&#1074;&#1086;&#1081;&#1085;&#1072;\&#1046;&#1072;&#1085;&#1085;&#1072;%20&#1041;&#1080;&#1095;&#1077;&#1074;&#1089;&#1082;&#1072;&#1103;%20-%20&#1055;&#1088;&#1086;&#1074;&#1086;&#1076;&#1099;%20&#1087;&#1086;&#1075;&#1080;&#1073;&#1096;&#1080;&#1093;%20&#1102;&#1085;&#1082;&#1077;&#1088;&#1086;&#1074;.mp3" TargetMode="Externa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E:\&#1054;&#1090;&#1082;&#1088;&#1099;&#1090;&#1099;&#1081;%20&#1091;&#1088;&#1086;&#1082;%20&#1043;&#1088;&#1072;&#1078;&#1076;&#1072;&#1085;&#1089;&#1082;&#1072;&#1103;%20&#1074;&#1086;&#1081;&#1085;&#1072;\&#1050;&#1086;&#1087;&#1080;&#1103;%20&#1047;&#1072;%20&#1056;&#1091;&#1089;&#1100;%20&#1057;&#1074;&#1103;&#1090;&#1091;&#1102;.mp3" TargetMode="Externa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10" Type="http://schemas.openxmlformats.org/officeDocument/2006/relationships/image" Target="../media/image27.jpeg"/><Relationship Id="rId4" Type="http://schemas.openxmlformats.org/officeDocument/2006/relationships/image" Target="../media/image21.jpeg"/><Relationship Id="rId9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13" Type="http://schemas.openxmlformats.org/officeDocument/2006/relationships/image" Target="../media/image20.jpeg"/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12" Type="http://schemas.openxmlformats.org/officeDocument/2006/relationships/image" Target="../media/image41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11" Type="http://schemas.openxmlformats.org/officeDocument/2006/relationships/image" Target="../media/image40.jpeg"/><Relationship Id="rId5" Type="http://schemas.openxmlformats.org/officeDocument/2006/relationships/image" Target="../media/image34.jpeg"/><Relationship Id="rId10" Type="http://schemas.openxmlformats.org/officeDocument/2006/relationships/image" Target="../media/image39.jpeg"/><Relationship Id="rId4" Type="http://schemas.openxmlformats.org/officeDocument/2006/relationships/image" Target="../media/image33.jpeg"/><Relationship Id="rId9" Type="http://schemas.openxmlformats.org/officeDocument/2006/relationships/image" Target="../media/image3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E:\&#1054;&#1090;&#1082;&#1088;&#1099;&#1090;&#1099;&#1081;%20&#1091;&#1088;&#1086;&#1082;%20&#1043;&#1088;&#1072;&#1078;&#1076;&#1072;&#1085;&#1089;&#1082;&#1072;&#1103;%20&#1074;&#1086;&#1081;&#1085;&#1072;\&#1050;&#1086;&#1087;&#1080;&#1103;%20&#1047;&#1072;%20&#1056;&#1091;&#1089;&#1100;%20&#1057;&#1074;&#1103;&#1090;&#1091;&#1102;.mp3" TargetMode="External"/><Relationship Id="rId4" Type="http://schemas.openxmlformats.org/officeDocument/2006/relationships/image" Target="../media/image42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5.jpeg"/><Relationship Id="rId12" Type="http://schemas.openxmlformats.org/officeDocument/2006/relationships/image" Target="../media/image50.jpeg"/><Relationship Id="rId2" Type="http://schemas.openxmlformats.org/officeDocument/2006/relationships/audio" Target="file:///E:\&#1054;&#1090;&#1082;&#1088;&#1099;&#1090;&#1099;&#1081;%20&#1091;&#1088;&#1086;&#1082;%20&#1043;&#1088;&#1072;&#1078;&#1076;&#1072;&#1085;&#1089;&#1082;&#1072;&#1103;%20&#1074;&#1086;&#1081;&#1085;&#1072;\smelo_mi.mp3" TargetMode="External"/><Relationship Id="rId1" Type="http://schemas.openxmlformats.org/officeDocument/2006/relationships/audio" Target="file:///E:\&#1054;&#1090;&#1082;&#1088;&#1099;&#1090;&#1099;&#1081;%20&#1091;&#1088;&#1086;&#1082;%20&#1043;&#1088;&#1072;&#1078;&#1076;&#1072;&#1085;&#1089;&#1082;&#1072;&#1103;%20&#1074;&#1086;&#1081;&#1085;&#1072;\&#1089;&#1084;&#1077;&#1083;&#1086;%20&#1084;&#1099;%20&#1074;%20&#1073;&#1086;&#1081;%20&#1087;&#1086;&#1081;&#1076;&#1077;&#1084;%20(&#1057;&#1083;&#1091;&#1096;&#1072;&#1081;,%20&#1088;&#1072;&#1073;&#1086;&#1095;&#1080;&#1081;,%20&#1074;&#1086;&#1081;&#1085;&#1072;%20&#1085;&#1072;&#1095;&#1072;&#1083;&#1072;&#1089;&#1103;...)%20%20(audiopoisk.com).mp3" TargetMode="External"/><Relationship Id="rId6" Type="http://schemas.openxmlformats.org/officeDocument/2006/relationships/image" Target="../media/image44.jpeg"/><Relationship Id="rId11" Type="http://schemas.openxmlformats.org/officeDocument/2006/relationships/image" Target="../media/image49.png"/><Relationship Id="rId5" Type="http://schemas.openxmlformats.org/officeDocument/2006/relationships/image" Target="../media/image15.jpeg"/><Relationship Id="rId10" Type="http://schemas.openxmlformats.org/officeDocument/2006/relationships/image" Target="../media/image48.jpeg"/><Relationship Id="rId4" Type="http://schemas.openxmlformats.org/officeDocument/2006/relationships/image" Target="../media/image43.png"/><Relationship Id="rId9" Type="http://schemas.openxmlformats.org/officeDocument/2006/relationships/image" Target="../media/image4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3.png"/><Relationship Id="rId7" Type="http://schemas.openxmlformats.org/officeDocument/2006/relationships/image" Target="../media/image57.jpeg"/><Relationship Id="rId12" Type="http://schemas.openxmlformats.org/officeDocument/2006/relationships/image" Target="../media/image6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jpeg"/><Relationship Id="rId11" Type="http://schemas.openxmlformats.org/officeDocument/2006/relationships/image" Target="../media/image61.jpeg"/><Relationship Id="rId5" Type="http://schemas.openxmlformats.org/officeDocument/2006/relationships/image" Target="../media/image55.jpeg"/><Relationship Id="rId10" Type="http://schemas.openxmlformats.org/officeDocument/2006/relationships/image" Target="../media/image60.jpeg"/><Relationship Id="rId4" Type="http://schemas.openxmlformats.org/officeDocument/2006/relationships/image" Target="../media/image54.jpeg"/><Relationship Id="rId9" Type="http://schemas.openxmlformats.org/officeDocument/2006/relationships/image" Target="../media/image59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E:\&#1054;&#1090;&#1082;&#1088;&#1099;&#1090;&#1099;&#1081;%20&#1091;&#1088;&#1086;&#1082;%20&#1043;&#1088;&#1072;&#1078;&#1076;&#1072;&#1085;&#1089;&#1082;&#1072;&#1103;%20&#1074;&#1086;&#1081;&#1085;&#1072;\&#1082;&#1072;&#1079;&#1072;&#1082;&#1080;.mp3" TargetMode="External"/><Relationship Id="rId4" Type="http://schemas.openxmlformats.org/officeDocument/2006/relationships/image" Target="../media/image6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jpeg"/><Relationship Id="rId3" Type="http://schemas.openxmlformats.org/officeDocument/2006/relationships/image" Target="../media/image67.jpeg"/><Relationship Id="rId7" Type="http://schemas.openxmlformats.org/officeDocument/2006/relationships/image" Target="../media/image7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jpeg"/><Relationship Id="rId11" Type="http://schemas.openxmlformats.org/officeDocument/2006/relationships/image" Target="../media/image75.png"/><Relationship Id="rId5" Type="http://schemas.openxmlformats.org/officeDocument/2006/relationships/image" Target="../media/image69.jpeg"/><Relationship Id="rId10" Type="http://schemas.openxmlformats.org/officeDocument/2006/relationships/image" Target="../media/image74.jpeg"/><Relationship Id="rId4" Type="http://schemas.openxmlformats.org/officeDocument/2006/relationships/image" Target="../media/image68.jpeg"/><Relationship Id="rId9" Type="http://schemas.openxmlformats.org/officeDocument/2006/relationships/image" Target="../media/image7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jpeg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http://www.gemtex.com.my/presentation/presentation_files/slide0001_background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1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5" descr="9495fa662a8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211856" y="142853"/>
            <a:ext cx="9355856" cy="671514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2" name="Прямоугольник 11"/>
          <p:cNvSpPr/>
          <p:nvPr/>
        </p:nvSpPr>
        <p:spPr>
          <a:xfrm>
            <a:off x="785787" y="928670"/>
            <a:ext cx="16430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n w="12700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Краски</a:t>
            </a:r>
            <a:endParaRPr lang="ru-RU" sz="2800" dirty="0">
              <a:ln w="12700">
                <a:solidFill>
                  <a:schemeClr val="bg1">
                    <a:lumMod val="9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500298" y="1071547"/>
            <a:ext cx="478634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Гражданской войны</a:t>
            </a:r>
            <a:endParaRPr lang="ru-RU" sz="40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214942" y="4813994"/>
            <a:ext cx="350046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>Презентация по истории России</a:t>
            </a:r>
          </a:p>
          <a:p>
            <a:r>
              <a:rPr lang="ru-RU" sz="2400" dirty="0" smtClean="0">
                <a:solidFill>
                  <a:schemeClr val="bg1"/>
                </a:solidFill>
              </a:rPr>
              <a:t>Автор: Сысоев В. Л.</a:t>
            </a:r>
          </a:p>
          <a:p>
            <a:r>
              <a:rPr lang="ru-RU" sz="2400" dirty="0" smtClean="0">
                <a:solidFill>
                  <a:schemeClr val="bg1"/>
                </a:solidFill>
              </a:rPr>
              <a:t>МКОУ </a:t>
            </a:r>
            <a:r>
              <a:rPr lang="ru-RU" sz="2400" dirty="0" err="1" smtClean="0">
                <a:solidFill>
                  <a:schemeClr val="bg1"/>
                </a:solidFill>
              </a:rPr>
              <a:t>Раисинская</a:t>
            </a:r>
            <a:r>
              <a:rPr lang="ru-RU" sz="2400" dirty="0" smtClean="0">
                <a:solidFill>
                  <a:schemeClr val="bg1"/>
                </a:solidFill>
              </a:rPr>
              <a:t> СОШ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1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7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770" decel="100000"/>
                                        <p:tgtEl>
                                          <p:spTgt spid="1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5" dur="77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7" dur="77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8914" name="Picture 2" descr="http://www.gemtex.com.my/presentation/presentation_files/slide0001_background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28690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357157" y="500042"/>
            <a:ext cx="8572561" cy="64325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ru-RU" sz="28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Эпиграф</a:t>
            </a:r>
          </a:p>
          <a:p>
            <a:pPr algn="r"/>
            <a:endParaRPr lang="ru-RU" sz="2800" b="1" cap="none" spc="50" dirty="0" smtClean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  <a:p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«Да, мы были противниками, но очень странными.  У нас была одна любовь, но не одинаковая…  И мы, как Янус или как двуглавый орёл, смотрели в разные стороны, в то время как сердце билось одно»</a:t>
            </a:r>
          </a:p>
          <a:p>
            <a:endParaRPr lang="ru-RU" sz="2800" b="1" cap="none" spc="50" dirty="0" smtClean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  <a:p>
            <a:pPr algn="r"/>
            <a:r>
              <a:rPr lang="ru-RU" sz="2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А. Герцен</a:t>
            </a:r>
          </a:p>
          <a:p>
            <a:pPr algn="r"/>
            <a:endParaRPr lang="ru-RU" sz="2800" b="1" cap="none" spc="50" dirty="0" smtClean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  <a:p>
            <a:r>
              <a:rPr lang="ru-RU" sz="4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Как вы понимаете смысл эпиграфа?</a:t>
            </a:r>
            <a:endParaRPr lang="ru-RU" sz="40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www.gemtex.com.my/presentation/presentation_files/slide0001_background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1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 descr="Bolshveki_killed_at_Vladavostak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4000496" cy="2786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rastrel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29124" y="71414"/>
            <a:ext cx="4714876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 descr="800px-Zhertvy_copy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3357562"/>
            <a:ext cx="3857620" cy="31194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 descr="x_778c4aa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500562" y="3429000"/>
            <a:ext cx="4429156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 descr="RUScivilwar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143108" y="1000108"/>
            <a:ext cx="4357718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7" descr="unseen-world-war-2-photos-40"/>
          <p:cNvPicPr>
            <a:picLocks noChangeAspect="1" noChangeArrowheads="1"/>
          </p:cNvPicPr>
          <p:nvPr/>
        </p:nvPicPr>
        <p:blipFill>
          <a:blip r:embed="rId9"/>
          <a:srcRect t="18000" r="-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Жанна Бичевская - Проводы погибших юнкеров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10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500" decel="100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100000" fill="hold">
                                          <p:stCondLst>
                                            <p:cond delay="45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48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kibalchish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 descr="civilwarvics_0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4714876" cy="335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 descr="x_2ac68a4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14942" y="-1"/>
            <a:ext cx="3500462" cy="3429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 descr="big_95872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14480" y="3571876"/>
            <a:ext cx="6143668" cy="3286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8" descr="i-92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70" decel="100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770" decel="100000"/>
                                        <p:tgtEl>
                                          <p:spTgt spid="205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8" dur="77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0" dur="77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41%20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949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57158" y="214290"/>
            <a:ext cx="4143404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«</a:t>
            </a:r>
            <a:r>
              <a:rPr lang="ru-RU" sz="2000" b="1" dirty="0" smtClean="0"/>
              <a:t>Гражданская война – есть самый жестокий из всех видов войны. Она не мыслима не только без насилия над третьими лицами, но при современной технике, без убийства стариков, старух и детей… Цель (демократия, социализм) оправдывает, при известных условиях, такие средства, как насилие и убийства»</a:t>
            </a:r>
          </a:p>
          <a:p>
            <a:pPr algn="r"/>
            <a:r>
              <a:rPr lang="ru-RU" sz="2000" b="1" dirty="0" smtClean="0"/>
              <a:t>(Л. Троцкий)</a:t>
            </a:r>
            <a:endParaRPr lang="ru-RU" sz="2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929190" y="285728"/>
            <a:ext cx="385765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Все рядком лежат,-</a:t>
            </a:r>
          </a:p>
          <a:p>
            <a:r>
              <a:rPr lang="ru-RU" sz="2400" b="1" dirty="0" smtClean="0"/>
              <a:t>Не </a:t>
            </a:r>
            <a:r>
              <a:rPr lang="ru-RU" sz="2400" b="1" dirty="0" err="1" smtClean="0"/>
              <a:t>развесть</a:t>
            </a:r>
            <a:r>
              <a:rPr lang="ru-RU" sz="2400" b="1" dirty="0" smtClean="0"/>
              <a:t> межой.</a:t>
            </a:r>
          </a:p>
          <a:p>
            <a:r>
              <a:rPr lang="ru-RU" sz="2400" b="1" dirty="0" smtClean="0"/>
              <a:t>Поглядеть: солдат!</a:t>
            </a:r>
          </a:p>
          <a:p>
            <a:r>
              <a:rPr lang="ru-RU" sz="2400" b="1" dirty="0" smtClean="0"/>
              <a:t>Где свой, где чужой?</a:t>
            </a:r>
          </a:p>
          <a:p>
            <a:r>
              <a:rPr lang="ru-RU" sz="2400" b="1" dirty="0" smtClean="0"/>
              <a:t>Белым был – красным стал:</a:t>
            </a:r>
          </a:p>
          <a:p>
            <a:r>
              <a:rPr lang="ru-RU" sz="2400" b="1" dirty="0" smtClean="0"/>
              <a:t>Кровь обагрила.</a:t>
            </a:r>
          </a:p>
          <a:p>
            <a:r>
              <a:rPr lang="ru-RU" sz="2400" b="1" dirty="0" smtClean="0"/>
              <a:t>Красным был – белым стал:</a:t>
            </a:r>
          </a:p>
          <a:p>
            <a:r>
              <a:rPr lang="ru-RU" sz="2400" b="1" dirty="0" smtClean="0"/>
              <a:t>Смерть побелила</a:t>
            </a:r>
          </a:p>
          <a:p>
            <a:endParaRPr lang="ru-RU" sz="2400" b="1" dirty="0" smtClean="0"/>
          </a:p>
          <a:p>
            <a:pPr algn="r"/>
            <a:r>
              <a:rPr lang="ru-RU" sz="2400" b="1" dirty="0" smtClean="0"/>
              <a:t>( М. Цветаева)</a:t>
            </a:r>
            <a:endParaRPr lang="ru-RU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57158" y="5000636"/>
            <a:ext cx="8637190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Какова главная мысль в высказываниях столь разных  по убеждению авторов?</a:t>
            </a:r>
            <a:endParaRPr lang="ru-RU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026" name="Picture 2" descr="wg-american-civil-war-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700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9" descr="http://www.psdgraphics.com/wp-content/uploads/2011/03/red-flowing-background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42845" y="357167"/>
            <a:ext cx="328614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Гражданская война</a:t>
            </a:r>
            <a:endParaRPr lang="ru-RU" sz="28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71868" y="285728"/>
            <a:ext cx="535785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организованная, вооружённая борьба за </a:t>
            </a:r>
          </a:p>
          <a:p>
            <a:r>
              <a:rPr lang="ru-RU" dirty="0" smtClean="0"/>
              <a:t>Государственную власть между классами и </a:t>
            </a:r>
          </a:p>
          <a:p>
            <a:r>
              <a:rPr lang="ru-RU" dirty="0" smtClean="0"/>
              <a:t>социальными группами. </a:t>
            </a:r>
            <a:r>
              <a:rPr lang="ru-RU" b="1" i="1" dirty="0" smtClean="0"/>
              <a:t>Наиболее острая </a:t>
            </a:r>
          </a:p>
          <a:p>
            <a:r>
              <a:rPr lang="ru-RU" b="1" i="1" dirty="0" smtClean="0"/>
              <a:t>форма классовой борьбы</a:t>
            </a:r>
          </a:p>
          <a:p>
            <a:endParaRPr lang="ru-RU" sz="2000" b="1" i="1" dirty="0" smtClean="0"/>
          </a:p>
          <a:p>
            <a:endParaRPr lang="ru-RU" sz="2000" b="1" i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85720" y="1785926"/>
            <a:ext cx="321471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Гражданская война</a:t>
            </a:r>
            <a:endParaRPr lang="ru-RU" sz="2800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29058" y="192880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3571868" y="1785926"/>
            <a:ext cx="485778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это вооруженная борьба политических сил за власть внутри страны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14282" y="2928934"/>
            <a:ext cx="321471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Гражданская война</a:t>
            </a:r>
            <a:endParaRPr lang="ru-RU" sz="2800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714744" y="2928934"/>
            <a:ext cx="52864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это братоубийственная война</a:t>
            </a:r>
            <a:endParaRPr lang="ru-RU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57158" y="4357694"/>
            <a:ext cx="842968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/>
              <a:t>Задача </a:t>
            </a:r>
            <a:r>
              <a:rPr lang="ru-RU" sz="3200" dirty="0" smtClean="0"/>
              <a:t>– </a:t>
            </a:r>
            <a:r>
              <a:rPr lang="ru-RU" sz="2800" dirty="0" smtClean="0"/>
              <a:t>какое из этих определений, на ваш взгляд, больше всего подходит к гражданской войне в России 1918-1920 гг. ?</a:t>
            </a:r>
            <a:endParaRPr lang="ru-RU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3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11" grpId="0"/>
      <p:bldP spid="12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www.gemtex.com.my/presentation/presentation_files/slide0001_background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357166"/>
            <a:ext cx="9144000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8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Основные этапы Гражданской войны</a:t>
            </a:r>
            <a:endParaRPr kumimoji="0" lang="ru-RU" sz="1800" i="0" u="none" strike="noStrike" normalizeH="0" baseline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2071678"/>
            <a:ext cx="9144000" cy="4505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533400" marR="0" lvl="0" indent="-5334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Tx/>
              <a:buAutoNum type="arabicPeriod"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Май - ноябрь 1918 г. – открытое военное противостояние между большевиками и их противниками.</a:t>
            </a:r>
          </a:p>
          <a:p>
            <a:pPr marL="533400" marR="0" lvl="0" indent="-5334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Tx/>
              <a:buAutoNum type="arabicPeriod"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Ноябрь 1918 – март 1919 г. – период противоборства регулярных красных и белых армий. Фронтовая война, красный и белый террор. Активизация интервенции.</a:t>
            </a:r>
          </a:p>
          <a:p>
            <a:pPr marL="533400" marR="0" lvl="0" indent="-5334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Tx/>
              <a:buAutoNum type="arabicPeriod"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Март 1919 –март 1920 г. - Период военного поражения белых армий.</a:t>
            </a:r>
          </a:p>
          <a:p>
            <a:pPr marL="533400" marR="0" lvl="0" indent="-5334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Tx/>
              <a:buAutoNum type="arabicPeriod"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Апрель – ноябрь 1920г. – советско-польская война. Разгром белых войск. Первая волна эмиграции.</a:t>
            </a:r>
          </a:p>
          <a:p>
            <a:pPr marL="533400" marR="0" lvl="0" indent="-5334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Tx/>
              <a:buAutoNum type="arabicPeriod"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1920-1922 гг. – «малая Гражданская война»:восстания крестьян.</a:t>
            </a:r>
          </a:p>
          <a:p>
            <a:pPr marL="533400" marR="0" lvl="0" indent="-5334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481" name="Picture 1" descr="10%20ab%20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85784" y="0"/>
            <a:ext cx="942978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2571736" y="500042"/>
            <a:ext cx="3643338" cy="40011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Главная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проблема</a:t>
            </a:r>
            <a:endParaRPr lang="ru-RU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004822" y="2967335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00100" y="16430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85720" y="1357299"/>
            <a:ext cx="8358246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Wave1">
              <a:avLst/>
            </a:prstTxWarp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Кто воевал в Гражданской войне и против кого?</a:t>
            </a:r>
            <a:endParaRPr lang="ru-RU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85720" y="2786058"/>
            <a:ext cx="8072494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Wave1">
              <a:avLst/>
            </a:prstTxWarp>
            <a:spAutoFit/>
          </a:bodyPr>
          <a:lstStyle/>
          <a:p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За что, за какие идеалы лилась рекой кровь людская?</a:t>
            </a:r>
            <a:endParaRPr lang="ru-RU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14282" y="4286256"/>
            <a:ext cx="821537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Wave1">
              <a:avLst/>
            </a:prstTxWarp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 prst="angle"/>
              <a:contourClr>
                <a:schemeClr val="bg2"/>
              </a:contourClr>
            </a:sp3d>
          </a:bodyPr>
          <a:lstStyle/>
          <a:p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Каковы</a:t>
            </a:r>
            <a:r>
              <a:rPr lang="ru-RU" sz="3200" b="1" dirty="0" smtClean="0">
                <a:ln w="50800">
                  <a:solidFill>
                    <a:schemeClr val="tx1"/>
                  </a:solidFill>
                </a:ln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были методы борьбы</a:t>
            </a:r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?</a:t>
            </a:r>
            <a:endParaRPr lang="ru-RU" sz="3600" b="1" dirty="0">
              <a:ln w="50800">
                <a:solidFill>
                  <a:schemeClr val="tx1"/>
                </a:solidFill>
              </a:ln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14282" y="5072073"/>
            <a:ext cx="8715436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Есть ли победители в Гражданской войне?</a:t>
            </a:r>
            <a:endParaRPr lang="ru-RU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3074" name="Picture 2" descr="TitlelogBi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57223" y="0"/>
            <a:ext cx="950519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/>
                                        <p:tgtEl>
                                          <p:spTgt spid="1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70" decel="10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770" decel="100000"/>
                                        <p:tgtEl>
                                          <p:spTgt spid="1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1" dur="77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3" dur="77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9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8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/>
      <p:bldP spid="12" grpId="0"/>
      <p:bldP spid="13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5842" name="Picture 2" descr="4230976-n--n-----nf--n-------n---n--------n--------n--n----noe------n-----n--n-n---n----------n-----n--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85721" y="214290"/>
            <a:ext cx="7715304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0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«Белые»</a:t>
            </a:r>
            <a:endParaRPr lang="ru-RU" sz="60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pic>
        <p:nvPicPr>
          <p:cNvPr id="2050" name="Picture 2" descr="Kolchak_%28blason%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 descr="561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4286248" cy="335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 descr="0_315c8_aaa16706_XL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214810" y="0"/>
            <a:ext cx="4929190" cy="335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 descr="77303209_FaylMakarov0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3429000"/>
            <a:ext cx="4000496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0" y="2928934"/>
            <a:ext cx="35004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Лозунги</a:t>
            </a:r>
            <a:endParaRPr lang="ru-RU" sz="3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4282" y="4143380"/>
            <a:ext cx="3429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0" y="3857629"/>
            <a:ext cx="28572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" y="3786190"/>
            <a:ext cx="5715008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kumimoji="0" lang="ru-RU" sz="2000" b="1" i="0" u="none" strike="noStrike" cap="none" spc="0" normalizeH="0" baseline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«За Русь святую!»</a:t>
            </a:r>
            <a:endParaRPr lang="ru-RU" sz="2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14282" y="478632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-500098" y="4286256"/>
            <a:ext cx="385765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«За Россию единую и неделимую!»</a:t>
            </a:r>
            <a:endParaRPr lang="ru-RU" sz="2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0" y="3357562"/>
            <a:ext cx="2857488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«С нами Бог!»</a:t>
            </a:r>
            <a:endParaRPr lang="ru-RU" sz="2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85720" y="5000636"/>
            <a:ext cx="2517036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«За вольный Дон!»</a:t>
            </a:r>
            <a:endParaRPr lang="ru-RU" sz="2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85720" y="5429264"/>
            <a:ext cx="4143404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«За Учредительное собрание!»</a:t>
            </a:r>
            <a:endParaRPr lang="ru-RU" sz="2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85720" y="6072206"/>
            <a:ext cx="4857784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«Загоним </a:t>
            </a:r>
            <a:r>
              <a:rPr lang="ru-RU" sz="2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быдло</a:t>
            </a:r>
            <a:r>
              <a:rPr lang="ru-RU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обратно в подвалы!»</a:t>
            </a:r>
            <a:endParaRPr lang="ru-RU" sz="2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27" name="Копия За Русь Святую.mp3">
            <a:hlinkClick r:id="" action="ppaction://media"/>
          </p:cNvPr>
          <p:cNvPicPr>
            <a:picLocks noGrp="1" noRot="1" noChangeAspect="1"/>
          </p:cNvPicPr>
          <p:nvPr>
            <p:ph idx="1"/>
            <a:audioFile r:link="rId1"/>
          </p:nvPr>
        </p:nvPicPr>
        <p:blipFill>
          <a:blip r:embed="rId8"/>
          <a:stretch>
            <a:fillRect/>
          </a:stretch>
        </p:blipFill>
        <p:spPr>
          <a:xfrm>
            <a:off x="8643966" y="6429396"/>
            <a:ext cx="304800" cy="304800"/>
          </a:xfrm>
          <a:prstGeom prst="rect">
            <a:avLst/>
          </a:prstGeom>
        </p:spPr>
      </p:pic>
      <p:pic>
        <p:nvPicPr>
          <p:cNvPr id="3" name="Picture 1" descr="x_5927b0b4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000496" y="3429000"/>
            <a:ext cx="5143504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4" name="Picture 2" descr="2958cc77e726fd5f52241de1124b88b3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7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770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4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6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70" decel="100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770" decel="100000"/>
                                        <p:tgtEl>
                                          <p:spTgt spid="205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5" dur="77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7" dur="77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4" presetClass="exit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770" decel="100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1" dur="770" decel="100000"/>
                                        <p:tgtEl>
                                          <p:spTgt spid="205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0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3" dur="77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0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05" dur="77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0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770" decel="100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8" dur="770" decel="100000"/>
                                        <p:tgtEl>
                                          <p:spTgt spid="1843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30" dur="77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32" dur="77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4">
                <p:cTn id="134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  <p:bldLst>
      <p:bldP spid="5" grpId="0"/>
      <p:bldP spid="11" grpId="0"/>
      <p:bldP spid="14" grpId="0"/>
      <p:bldP spid="16" grpId="0"/>
      <p:bldP spid="18" grpId="0"/>
      <p:bldP spid="20" grpId="0"/>
      <p:bldP spid="21" grpId="0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62" name="Picture 2" descr="10%20ab%20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71487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3" name="Picture 3" descr="10%20ab%20m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786050" y="0"/>
            <a:ext cx="63579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0" y="0"/>
            <a:ext cx="91440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Вожди белого движения</a:t>
            </a:r>
            <a:endParaRPr lang="ru-RU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23554" name="Picture 2" descr="1004112-i_14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714356"/>
            <a:ext cx="1928826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714348" y="2714620"/>
            <a:ext cx="1714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А.И. Деникин</a:t>
            </a:r>
            <a:endParaRPr lang="ru-RU" b="1" dirty="0"/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2928926" y="571481"/>
            <a:ext cx="621507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928926" y="714356"/>
            <a:ext cx="6215074" cy="263149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 indent="457200" fontAlgn="base">
              <a:spcBef>
                <a:spcPct val="0"/>
              </a:spcBef>
              <a:spcAft>
                <a:spcPct val="0"/>
              </a:spcAft>
            </a:pPr>
            <a:r>
              <a:rPr lang="ru-RU" sz="1100" b="1" dirty="0" smtClean="0">
                <a:latin typeface="Arial" pitchFamily="34" charset="0"/>
                <a:ea typeface="Times New Roman" pitchFamily="18" charset="0"/>
              </a:rPr>
              <a:t>1. Единая, великая, неделимая Россия.  </a:t>
            </a:r>
          </a:p>
          <a:p>
            <a:pPr lvl="0" indent="457200" fontAlgn="base">
              <a:spcBef>
                <a:spcPct val="0"/>
              </a:spcBef>
              <a:spcAft>
                <a:spcPct val="0"/>
              </a:spcAft>
            </a:pPr>
            <a:r>
              <a:rPr lang="ru-RU" sz="1100" b="1" dirty="0" smtClean="0">
                <a:latin typeface="Arial" pitchFamily="34" charset="0"/>
                <a:ea typeface="Times New Roman" pitchFamily="18" charset="0"/>
              </a:rPr>
              <a:t>Защита  веры.    Установление</a:t>
            </a:r>
          </a:p>
          <a:p>
            <a:pPr lvl="0" indent="457200" fontAlgn="base">
              <a:spcBef>
                <a:spcPct val="0"/>
              </a:spcBef>
              <a:spcAft>
                <a:spcPct val="0"/>
              </a:spcAft>
            </a:pPr>
            <a:r>
              <a:rPr lang="ru-RU" sz="1100" b="1" dirty="0" smtClean="0">
                <a:latin typeface="Arial" pitchFamily="34" charset="0"/>
                <a:ea typeface="Times New Roman" pitchFamily="18" charset="0"/>
              </a:rPr>
              <a:t>   порядка…</a:t>
            </a:r>
          </a:p>
          <a:p>
            <a:pPr lvl="0" indent="457200" fontAlgn="base">
              <a:spcBef>
                <a:spcPct val="0"/>
              </a:spcBef>
              <a:spcAft>
                <a:spcPct val="0"/>
              </a:spcAft>
            </a:pPr>
            <a:r>
              <a:rPr lang="ru-RU" sz="1100" b="1" dirty="0" smtClean="0">
                <a:latin typeface="Arial" pitchFamily="34" charset="0"/>
                <a:ea typeface="Times New Roman" pitchFamily="18" charset="0"/>
              </a:rPr>
              <a:t>  2.  Борьба с большевизмом до конца.</a:t>
            </a:r>
            <a:endParaRPr lang="ru-RU" sz="1100" b="1" dirty="0" smtClean="0">
              <a:latin typeface="Arial" pitchFamily="34" charset="0"/>
            </a:endParaRPr>
          </a:p>
          <a:p>
            <a:pPr lvl="0" indent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100" b="1" dirty="0" smtClean="0">
                <a:latin typeface="Arial" pitchFamily="34" charset="0"/>
                <a:ea typeface="Times New Roman" pitchFamily="18" charset="0"/>
              </a:rPr>
              <a:t>  3. Военная диктатура… Всякое противодействие справа и  </a:t>
            </a:r>
          </a:p>
          <a:p>
            <a:pPr lvl="0" indent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100" b="1" dirty="0" smtClean="0">
                <a:latin typeface="Arial" pitchFamily="34" charset="0"/>
                <a:ea typeface="Times New Roman" pitchFamily="18" charset="0"/>
              </a:rPr>
              <a:t>    слева   карать. Вопрос о форме правления-</a:t>
            </a:r>
            <a:endParaRPr lang="ru-RU" sz="1100" b="1" dirty="0" smtClean="0">
              <a:latin typeface="Arial" pitchFamily="34" charset="0"/>
            </a:endParaRPr>
          </a:p>
          <a:p>
            <a:pPr lvl="0" indent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100" b="1" dirty="0" smtClean="0">
                <a:latin typeface="Arial" pitchFamily="34" charset="0"/>
                <a:ea typeface="Times New Roman" pitchFamily="18" charset="0"/>
              </a:rPr>
              <a:t>    дело будущего. Русский народ изберет верховную власть </a:t>
            </a:r>
          </a:p>
          <a:p>
            <a:pPr lvl="0" indent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100" b="1" dirty="0" smtClean="0">
                <a:latin typeface="Arial" pitchFamily="34" charset="0"/>
                <a:ea typeface="Times New Roman" pitchFamily="18" charset="0"/>
              </a:rPr>
              <a:t>    без давления и навязывания…</a:t>
            </a:r>
            <a:endParaRPr lang="ru-RU" sz="1100" b="1" dirty="0" smtClean="0">
              <a:latin typeface="Arial" pitchFamily="34" charset="0"/>
            </a:endParaRPr>
          </a:p>
          <a:p>
            <a:pPr lvl="0" indent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100" b="1" dirty="0" smtClean="0">
                <a:latin typeface="Arial" pitchFamily="34" charset="0"/>
                <a:ea typeface="Times New Roman" pitchFamily="18" charset="0"/>
              </a:rPr>
              <a:t>4. Внешняя политика - только национально русская… За помощь –  </a:t>
            </a:r>
          </a:p>
          <a:p>
            <a:pPr lvl="0" indent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100" b="1" dirty="0" smtClean="0">
                <a:latin typeface="Arial" pitchFamily="34" charset="0"/>
                <a:ea typeface="Times New Roman" pitchFamily="18" charset="0"/>
              </a:rPr>
              <a:t>    ни пяди русской земли.</a:t>
            </a:r>
            <a:endParaRPr lang="ru-RU" sz="1100" b="1" dirty="0" smtClean="0">
              <a:latin typeface="Arial" pitchFamily="34" charset="0"/>
            </a:endParaRPr>
          </a:p>
          <a:p>
            <a:pPr lvl="0" indent="457200" fontAlgn="base">
              <a:spcBef>
                <a:spcPct val="0"/>
              </a:spcBef>
              <a:spcAft>
                <a:spcPct val="0"/>
              </a:spcAft>
            </a:pPr>
            <a:r>
              <a:rPr lang="ru-RU" sz="1100" b="1" dirty="0" smtClean="0">
                <a:latin typeface="Arial" pitchFamily="34" charset="0"/>
                <a:ea typeface="Times New Roman" pitchFamily="18" charset="0"/>
              </a:rPr>
              <a:t>5. Продолжить разработку аграрного и  рабочего закона...</a:t>
            </a:r>
            <a:endParaRPr lang="ru-RU" sz="1100" b="1" dirty="0" smtClean="0">
              <a:latin typeface="Arial" pitchFamily="34" charset="0"/>
            </a:endParaRPr>
          </a:p>
          <a:p>
            <a:pPr lvl="0" indent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100" b="1" dirty="0" smtClean="0">
                <a:latin typeface="Arial" pitchFamily="34" charset="0"/>
                <a:ea typeface="Times New Roman" pitchFamily="18" charset="0"/>
              </a:rPr>
              <a:t>6. Оздоровить фронт и войсковой тыл – работой особо  </a:t>
            </a:r>
          </a:p>
          <a:p>
            <a:pPr lvl="0" indent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100" b="1" dirty="0" smtClean="0">
                <a:latin typeface="Arial" pitchFamily="34" charset="0"/>
                <a:ea typeface="Times New Roman" pitchFamily="18" charset="0"/>
              </a:rPr>
              <a:t>   назначенных генералов с большими</a:t>
            </a:r>
            <a:endParaRPr lang="ru-RU" sz="1100" b="1" dirty="0" smtClean="0">
              <a:latin typeface="Arial" pitchFamily="34" charset="0"/>
            </a:endParaRPr>
          </a:p>
          <a:p>
            <a:pPr lvl="0" indent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100" b="1" dirty="0" smtClean="0">
                <a:latin typeface="Arial" pitchFamily="34" charset="0"/>
                <a:ea typeface="Times New Roman" pitchFamily="18" charset="0"/>
              </a:rPr>
              <a:t>    полномочиями, составом полевого суда и применением </a:t>
            </a:r>
          </a:p>
          <a:p>
            <a:pPr lvl="0" indent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100" b="1" dirty="0" smtClean="0">
                <a:latin typeface="Arial" pitchFamily="34" charset="0"/>
                <a:ea typeface="Times New Roman" pitchFamily="18" charset="0"/>
              </a:rPr>
              <a:t>   крайних репрессий».</a:t>
            </a:r>
            <a:endParaRPr lang="ru-RU" sz="1100" b="1" dirty="0" smtClean="0">
              <a:latin typeface="Arial" pitchFamily="34" charset="0"/>
            </a:endParaRPr>
          </a:p>
        </p:txBody>
      </p:sp>
      <p:pic>
        <p:nvPicPr>
          <p:cNvPr id="23556" name="Picture 4" descr="59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10" y="3714752"/>
            <a:ext cx="1857388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571472" y="5929330"/>
            <a:ext cx="19288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А.В. Колчак</a:t>
            </a:r>
            <a:endParaRPr lang="ru-RU" b="1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3000364" y="3857628"/>
            <a:ext cx="578647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3558" name="Rectangle 6"/>
          <p:cNvSpPr>
            <a:spLocks noChangeArrowheads="1"/>
          </p:cNvSpPr>
          <p:nvPr/>
        </p:nvSpPr>
        <p:spPr bwMode="auto">
          <a:xfrm rot="10800000" flipV="1">
            <a:off x="2928926" y="3929066"/>
            <a:ext cx="6072230" cy="2215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« Я не пойду  ни по пути реакции, ни по гибельному пути партийности. Главной своей целью </a:t>
            </a:r>
            <a:endParaRPr kumimoji="0" lang="ru-RU" sz="9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ставлю создание боеспособной армии, победу над большевиками и установление законности и</a:t>
            </a:r>
            <a:endParaRPr kumimoji="0" lang="ru-RU" sz="9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правопорядка, дабы народ мог беспрепятственно избрать себе образ правления, который он </a:t>
            </a: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пожелает,  и осуществить великие идеи свободы, ныне провозглашенные по всему миру.</a:t>
            </a:r>
            <a:endParaRPr kumimoji="0" lang="ru-RU" sz="9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Призываю всех граждан к единению и борьбе с большевизмом, труду и жертвам.</a:t>
            </a:r>
            <a:endParaRPr kumimoji="0" lang="ru-RU" sz="9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  <p:bldP spid="14" grpId="0"/>
      <p:bldP spid="2355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62" name="Picture 2" descr="10%20ab%20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71487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3" name="Picture 3" descr="10%20ab%20m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786050" y="0"/>
            <a:ext cx="63579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0" y="0"/>
            <a:ext cx="91440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Вожди белого движения</a:t>
            </a:r>
            <a:endParaRPr lang="ru-RU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2928926" y="571481"/>
            <a:ext cx="621507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000364" y="3857628"/>
            <a:ext cx="578647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56322" name="Picture 2" descr="krasnovm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571480"/>
            <a:ext cx="1857388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/>
          <p:cNvSpPr txBox="1"/>
          <p:nvPr/>
        </p:nvSpPr>
        <p:spPr>
          <a:xfrm>
            <a:off x="428596" y="2786058"/>
            <a:ext cx="1785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П.Н. Краснов</a:t>
            </a:r>
            <a:endParaRPr lang="ru-RU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3071802" y="642918"/>
            <a:ext cx="571504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Казачий круг! И пусть казачьим он и останется.</a:t>
            </a:r>
          </a:p>
          <a:p>
            <a:r>
              <a:rPr lang="ru-RU" sz="1600" b="1" dirty="0" smtClean="0"/>
              <a:t> Руки прочь от нашего казачьего дела – те, кто проливал нашу казачью кровь, те, кто злобно шипел и бранил казаков! Дон для донцов!</a:t>
            </a:r>
          </a:p>
          <a:p>
            <a:r>
              <a:rPr lang="ru-RU" sz="1600" b="1" dirty="0" smtClean="0"/>
              <a:t>Мы завоевали эту землю и утучнили её своей кровью, и мы, только мы одни, хозяева этой земли. Они (</a:t>
            </a:r>
            <a:r>
              <a:rPr lang="ru-RU" sz="1600" b="1" dirty="0" err="1" smtClean="0"/>
              <a:t>Добрармия</a:t>
            </a:r>
            <a:r>
              <a:rPr lang="ru-RU" sz="1600" b="1" dirty="0" smtClean="0"/>
              <a:t> и Советы) зарятся на ваши земли и жадными руками тянутся к ним. Пусть свободно и вольно живут на Дону гостями, но хозяева только мы, только мы одни… Казаки!</a:t>
            </a:r>
            <a:endParaRPr lang="ru-RU" sz="1600" b="1" dirty="0"/>
          </a:p>
        </p:txBody>
      </p:sp>
      <p:pic>
        <p:nvPicPr>
          <p:cNvPr id="56323" name="Picture 3" descr="f_2674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34" y="3357562"/>
            <a:ext cx="1857388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extBox 19"/>
          <p:cNvSpPr txBox="1"/>
          <p:nvPr/>
        </p:nvSpPr>
        <p:spPr>
          <a:xfrm>
            <a:off x="428596" y="5786454"/>
            <a:ext cx="2000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П. Н. Врангель</a:t>
            </a:r>
            <a:endParaRPr lang="ru-RU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2928926" y="3143248"/>
            <a:ext cx="592935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«Слушайте, русские люди, за что мы боремся. </a:t>
            </a:r>
          </a:p>
          <a:p>
            <a:r>
              <a:rPr lang="ru-RU" sz="1600" b="1" dirty="0" smtClean="0"/>
              <a:t>За поруганную веру и оскорбление ее святыни.</a:t>
            </a:r>
          </a:p>
          <a:p>
            <a:r>
              <a:rPr lang="ru-RU" sz="1600" b="1" dirty="0" smtClean="0"/>
              <a:t> За освобождение русского народа от ига коммунистов,</a:t>
            </a:r>
          </a:p>
          <a:p>
            <a:r>
              <a:rPr lang="ru-RU" sz="1600" b="1" dirty="0" smtClean="0"/>
              <a:t> бродяг и каторжников, вконец разоривших Святую Русь.</a:t>
            </a:r>
          </a:p>
          <a:p>
            <a:r>
              <a:rPr lang="ru-RU" sz="1600" b="1" dirty="0" smtClean="0"/>
              <a:t>За прекращение междоусобной брани. </a:t>
            </a:r>
          </a:p>
          <a:p>
            <a:r>
              <a:rPr lang="ru-RU" sz="1600" b="1" dirty="0" smtClean="0"/>
              <a:t>За то, чтобы крестьянин, приобретая в собственность обрабатываемую</a:t>
            </a:r>
          </a:p>
          <a:p>
            <a:r>
              <a:rPr lang="ru-RU" sz="1600" b="1" dirty="0" smtClean="0"/>
              <a:t> им землю, занялся бы мирным трудом.</a:t>
            </a:r>
          </a:p>
          <a:p>
            <a:r>
              <a:rPr lang="ru-RU" sz="1600" b="1" dirty="0" smtClean="0"/>
              <a:t>За то, чтобы истинная свобода и право царили на Руси.</a:t>
            </a:r>
          </a:p>
          <a:p>
            <a:r>
              <a:rPr lang="ru-RU" sz="1600" b="1" dirty="0" smtClean="0"/>
              <a:t>За то, чтобы русский народ сам выбрал себе Хозяина. </a:t>
            </a:r>
          </a:p>
          <a:p>
            <a:r>
              <a:rPr lang="ru-RU" sz="1600" b="1" dirty="0" smtClean="0"/>
              <a:t>Помогите мне, русские люди, спасти Родину»</a:t>
            </a:r>
            <a:r>
              <a:rPr lang="ru-RU" sz="1600" b="1" u="sng" dirty="0" smtClean="0"/>
              <a:t>[</a:t>
            </a:r>
            <a:endParaRPr lang="ru-RU" sz="16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42" name="Picture 2" descr="10%20ab%20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43" name="Picture 3" descr="24490115_D097D0BED0BBD0BED182D0BED0B5_D0BED180D183D0B6D0B8D0B5_D097D0B0_D0A5D180D0B0D0B1D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071538" cy="100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44" name="Picture 4" descr="73276766_3849101_200702140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01024" y="0"/>
            <a:ext cx="1142976" cy="1142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1000100" y="214290"/>
            <a:ext cx="71438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Генералы </a:t>
            </a:r>
            <a:r>
              <a:rPr lang="ru-RU" sz="4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Белой</a:t>
            </a:r>
            <a:r>
              <a:rPr lang="ru-RU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 Гвардии</a:t>
            </a:r>
            <a:endParaRPr lang="ru-RU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4">
                  <a:lumMod val="50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361555" y="2967335"/>
            <a:ext cx="184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pic>
        <p:nvPicPr>
          <p:cNvPr id="61445" name="Picture 5" descr="47392549_YUdenich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357298"/>
            <a:ext cx="17145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46" name="Picture 6" descr="drozd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571736" y="1428736"/>
            <a:ext cx="1785950" cy="1928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47" name="Picture 7" descr="%D0%B3%D0%B5%D0%BD%D0%B5%D1%80%D0%B0%D0%BB%20%D0%9C%D0%B0%D1%80%D0%BA%D0%BE%D0%B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86314" y="1357298"/>
            <a:ext cx="1785950" cy="2005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48" name="Picture 8" descr="f_19169765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571736" y="4214818"/>
            <a:ext cx="1752600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49" name="Picture 9" descr="kutepov-a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85720" y="4143380"/>
            <a:ext cx="161925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50" name="Picture 10" descr="1272293317_68c7f336989f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4857752" y="4214818"/>
            <a:ext cx="1571636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51" name="Picture 11" descr="563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7000892" y="1357298"/>
            <a:ext cx="1857388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52" name="Picture 12" descr="1229-1885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6929454" y="4143380"/>
            <a:ext cx="1785950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/>
          <p:cNvSpPr txBox="1"/>
          <p:nvPr/>
        </p:nvSpPr>
        <p:spPr>
          <a:xfrm>
            <a:off x="357158" y="3357562"/>
            <a:ext cx="14726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Н.Н. Юденич</a:t>
            </a:r>
            <a:endParaRPr lang="ru-RU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7072330" y="6143644"/>
            <a:ext cx="1785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Я.А. Слащёв</a:t>
            </a:r>
            <a:endParaRPr lang="ru-RU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4929190" y="6215082"/>
            <a:ext cx="1857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Г.М. Семёнов</a:t>
            </a:r>
            <a:endParaRPr lang="ru-RU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2643174" y="6215082"/>
            <a:ext cx="13040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Р.Ф. </a:t>
            </a:r>
            <a:r>
              <a:rPr lang="ru-RU" b="1" dirty="0" err="1" smtClean="0"/>
              <a:t>Унгерн</a:t>
            </a:r>
            <a:endParaRPr lang="ru-RU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428596" y="6215082"/>
            <a:ext cx="1443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А.П. </a:t>
            </a:r>
            <a:r>
              <a:rPr lang="ru-RU" b="1" dirty="0" err="1" smtClean="0"/>
              <a:t>Кутепов</a:t>
            </a:r>
            <a:endParaRPr lang="ru-RU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7072330" y="3357562"/>
            <a:ext cx="20716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В.О. </a:t>
            </a:r>
            <a:r>
              <a:rPr lang="ru-RU" b="1" dirty="0" err="1" smtClean="0"/>
              <a:t>Каппель</a:t>
            </a:r>
            <a:endParaRPr lang="ru-RU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4929190" y="3357562"/>
            <a:ext cx="1785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С.Л. Марков</a:t>
            </a:r>
            <a:endParaRPr lang="ru-RU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2214546" y="3357562"/>
            <a:ext cx="2500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М.Г. </a:t>
            </a:r>
            <a:r>
              <a:rPr lang="ru-RU" b="1" dirty="0" err="1" smtClean="0"/>
              <a:t>Дроздовский</a:t>
            </a:r>
            <a:endParaRPr lang="ru-RU" b="1" dirty="0"/>
          </a:p>
        </p:txBody>
      </p:sp>
      <p:pic>
        <p:nvPicPr>
          <p:cNvPr id="61453" name="Picture 13" descr="4230976-n--n-----nf--n-------n---n--------n--------n--n----noe------n-----n--n-n---n----------n-----n--n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54" name="Rectangle 14"/>
          <p:cNvSpPr>
            <a:spLocks noChangeArrowheads="1"/>
          </p:cNvSpPr>
          <p:nvPr/>
        </p:nvSpPr>
        <p:spPr bwMode="auto">
          <a:xfrm>
            <a:off x="0" y="0"/>
            <a:ext cx="69602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0" y="0"/>
            <a:ext cx="9144000" cy="4924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720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400" b="1" i="1" dirty="0" smtClean="0">
                <a:latin typeface="Arial" pitchFamily="34" charset="0"/>
                <a:ea typeface="Times New Roman" pitchFamily="18" charset="0"/>
              </a:rPr>
              <a:t>«</a:t>
            </a:r>
            <a:r>
              <a:rPr lang="ru-RU" sz="5400" b="1" i="1" dirty="0" smtClean="0">
                <a:latin typeface="Arial" pitchFamily="34" charset="0"/>
                <a:ea typeface="Times New Roman" pitchFamily="18" charset="0"/>
              </a:rPr>
              <a:t>Белое движение было начато почти что святыми, а кончили его почти что разбойники…»</a:t>
            </a:r>
            <a:endParaRPr lang="ru-RU" sz="5400" dirty="0" smtClean="0">
              <a:latin typeface="Arial" pitchFamily="34" charset="0"/>
            </a:endParaRPr>
          </a:p>
          <a:p>
            <a:pPr lvl="0" indent="45720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200" dirty="0" smtClean="0">
                <a:latin typeface="Arial" pitchFamily="34" charset="0"/>
                <a:ea typeface="Times New Roman" pitchFamily="18" charset="0"/>
              </a:rPr>
              <a:t>Владимир Шульгин</a:t>
            </a:r>
            <a:r>
              <a:rPr lang="ru-RU" sz="4400" dirty="0" smtClean="0">
                <a:latin typeface="Arial" pitchFamily="34" charset="0"/>
                <a:ea typeface="Times New Roman" pitchFamily="18" charset="0"/>
              </a:rPr>
              <a:t>.</a:t>
            </a:r>
            <a:endParaRPr lang="ru-RU" sz="4400" dirty="0" smtClean="0">
              <a:latin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4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14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14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14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14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14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14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14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14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14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14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14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14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14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14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614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614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614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61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770" decel="100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1" dur="770" decel="100000"/>
                                        <p:tgtEl>
                                          <p:spTgt spid="3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0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3" dur="77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0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05" dur="77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0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3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214282" y="4143380"/>
            <a:ext cx="3429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0" y="3857629"/>
            <a:ext cx="28572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14282" y="478632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285720" y="6286520"/>
            <a:ext cx="492922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«</a:t>
            </a:r>
            <a:endParaRPr lang="ru-RU" sz="2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27" name="Копия За Русь Святую.mp3">
            <a:hlinkClick r:id="" action="ppaction://media"/>
          </p:cNvPr>
          <p:cNvPicPr>
            <a:picLocks noGrp="1" noRot="1" noChangeAspect="1"/>
          </p:cNvPicPr>
          <p:nvPr>
            <p:ph idx="1"/>
            <a:audioFile r:link="rId1"/>
          </p:nvPr>
        </p:nvPicPr>
        <p:blipFill>
          <a:blip r:embed="rId3"/>
          <a:stretch>
            <a:fillRect/>
          </a:stretch>
        </p:blipFill>
        <p:spPr>
          <a:xfrm>
            <a:off x="8643966" y="6429396"/>
            <a:ext cx="304800" cy="304800"/>
          </a:xfrm>
          <a:prstGeom prst="rect">
            <a:avLst/>
          </a:prstGeom>
        </p:spPr>
      </p:pic>
      <p:pic>
        <p:nvPicPr>
          <p:cNvPr id="23" name="Picture 1" descr="0004-004-Belye-Lozungi-Umrjom-za-Rodinu-Otechestvo-ili-smert-Luchsh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audio>
              <p:cMediaNode vol="80000" numSld="4">
                <p:cTn id="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" name="смело мы в бой пойдем (Слушай, рабочий, война началася...)  (audiopoisk.com).mp3">
            <a:hlinkClick r:id="" action="ppaction://media"/>
          </p:cNvPr>
          <p:cNvPicPr>
            <a:picLocks noGrp="1" noRot="1" noChangeAspect="1"/>
          </p:cNvPicPr>
          <p:nvPr>
            <p:ph idx="1"/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4419600" y="3709988"/>
            <a:ext cx="304800" cy="304800"/>
          </a:xfrm>
          <a:prstGeom prst="rect">
            <a:avLst/>
          </a:prstGeom>
        </p:spPr>
      </p:pic>
      <p:pic>
        <p:nvPicPr>
          <p:cNvPr id="4099" name="Picture 3" descr="41%20m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2357422" y="285728"/>
            <a:ext cx="35719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Красные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2050" name="Picture 2" descr="6657301t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 descr="029128496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0"/>
            <a:ext cx="4286248" cy="35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 descr="64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357686" y="0"/>
            <a:ext cx="4786314" cy="35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 descr="x_db2f30ef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0" y="3500438"/>
            <a:ext cx="4429124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 descr="133-1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4429124" y="3500438"/>
            <a:ext cx="4714876" cy="335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smelo_mi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11"/>
          <a:stretch>
            <a:fillRect/>
          </a:stretch>
        </p:blipFill>
        <p:spPr>
          <a:xfrm>
            <a:off x="8358214" y="6143644"/>
            <a:ext cx="304800" cy="304800"/>
          </a:xfrm>
          <a:prstGeom prst="rect">
            <a:avLst/>
          </a:prstGeom>
        </p:spPr>
      </p:pic>
      <p:pic>
        <p:nvPicPr>
          <p:cNvPr id="14337" name="Picture 1" descr="2_litovci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9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70" decel="100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770" decel="100000"/>
                                        <p:tgtEl>
                                          <p:spTgt spid="205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7" dur="77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9" dur="77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770" decel="100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" dur="770" decel="100000"/>
                                        <p:tgtEl>
                                          <p:spTgt spid="205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6" dur="77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8" dur="77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770" decel="100000"/>
                                        <p:tgtEl>
                                          <p:spTgt spid="143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770" decel="100000"/>
                                        <p:tgtEl>
                                          <p:spTgt spid="1433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7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75" dur="77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7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7" dur="77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7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numSld="3">
                <p:cTn id="8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http://av.li.ru/702724_165555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285776"/>
            <a:ext cx="9715568" cy="7000900"/>
          </a:xfrm>
          <a:prstGeom prst="rect">
            <a:avLst/>
          </a:prstGeom>
          <a:noFill/>
        </p:spPr>
      </p:pic>
      <p:pic>
        <p:nvPicPr>
          <p:cNvPr id="57365" name="Picture 21" descr="Ленин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86182" y="214290"/>
            <a:ext cx="1928826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47" name="Rectangle 3"/>
          <p:cNvSpPr>
            <a:spLocks noChangeArrowheads="1"/>
          </p:cNvSpPr>
          <p:nvPr/>
        </p:nvSpPr>
        <p:spPr bwMode="auto">
          <a:xfrm>
            <a:off x="714348" y="3786190"/>
            <a:ext cx="8286808" cy="2511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n"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Землю – крестьянам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n"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Фабрики – рабочим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n"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Власть- Советам 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рабочих, солдатских и 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крестьянских депутатов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14348" y="972943"/>
            <a:ext cx="14287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n"/>
              <a:tabLst/>
            </a:pPr>
            <a:endParaRPr lang="ru-RU" sz="20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357422" y="2500307"/>
            <a:ext cx="57864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В. И. Ленин-вождь мирового пролетариата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73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73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70" decel="100000"/>
                                        <p:tgtEl>
                                          <p:spTgt spid="573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770" decel="100000"/>
                                        <p:tgtEl>
                                          <p:spTgt spid="5734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734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0" dur="770" fill="hold"/>
                                        <p:tgtEl>
                                          <p:spTgt spid="573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73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2" dur="770" fill="hold"/>
                                        <p:tgtEl>
                                          <p:spTgt spid="57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7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7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8914" name="Picture 2" descr="http://www.psdgraphics.com/wp-content/uploads/2011/03/red-flowing-backgroun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393" name="Rectangle 1"/>
          <p:cNvSpPr>
            <a:spLocks noChangeArrowheads="1"/>
          </p:cNvSpPr>
          <p:nvPr/>
        </p:nvSpPr>
        <p:spPr bwMode="auto">
          <a:xfrm>
            <a:off x="785786" y="214290"/>
            <a:ext cx="750099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</a:rPr>
              <a:t>Военачальники Красной Армии.</a:t>
            </a:r>
            <a:endParaRPr kumimoji="0" lang="ru-RU" sz="3200" b="1" i="0" u="none" strike="noStrike" spc="50" normalizeH="0" baseline="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</a:endParaRPr>
          </a:p>
        </p:txBody>
      </p:sp>
      <p:pic>
        <p:nvPicPr>
          <p:cNvPr id="59394" name="Picture 2" descr="o4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42852"/>
            <a:ext cx="857224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6" name="Picture 4" descr="frunz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44" y="1214422"/>
            <a:ext cx="1928826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214282" y="4143380"/>
            <a:ext cx="1714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М.В. Фрунзе</a:t>
            </a:r>
            <a:endParaRPr lang="ru-RU" b="1" dirty="0"/>
          </a:p>
        </p:txBody>
      </p:sp>
      <p:pic>
        <p:nvPicPr>
          <p:cNvPr id="59397" name="Picture 5" descr="M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28860" y="1285860"/>
            <a:ext cx="2071702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2357422" y="4143380"/>
            <a:ext cx="2500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М.Н. Тухачевский</a:t>
            </a:r>
            <a:endParaRPr lang="ru-RU" b="1" dirty="0"/>
          </a:p>
        </p:txBody>
      </p:sp>
      <p:pic>
        <p:nvPicPr>
          <p:cNvPr id="59398" name="Picture 6" descr="1307834019_1292602896_post-364-118612415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786314" y="1357298"/>
            <a:ext cx="1971676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5072066" y="4143380"/>
            <a:ext cx="19288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В.К. Блюхер</a:t>
            </a:r>
            <a:endParaRPr lang="ru-RU" b="1" dirty="0"/>
          </a:p>
        </p:txBody>
      </p:sp>
      <p:pic>
        <p:nvPicPr>
          <p:cNvPr id="59399" name="Picture 7" descr="01a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000892" y="1357298"/>
            <a:ext cx="1785950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400" name="Picture 8" descr="Red_Army_badge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8143900" y="0"/>
            <a:ext cx="1000099" cy="100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15"/>
          <p:cNvSpPr txBox="1"/>
          <p:nvPr/>
        </p:nvSpPr>
        <p:spPr>
          <a:xfrm>
            <a:off x="7358082" y="4214818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С. Г. Лазо</a:t>
            </a:r>
            <a:endParaRPr lang="ru-RU" b="1" dirty="0"/>
          </a:p>
        </p:txBody>
      </p:sp>
      <p:pic>
        <p:nvPicPr>
          <p:cNvPr id="59401" name="Picture 9" descr="kotovski_sablya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143768" y="4643446"/>
            <a:ext cx="1785950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402" name="Picture 10" descr="60080793_Budenuyy_kartina_cvet_sidit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57158" y="4643446"/>
            <a:ext cx="1643074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TextBox 20"/>
          <p:cNvSpPr txBox="1"/>
          <p:nvPr/>
        </p:nvSpPr>
        <p:spPr>
          <a:xfrm>
            <a:off x="214282" y="6357958"/>
            <a:ext cx="2000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С.М. Будённый</a:t>
            </a:r>
            <a:endParaRPr lang="ru-RU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2714612" y="6357958"/>
            <a:ext cx="1530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В. И Чапаев</a:t>
            </a:r>
            <a:endParaRPr lang="ru-RU" b="1" dirty="0"/>
          </a:p>
        </p:txBody>
      </p:sp>
      <p:pic>
        <p:nvPicPr>
          <p:cNvPr id="59405" name="Picture 13" descr="image3482914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500298" y="4572008"/>
            <a:ext cx="1857388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407" name="Picture 15" descr="http://i1.poltava.pl.ua/articles/2/181/photo.jp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4500562" y="4643446"/>
            <a:ext cx="2357454" cy="1714512"/>
          </a:xfrm>
          <a:prstGeom prst="rect">
            <a:avLst/>
          </a:prstGeom>
          <a:noFill/>
        </p:spPr>
      </p:pic>
      <p:sp>
        <p:nvSpPr>
          <p:cNvPr id="25" name="TextBox 24"/>
          <p:cNvSpPr txBox="1"/>
          <p:nvPr/>
        </p:nvSpPr>
        <p:spPr>
          <a:xfrm>
            <a:off x="4714876" y="6357958"/>
            <a:ext cx="1785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Н.А. Щорс</a:t>
            </a:r>
            <a:endParaRPr lang="ru-RU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6786578" y="6357958"/>
            <a:ext cx="2357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Г.И. Котовский</a:t>
            </a:r>
            <a:endParaRPr lang="ru-RU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93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93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93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93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939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9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20" dur="2000" fill="hold"/>
                                        <p:tgtEl>
                                          <p:spTgt spid="5939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93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93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939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9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36" dur="2000" fill="hold"/>
                                        <p:tgtEl>
                                          <p:spTgt spid="5939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93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93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93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59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52" dur="2000" fill="hold"/>
                                        <p:tgtEl>
                                          <p:spTgt spid="5939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93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93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6" dur="2000" fill="hold"/>
                                        <p:tgtEl>
                                          <p:spTgt spid="5939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94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94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94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94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94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94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94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94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3" grpId="0"/>
      <p:bldP spid="9" grpId="0"/>
      <p:bldP spid="11" grpId="0"/>
      <p:bldP spid="13" grpId="0"/>
      <p:bldP spid="16" grpId="0"/>
      <p:bldP spid="21" grpId="0"/>
      <p:bldP spid="22" grpId="0"/>
      <p:bldP spid="25" grpId="0"/>
      <p:bldP spid="2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62" name="Picture 2" descr="0005-005-Krasnye-Lozungi-Da-zdravstvuet-mirovaja-revoljutsija-Sme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://www.mymobilka.net.ru/modules/Album/album/240x400/fon/fon-ogon-138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Одни идут освобождатьМоскву и вновь сковать Россию,Другие, разнуздав стихию,Хотят весь мир пересоздать.</a:t>
            </a:r>
            <a:r>
              <a:rPr kumimoji="0" lang="ru-RU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642910" y="428604"/>
            <a:ext cx="8072494" cy="65710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«Одни идут освобождать Москву и вновь сковать Россию,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Другие, разнуздав стихию,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Хотят весь мир пересоздать…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3600" dirty="0" smtClean="0">
                <a:solidFill>
                  <a:schemeClr val="bg1"/>
                </a:solidFill>
                <a:latin typeface="Arial" pitchFamily="34" charset="0"/>
              </a:rPr>
              <a:t>- - - - - - - - - - - - - - - - - - - - - - - - -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3600" dirty="0" smtClean="0">
                <a:solidFill>
                  <a:schemeClr val="bg1"/>
                </a:solidFill>
              </a:rPr>
              <a:t>…И там и здесь между рядами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3600" dirty="0" smtClean="0">
                <a:solidFill>
                  <a:schemeClr val="bg1"/>
                </a:solidFill>
              </a:rPr>
              <a:t>Звучит один и тот же глас: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3600" dirty="0" smtClean="0">
                <a:solidFill>
                  <a:schemeClr val="bg1"/>
                </a:solidFill>
              </a:rPr>
              <a:t>«Кто не за нас — тот против нас.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3600" dirty="0" smtClean="0">
                <a:solidFill>
                  <a:schemeClr val="bg1"/>
                </a:solidFill>
              </a:rPr>
              <a:t>Нет безразличных: правда с нами». </a:t>
            </a:r>
          </a:p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(М. Волошин)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00034" y="1000108"/>
            <a:ext cx="764386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3490" name="Picture 2" descr="backgroun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1" name="Rectangle 3"/>
          <p:cNvSpPr>
            <a:spLocks noChangeArrowheads="1"/>
          </p:cNvSpPr>
          <p:nvPr/>
        </p:nvSpPr>
        <p:spPr bwMode="auto">
          <a:xfrm>
            <a:off x="0" y="0"/>
            <a:ext cx="9144000" cy="7478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800" b="1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ahoma" pitchFamily="34" charset="0"/>
              </a:rPr>
              <a:t>Зелёное движение в годы Гражданской войны</a:t>
            </a:r>
            <a:r>
              <a:rPr kumimoji="0" lang="ru-RU" sz="4800" b="1" i="0" u="none" strike="noStrike" normalizeH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ahoma" pitchFamily="34" charset="0"/>
              </a:rPr>
              <a:t> Крестьянское движение, активно выступавшее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800" b="1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ahoma" pitchFamily="34" charset="0"/>
              </a:rPr>
              <a:t>Как</a:t>
            </a:r>
            <a:r>
              <a:rPr lang="ru-RU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ahoma" pitchFamily="34" charset="0"/>
              </a:rPr>
              <a:t> против Белого, так и против Красного движений.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800" b="1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ahoma" pitchFamily="34" charset="0"/>
              </a:rPr>
              <a:t>Зелёный цвет – символ воли и свободы</a:t>
            </a:r>
            <a:br>
              <a:rPr kumimoji="0" lang="ru-RU" sz="4800" b="1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ahoma" pitchFamily="34" charset="0"/>
              </a:rPr>
            </a:br>
            <a:endParaRPr kumimoji="0" lang="ru-RU" sz="4800" b="1" i="0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itchFamily="34" charset="0"/>
            </a:endParaRPr>
          </a:p>
        </p:txBody>
      </p:sp>
      <p:pic>
        <p:nvPicPr>
          <p:cNvPr id="8" name="казаки.mp3">
            <a:hlinkClick r:id="" action="ppaction://media"/>
          </p:cNvPr>
          <p:cNvPicPr>
            <a:picLocks noGrp="1" noRot="1" noChangeAspect="1"/>
          </p:cNvPicPr>
          <p:nvPr>
            <p:ph idx="1"/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8501090" y="635795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34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34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3">
                <p:cTn id="13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6349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9938" name="Picture 2" descr="kibalchish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500430" y="285728"/>
            <a:ext cx="3071834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B050"/>
                  </a:solidFill>
                </a:ln>
                <a:solidFill>
                  <a:srgbClr val="92D050"/>
                </a:solidFill>
              </a:rPr>
              <a:t>Зелёные</a:t>
            </a:r>
            <a:endParaRPr lang="ru-RU" sz="4400" b="1" dirty="0">
              <a:ln>
                <a:solidFill>
                  <a:srgbClr val="00B050"/>
                </a:solidFill>
              </a:ln>
              <a:solidFill>
                <a:srgbClr val="92D050"/>
              </a:solidFill>
            </a:endParaRPr>
          </a:p>
        </p:txBody>
      </p:sp>
      <p:pic>
        <p:nvPicPr>
          <p:cNvPr id="39939" name="Picture 3" descr="6d3309ca486d222f9eda04f207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4429124" cy="3571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1" name="Picture 5" descr="revolzj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43372" y="3286124"/>
            <a:ext cx="5000628" cy="3571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3" name="Picture 7" descr="24694533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0" y="0"/>
            <a:ext cx="4572000" cy="3214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4" name="Picture 8" descr="0449530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3643314"/>
            <a:ext cx="4143372" cy="3214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5" name="Picture 9" descr="15_knig"/>
          <p:cNvPicPr>
            <a:picLocks noChangeAspect="1" noChangeArrowheads="1"/>
          </p:cNvPicPr>
          <p:nvPr/>
        </p:nvPicPr>
        <p:blipFill>
          <a:blip r:embed="rId7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2071670" y="2285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2643174" y="221455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048007" y="500042"/>
            <a:ext cx="430994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Лозунги: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9946" name="Picture 10" descr="0002pbb9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42844" y="1357298"/>
            <a:ext cx="3143272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7" name="Picture 11" descr="30_03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286512" y="1357298"/>
            <a:ext cx="2714644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8" name="Picture 12" descr="e11b1ee256f7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428992" y="1500174"/>
            <a:ext cx="2643206" cy="2157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9" name="Picture 13" descr="Skull3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0" y="4000504"/>
            <a:ext cx="2071670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extBox 19"/>
          <p:cNvSpPr txBox="1"/>
          <p:nvPr/>
        </p:nvSpPr>
        <p:spPr>
          <a:xfrm>
            <a:off x="1857356" y="4357694"/>
            <a:ext cx="6357982" cy="1714512"/>
          </a:xfrm>
          <a:prstGeom prst="rect">
            <a:avLst/>
          </a:prstGeom>
          <a:noFill/>
        </p:spPr>
        <p:txBody>
          <a:bodyPr wrap="none" rtlCol="0">
            <a:prstTxWarp prst="textInflate">
              <a:avLst>
                <a:gd name="adj" fmla="val 20000"/>
              </a:avLst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Бей белых пока не по краснеют</a:t>
            </a:r>
          </a:p>
          <a:p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Бей красных пока не побелеют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/>
                                        <p:tgtEl>
                                          <p:spTgt spid="399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/>
                                        <p:tgtEl>
                                          <p:spTgt spid="3993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399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399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99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99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99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99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9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70" decel="100000"/>
                                        <p:tgtEl>
                                          <p:spTgt spid="399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770" decel="100000"/>
                                        <p:tgtEl>
                                          <p:spTgt spid="3994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994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1" dur="770" fill="hold"/>
                                        <p:tgtEl>
                                          <p:spTgt spid="399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99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3" dur="770" fill="hold"/>
                                        <p:tgtEl>
                                          <p:spTgt spid="399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99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70" decel="100000"/>
                                        <p:tgtEl>
                                          <p:spTgt spid="399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770" decel="100000"/>
                                        <p:tgtEl>
                                          <p:spTgt spid="3994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994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2" dur="770" fill="hold"/>
                                        <p:tgtEl>
                                          <p:spTgt spid="399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99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4" dur="770" fill="hold"/>
                                        <p:tgtEl>
                                          <p:spTgt spid="399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99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99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99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99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99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8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9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770" decel="100000"/>
                                        <p:tgtEl>
                                          <p:spTgt spid="3994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6" dur="770" decel="100000"/>
                                        <p:tgtEl>
                                          <p:spTgt spid="3994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7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994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78" dur="770" fill="hold"/>
                                        <p:tgtEl>
                                          <p:spTgt spid="399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7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99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80" dur="770" fill="hold"/>
                                        <p:tgtEl>
                                          <p:spTgt spid="399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8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99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770" decel="100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7" dur="770" decel="100000"/>
                                        <p:tgtEl>
                                          <p:spTgt spid="2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8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89" dur="77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9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91" dur="77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9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770" decel="100000"/>
                                        <p:tgtEl>
                                          <p:spTgt spid="399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8" dur="770" decel="100000"/>
                                        <p:tgtEl>
                                          <p:spTgt spid="3994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994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0" dur="770" fill="hold"/>
                                        <p:tgtEl>
                                          <p:spTgt spid="399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0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99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02" dur="770" fill="hold"/>
                                        <p:tgtEl>
                                          <p:spTgt spid="399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0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99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770" decel="100000"/>
                                        <p:tgtEl>
                                          <p:spTgt spid="399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9" dur="770" decel="100000"/>
                                        <p:tgtEl>
                                          <p:spTgt spid="3994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1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994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11" dur="770" fill="hold"/>
                                        <p:tgtEl>
                                          <p:spTgt spid="399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99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13" dur="770" fill="hold"/>
                                        <p:tgtEl>
                                          <p:spTgt spid="399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1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99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770" decel="100000"/>
                                        <p:tgtEl>
                                          <p:spTgt spid="399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0" dur="770" decel="100000"/>
                                        <p:tgtEl>
                                          <p:spTgt spid="3994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994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22" dur="770" fill="hold"/>
                                        <p:tgtEl>
                                          <p:spTgt spid="399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2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99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4" dur="770" fill="hold"/>
                                        <p:tgtEl>
                                          <p:spTgt spid="399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2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99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1"/>
      <p:bldP spid="15" grpId="0"/>
      <p:bldP spid="2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3490" name="Picture 2" descr="backgroun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1" name="Rectangle 3"/>
          <p:cNvSpPr>
            <a:spLocks noChangeArrowheads="1"/>
          </p:cNvSpPr>
          <p:nvPr/>
        </p:nvSpPr>
        <p:spPr bwMode="auto">
          <a:xfrm>
            <a:off x="0" y="0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4800" b="1" i="0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14348" y="357166"/>
            <a:ext cx="792961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Вожди Зелёного движения</a:t>
            </a:r>
            <a:endParaRPr lang="ru-RU" sz="4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63495" name="Picture 7" descr="1298612141_3280950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429652" y="1"/>
            <a:ext cx="714348" cy="13572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496" name="Picture 8" descr="3d_zodiac_photo_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714348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62" name="Picture 2" descr="638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82" y="1428736"/>
            <a:ext cx="1571636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63" name="Picture 3" descr="3_antonov_alex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85720" y="4143380"/>
            <a:ext cx="1643074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357158" y="3571876"/>
            <a:ext cx="1714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Н.И. Махно</a:t>
            </a:r>
            <a:endParaRPr lang="ru-RU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0" y="6286520"/>
            <a:ext cx="1785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А.С.  Антонов</a:t>
            </a:r>
            <a:endParaRPr lang="ru-RU" b="1" dirty="0"/>
          </a:p>
        </p:txBody>
      </p:sp>
      <p:sp>
        <p:nvSpPr>
          <p:cNvPr id="66564" name="Rectangle 4"/>
          <p:cNvSpPr>
            <a:spLocks noChangeArrowheads="1"/>
          </p:cNvSpPr>
          <p:nvPr/>
        </p:nvSpPr>
        <p:spPr bwMode="auto">
          <a:xfrm>
            <a:off x="2214546" y="1285861"/>
            <a:ext cx="6643734" cy="3570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</a:rPr>
              <a:t>Мы требуем полной свободы слова, печати,   собраний </a:t>
            </a:r>
          </a:p>
          <a:p>
            <a:pPr marL="0" marR="0" lvl="0" indent="4572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</a:rPr>
              <a:t>всем политическим левым течениям…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latin typeface="Arial" pitchFamily="34" charset="0"/>
            </a:endParaRPr>
          </a:p>
          <a:p>
            <a:pPr marL="0" marR="0" lvl="0" indent="4572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</a:rPr>
              <a:t>Диктатуру какой бы то ни было партии категорически </a:t>
            </a:r>
          </a:p>
          <a:p>
            <a:pPr marL="0" marR="0" lvl="0" indent="4572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</a:rPr>
              <a:t>не признаём. Левым социалистическим 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latin typeface="Arial" pitchFamily="34" charset="0"/>
            </a:endParaRPr>
          </a:p>
          <a:p>
            <a:pPr marL="0" marR="0" lvl="0" indent="4572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</a:rPr>
              <a:t>предоставляем свободу </a:t>
            </a: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</a:rPr>
              <a:t>существовать только </a:t>
            </a:r>
          </a:p>
          <a:p>
            <a:pPr marL="0" marR="0" lvl="0" indent="4572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</a:rPr>
              <a:t>лишь проповедников разных путей к социализму, </a:t>
            </a:r>
          </a:p>
          <a:p>
            <a:pPr marL="0" marR="0" lvl="0" indent="4572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</a:rPr>
              <a:t>но право выбора оставляем за собой.</a:t>
            </a:r>
            <a:endParaRPr kumimoji="0" lang="ru-RU" sz="1600" b="1" i="1" u="none" strike="noStrike" cap="none" normalizeH="0" baseline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latin typeface="Arial" pitchFamily="34" charset="0"/>
            </a:endParaRPr>
          </a:p>
          <a:p>
            <a:pPr marL="0" marR="0" lvl="0" indent="4572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</a:rPr>
              <a:t> Долой </a:t>
            </a:r>
            <a:r>
              <a:rPr kumimoji="0" lang="ru-RU" sz="1600" b="1" i="1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</a:rPr>
              <a:t>комиссародержавие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</a:rPr>
              <a:t>! Долой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</a:rPr>
              <a:t>чрезвычайки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</a:rPr>
              <a:t>, </a:t>
            </a:r>
          </a:p>
          <a:p>
            <a:pPr marL="0" marR="0" lvl="0" indent="4572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</a:rPr>
              <a:t>современные охранки!... </a:t>
            </a:r>
          </a:p>
          <a:p>
            <a:pPr marL="0" marR="0" lvl="0" indent="4572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</a:rPr>
              <a:t>Долой однобокие 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latin typeface="Arial" pitchFamily="34" charset="0"/>
            </a:endParaRPr>
          </a:p>
          <a:p>
            <a:pPr marL="0" marR="0" lvl="0" indent="4572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</a:rPr>
              <a:t>большевистские Советы! Да здравствуют </a:t>
            </a:r>
          </a:p>
          <a:p>
            <a:pPr marL="0" marR="0" lvl="0" indent="4572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</a:rPr>
              <a:t>свободно    избранные Советы трудящихся, крестьян и 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latin typeface="Arial" pitchFamily="34" charset="0"/>
            </a:endParaRPr>
          </a:p>
          <a:p>
            <a:pPr marL="0" marR="0" lvl="0" indent="4572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</a:rPr>
              <a:t>и рабочих!»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latin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286000" y="4572008"/>
            <a:ext cx="635796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«</a:t>
            </a:r>
            <a:r>
              <a:rPr lang="ru-RU" b="1" dirty="0" smtClean="0"/>
              <a:t>Пробил час нашего освобождения, Наступил момент избавления от красных самодержцев, засевших, как соловей-разбойник, в Москве белокаменной, опоганивших наши святыни, наши иконы с святыми мощами, проливших море невинной крови отцов и братьев наших, обративших в непроходимую пустыню наше сильное и богатое государство». </a:t>
            </a:r>
            <a:endParaRPr lang="ru-RU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34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34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1" presetClass="exit" presetSubtype="0" fill="hold" grpId="1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2" dur="770" accel="100000">
                                          <p:stCondLst>
                                            <p:cond delay="1230"/>
                                          </p:stCondLst>
                                        </p:cTn>
                                        <p:tgtEl>
                                          <p:spTgt spid="6349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770" accel="100000">
                                          <p:stCondLst>
                                            <p:cond delay="1230"/>
                                          </p:stCondLst>
                                        </p:cTn>
                                        <p:tgtEl>
                                          <p:spTgt spid="63491"/>
                                        </p:tgtEl>
                                      </p:cBhvr>
                                      <p:from x="200000" y="450000"/>
                                      <p:to x="10000" y="10000"/>
                                    </p:animScale>
                                    <p:animScale>
                                      <p:cBhvr>
                                        <p:cTn id="14" dur="1230" decel="100000"/>
                                        <p:tgtEl>
                                          <p:spTgt spid="63491"/>
                                        </p:tgtEl>
                                      </p:cBhvr>
                                      <p:from x="100000" y="100000"/>
                                      <p:to x="200000" y="450000"/>
                                    </p:animScale>
                                    <p:anim from="(ppt_x)" to="(0.5)" calcmode="lin" valueType="num">
                                      <p:cBhvr>
                                        <p:cTn id="15" dur="1230" decel="100000"/>
                                        <p:tgtEl>
                                          <p:spTgt spid="634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0.5)" to="(0.5)" calcmode="lin" valueType="num">
                                      <p:cBhvr>
                                        <p:cTn id="16" dur="770">
                                          <p:stCondLst>
                                            <p:cond delay="1230"/>
                                          </p:stCondLst>
                                        </p:cTn>
                                        <p:tgtEl>
                                          <p:spTgt spid="634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ppt_y+0.4)" calcmode="lin" valueType="num">
                                      <p:cBhvr>
                                        <p:cTn id="17" dur="1230" decel="100000"/>
                                        <p:tgtEl>
                                          <p:spTgt spid="634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 from="(ppt_y)" to="(ppt_y)" calcmode="lin" valueType="num">
                                      <p:cBhvr>
                                        <p:cTn id="18" dur="770">
                                          <p:stCondLst>
                                            <p:cond delay="1230"/>
                                          </p:stCondLst>
                                        </p:cTn>
                                        <p:tgtEl>
                                          <p:spTgt spid="634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3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70" decel="100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770" decel="100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7" dur="77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9" dur="77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70" decel="100000"/>
                                        <p:tgtEl>
                                          <p:spTgt spid="6656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770" decel="100000"/>
                                        <p:tgtEl>
                                          <p:spTgt spid="6656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656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8" dur="770" fill="hold"/>
                                        <p:tgtEl>
                                          <p:spTgt spid="665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65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0" dur="770" fill="hold"/>
                                        <p:tgtEl>
                                          <p:spTgt spid="665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65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770" decel="100000"/>
                                        <p:tgtEl>
                                          <p:spTgt spid="6656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770" decel="100000"/>
                                        <p:tgtEl>
                                          <p:spTgt spid="6656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656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7" dur="770" fill="hold"/>
                                        <p:tgtEl>
                                          <p:spTgt spid="665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65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9" dur="770" fill="hold"/>
                                        <p:tgtEl>
                                          <p:spTgt spid="665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65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1" grpId="0"/>
      <p:bldP spid="63491" grpId="1"/>
      <p:bldP spid="11" grpId="0"/>
      <p:bldP spid="13" grpId="0"/>
      <p:bldP spid="66564" grpId="0"/>
      <p:bldP spid="1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www.mymobilka.net.ru/modules/Album/album/240x400/fon/fon-ogon-138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42844" y="357166"/>
            <a:ext cx="8858312" cy="59093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Борьба за будущее России, которое каждая сторона понимала по-своему, обернулась страшными жертвами братоубийства!</a:t>
            </a:r>
            <a:endParaRPr lang="ru-RU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2226" name="Picture 2" descr="http://www.mymobilka.net.ru/modules/Album/album/240x400/fon/fon-ogon-138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500166" y="1000108"/>
            <a:ext cx="6429420" cy="3857652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FadeRight">
              <a:avLst/>
            </a:prstTxWarp>
            <a:spAutoFit/>
          </a:bodyPr>
          <a:lstStyle/>
          <a:p>
            <a:pPr algn="ctr"/>
            <a:r>
              <a:rPr lang="ru-RU" sz="40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В чём вы видите главную трагедию Гражданской войны в России?</a:t>
            </a:r>
            <a:endParaRPr lang="ru-RU" sz="400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500166" y="642918"/>
            <a:ext cx="6000792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«Сколько понадобилось лжи</a:t>
            </a:r>
            <a:br>
              <a:rPr lang="ru-RU" sz="2000" b="1" dirty="0" smtClean="0">
                <a:solidFill>
                  <a:schemeClr val="bg1"/>
                </a:solidFill>
              </a:rPr>
            </a:br>
            <a:r>
              <a:rPr lang="ru-RU" sz="2000" b="1" dirty="0" smtClean="0">
                <a:solidFill>
                  <a:schemeClr val="bg1"/>
                </a:solidFill>
              </a:rPr>
              <a:t>В эти проклятые годы,</a:t>
            </a:r>
            <a:br>
              <a:rPr lang="ru-RU" sz="2000" b="1" dirty="0" smtClean="0">
                <a:solidFill>
                  <a:schemeClr val="bg1"/>
                </a:solidFill>
              </a:rPr>
            </a:br>
            <a:r>
              <a:rPr lang="ru-RU" sz="2000" b="1" dirty="0" smtClean="0">
                <a:solidFill>
                  <a:schemeClr val="bg1"/>
                </a:solidFill>
              </a:rPr>
              <a:t>Чтоб разъярить и поднять на ножи</a:t>
            </a:r>
            <a:br>
              <a:rPr lang="ru-RU" sz="2000" b="1" dirty="0" smtClean="0">
                <a:solidFill>
                  <a:schemeClr val="bg1"/>
                </a:solidFill>
              </a:rPr>
            </a:br>
            <a:r>
              <a:rPr lang="ru-RU" sz="2000" b="1" dirty="0" smtClean="0">
                <a:solidFill>
                  <a:schemeClr val="bg1"/>
                </a:solidFill>
              </a:rPr>
              <a:t>Армии, классы, народы.</a:t>
            </a:r>
            <a:br>
              <a:rPr lang="ru-RU" sz="2000" b="1" dirty="0" smtClean="0">
                <a:solidFill>
                  <a:schemeClr val="bg1"/>
                </a:solidFill>
              </a:rPr>
            </a:br>
            <a:r>
              <a:rPr lang="ru-RU" sz="2000" b="1" dirty="0" smtClean="0">
                <a:solidFill>
                  <a:schemeClr val="bg1"/>
                </a:solidFill>
              </a:rPr>
              <a:t>Всем нам стоять на последней черте,</a:t>
            </a:r>
            <a:br>
              <a:rPr lang="ru-RU" sz="2000" b="1" dirty="0" smtClean="0">
                <a:solidFill>
                  <a:schemeClr val="bg1"/>
                </a:solidFill>
              </a:rPr>
            </a:br>
            <a:r>
              <a:rPr lang="ru-RU" sz="2000" b="1" dirty="0" smtClean="0">
                <a:solidFill>
                  <a:schemeClr val="bg1"/>
                </a:solidFill>
              </a:rPr>
              <a:t>Всем нам валяться на вшивой подстилке,</a:t>
            </a:r>
            <a:br>
              <a:rPr lang="ru-RU" sz="2000" b="1" dirty="0" smtClean="0">
                <a:solidFill>
                  <a:schemeClr val="bg1"/>
                </a:solidFill>
              </a:rPr>
            </a:br>
            <a:r>
              <a:rPr lang="ru-RU" sz="2000" b="1" dirty="0" smtClean="0">
                <a:solidFill>
                  <a:schemeClr val="bg1"/>
                </a:solidFill>
              </a:rPr>
              <a:t>Всем быть распластанным с пулей в затылке</a:t>
            </a:r>
            <a:br>
              <a:rPr lang="ru-RU" sz="2000" b="1" dirty="0" smtClean="0">
                <a:solidFill>
                  <a:schemeClr val="bg1"/>
                </a:solidFill>
              </a:rPr>
            </a:br>
            <a:r>
              <a:rPr lang="ru-RU" sz="2000" b="1" dirty="0" smtClean="0">
                <a:solidFill>
                  <a:schemeClr val="bg1"/>
                </a:solidFill>
              </a:rPr>
              <a:t>И со штыком в животе».</a:t>
            </a:r>
          </a:p>
          <a:p>
            <a:pPr algn="r"/>
            <a:r>
              <a:rPr lang="ru-RU" sz="1600" b="1" dirty="0" smtClean="0">
                <a:solidFill>
                  <a:schemeClr val="bg1"/>
                </a:solidFill>
              </a:rPr>
              <a:t>(Максимилиан Волошин)</a:t>
            </a:r>
          </a:p>
          <a:p>
            <a:r>
              <a:rPr lang="ru-RU" sz="2000" b="1" dirty="0" smtClean="0">
                <a:solidFill>
                  <a:schemeClr val="bg1"/>
                </a:solidFill>
              </a:rPr>
              <a:t> </a:t>
            </a:r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7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770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2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4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7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4034" name="Picture 2" descr="18_01_01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2" descr="http://www.gemtex.com.my/presentation/presentation_files/slide0001_background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1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357158" y="1214422"/>
            <a:ext cx="7643867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Каковы уроки Гражданской войны?</a:t>
            </a:r>
            <a:endParaRPr lang="ru-RU" sz="5400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3250" name="Picture 2" descr="07112005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501090" cy="6643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5058" name="Picture 2" descr="http://www.psdgraphics.com/wp-content/uploads/2011/03/red-flowing-backgroun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0" y="357166"/>
            <a:ext cx="9144000" cy="67957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Pct val="75000"/>
              <a:buFont typeface="Wingdings" pitchFamily="2" charset="2"/>
              <a:buChar char="l"/>
              <a:tabLst/>
            </a:pPr>
            <a:r>
              <a:rPr lang="ru-RU" sz="2800" b="1" dirty="0" smtClean="0">
                <a:latin typeface="Arial" pitchFamily="34" charset="0"/>
              </a:rPr>
              <a:t>Е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</a:rPr>
              <a:t>сли история чему - либо способна научить потомков, то 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</a:rPr>
              <a:t>главный урок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</a:rPr>
              <a:t>гражданской войны состоит в отказе от ненависти, от насилия и произвола как методов государственного строительства. Власть и партии обязаны искать мирные средства борьбы проводить реформы в пользу большинства народа. Диктатура одного класса или партии недопустима. Общество нуждается в единстве.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Pct val="75000"/>
              <a:buFont typeface="Wingdings" pitchFamily="2" charset="2"/>
              <a:buChar char="l"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</a:rPr>
              <a:t>Вероятно, человеческое счастье может восторжествовать лишь тогда, когда люди будут ставить жизнь других, их благо, честь и достоинство выше остального, как политического, так и национального. 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Pct val="75000"/>
              <a:buFont typeface="Wingdings" pitchFamily="2" charset="2"/>
              <a:buChar char="l"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</a:rPr>
              <a:t>Задача состоит в том, чтобы не допускать того раскола, который разделил много лет назад Россию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6082" name="Picture 2" descr="http://www.mymobilka.net.ru/modules/Album/album/240x400/fon/fon-ogon-138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3" name="Rectangle 3"/>
          <p:cNvSpPr>
            <a:spLocks noChangeArrowheads="1"/>
          </p:cNvSpPr>
          <p:nvPr/>
        </p:nvSpPr>
        <p:spPr bwMode="auto">
          <a:xfrm>
            <a:off x="0" y="857232"/>
            <a:ext cx="9144000" cy="4431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533400" marR="0" lvl="0" indent="-5334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75000"/>
              <a:tabLst/>
            </a:pPr>
            <a:r>
              <a:rPr kumimoji="0" lang="ru-RU" sz="6600" b="0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Arial" pitchFamily="34" charset="0"/>
              </a:rPr>
              <a:t>Можно ли определить победителя в Гражданской войне?.....</a:t>
            </a:r>
          </a:p>
          <a:p>
            <a:pPr marL="533400" marR="0" lvl="0" indent="-5334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60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6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2" descr="http://www.gemtex.com.my/presentation/presentation_files/slide0001_background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1"/>
            <a:ext cx="9144000" cy="6851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74" name="Picture 2" descr="wg-american-civil-war-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sndAc>
      <p:stSnd>
        <p:snd r:embed="rId2" name="explode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42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4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4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7106" name="Picture 2" descr="4%20ab%20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</a:t>
            </a:r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Братья столь щедро и долго проливавшие кровь друг друга, сражались за Россию. За её завтрашний день, который каждая из сторон видела и понимала по своему… Пусть над красным и белым обелисками вознесёт мать Россия венок скорби и уважения. Тогда придёт покаяние. И только тогда закончится Гражданская война»</a:t>
            </a:r>
          </a:p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                        (Борис Васильев)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 descr="51093800_100_1772_fhd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2" descr="http://www.gemtex.com.my/presentation/presentation_files/slide0001_background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331"/>
            <a:ext cx="9144000" cy="6851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357158" y="571480"/>
            <a:ext cx="8429684" cy="535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</a:tabLst>
            </a:pPr>
            <a:r>
              <a:rPr kumimoji="0" lang="ru-RU" sz="3600" b="1" i="0" u="sng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Times New Roman" pitchFamily="18" charset="0"/>
              </a:rPr>
              <a:t>Рефлексия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Times New Roman" pitchFamily="18" charset="0"/>
              </a:rPr>
              <a:t>.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</a:tabLst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ahoma" pitchFamily="34" charset="0"/>
              </a:rPr>
              <a:t>Оцените в баллах от 1 до 10 и отметьте как данная презентация: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>
                <a:tab pos="228600" algn="l"/>
              </a:tabLst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ahoma" pitchFamily="34" charset="0"/>
              </a:rPr>
              <a:t>Помогла понять материал урока.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>
                <a:tab pos="228600" algn="l"/>
              </a:tabLst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ahoma" pitchFamily="34" charset="0"/>
              </a:rPr>
              <a:t>Насколько вызвала интерес к теме урока.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>
                <a:tab pos="228600" algn="l"/>
              </a:tabLst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ahoma" pitchFamily="34" charset="0"/>
              </a:rPr>
              <a:t>Создала эмоциональное</a:t>
            </a:r>
            <a:r>
              <a:rPr kumimoji="0" lang="ru-RU" sz="3200" b="1" i="1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Tahoma" pitchFamily="34" charset="0"/>
              </a:rPr>
              <a:t> 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ahoma" pitchFamily="34" charset="0"/>
              </a:rPr>
              <a:t>настроение после урока.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ahoma" pitchFamily="34" charset="0"/>
                <a:cs typeface="Times New Roman" pitchFamily="18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</a:tabLst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ahoma" pitchFamily="34" charset="0"/>
                <a:cs typeface="Times New Roman" pitchFamily="18" charset="0"/>
              </a:rPr>
              <a:t>Какие открытия вы сделали для себя на сегодняшнем уроке?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8130" name="Picture 2" descr="kibalchish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85720" y="357166"/>
            <a:ext cx="8643998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Домашнее задание</a:t>
            </a:r>
          </a:p>
          <a:p>
            <a:pPr algn="ctr"/>
            <a:endParaRPr lang="ru-RU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48131" name="Rectangle 3"/>
          <p:cNvSpPr>
            <a:spLocks noChangeArrowheads="1"/>
          </p:cNvSpPr>
          <p:nvPr/>
        </p:nvSpPr>
        <p:spPr bwMode="auto">
          <a:xfrm>
            <a:off x="785786" y="2026860"/>
            <a:ext cx="6929486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Написать эссе на тему «Гражданская война в России – трагедия всего народа» (с использованием примеров из литературных произведений)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8914" name="Picture 2" descr="http://www.psdgraphics.com/wp-content/uploads/2011/03/red-flowing-backgroun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928663" y="1857364"/>
            <a:ext cx="7429552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CascadeDown">
              <a:avLst/>
            </a:prstTxWarp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Спасибо за сотрудничество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1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3589</TotalTime>
  <Words>1446</Words>
  <Application>Microsoft Office PowerPoint</Application>
  <PresentationFormat>Экран (4:3)</PresentationFormat>
  <Paragraphs>180</Paragraphs>
  <Slides>34</Slides>
  <Notes>0</Notes>
  <HiddenSlides>0</HiddenSlides>
  <MMClips>6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5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Компьютерный класс компьютер 6</cp:lastModifiedBy>
  <cp:revision>326</cp:revision>
  <dcterms:created xsi:type="dcterms:W3CDTF">2012-11-05T10:29:19Z</dcterms:created>
  <dcterms:modified xsi:type="dcterms:W3CDTF">2012-11-27T03:20:41Z</dcterms:modified>
</cp:coreProperties>
</file>