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5" r:id="rId3"/>
    <p:sldId id="266" r:id="rId4"/>
    <p:sldId id="271" r:id="rId5"/>
    <p:sldId id="257" r:id="rId6"/>
    <p:sldId id="258" r:id="rId7"/>
    <p:sldId id="259" r:id="rId8"/>
    <p:sldId id="260" r:id="rId9"/>
    <p:sldId id="261" r:id="rId10"/>
    <p:sldId id="273" r:id="rId11"/>
    <p:sldId id="274" r:id="rId12"/>
    <p:sldId id="268" r:id="rId13"/>
    <p:sldId id="269" r:id="rId14"/>
    <p:sldId id="267" r:id="rId15"/>
    <p:sldId id="275" r:id="rId16"/>
    <p:sldId id="262" r:id="rId17"/>
    <p:sldId id="263" r:id="rId18"/>
    <p:sldId id="264" r:id="rId19"/>
    <p:sldId id="270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FF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1" d="100"/>
          <a:sy n="31" d="100"/>
        </p:scale>
        <p:origin x="-504" y="-90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D6BE513-FAEF-4230-B971-DEC75334A414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77B9BA3-1ADA-4B5B-85D8-441C077154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8E9C3A-F7F5-411B-AACF-091DF8F21582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A7257-7EF3-4296-A58E-9CB45F1BA81C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C4534-FD19-4FBF-9C42-1F13EB836E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049CE-B1BA-474C-AA28-01CCB9131A90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29B25-7E12-448E-BF98-CA05F07E83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F166D-13E9-4A16-9065-21ED4F3F3F77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12EFC-D80C-4AC6-830E-6F16550795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19A5F-8D71-455C-915A-601399B035C6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E1694-3121-44D8-A70D-80BD70CC09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E9D18-B1B8-429B-BFA7-469FDCDD5192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C20D6-44CD-4DC2-974C-C1A84C71AC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32FB4-5ECD-45A9-BF28-4AE56132D1F5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1123F-B690-4A88-96EA-B30BA0A0A9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55F61-942B-4CF6-BF06-2EE17A498FE7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DF7C5-629A-4FBC-ABFF-819FB024D9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51846-DAC4-4969-9124-E6DAE8D8AB08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1F290-0719-4BC6-812A-A7BFA0DCDC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0FBE3-1770-42A6-8763-5F5041A89976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0F7C5-5176-418E-91A7-3E1F5259A8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FECCC-5CE9-40B0-A842-9E8537763194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A3BE6-3704-4B45-8818-48FDBB24E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F0CC5-CB78-4B6B-9F60-C46FF21EE370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10C5C-07DE-41AC-B8EF-6EA8CCCAFB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F1156B-F1B2-446E-BF77-2D33C35C6A0D}" type="datetimeFigureOut">
              <a:rPr lang="ru-RU"/>
              <a:pPr>
                <a:defRPr/>
              </a:pPr>
              <a:t>03.05.2016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47DDAB7-F0A3-4E4A-A116-B9A220B924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C:\Users\1\Desktop\&#1074;&#1080;&#1076;&#1077;&#1086;%20&#1082;&#1088;&#1086;&#1083;&#1080;&#1082;&#1080;\&#1089;&#1085;&#1080;&#1084;&#1082;&#1080;%20200.avi" TargetMode="External"/><Relationship Id="rId1" Type="http://schemas.openxmlformats.org/officeDocument/2006/relationships/video" Target="file:///F:\&#1082;&#1088;&#1086;&#1083;\&#1089;&#1085;&#1080;&#1084;&#1082;&#1080;%20212.avi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img-fotki.yandex.ru/get/29/danita21.3/0_208ab_4368c1b1_XL" TargetMode="External"/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hyperlink" Target="http://www.google.ru/url?url=http://vorotila.ru/Zhivotnye-nasekomye-rasteniya-flora-i-fauna/nashi-lyubimye-krolikiinteresnye-fakty-i163015&amp;rct=j&amp;frm=1&amp;q=&amp;esrc=s&amp;sa=U&amp;ei=ENJPVNrcF4nNygPXooDICQ&amp;ved=0CDEQ9QEwDjgU&amp;usg=AFQjCNGw4kQ05OTSKGiGMjKWY0xs9qB1VQ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ru/url?url=http://drunov.ru/photo/255/&amp;rct=j&amp;frm=1&amp;q=&amp;esrc=s&amp;sa=U&amp;ei=3dBPVK-UNan8ygPesoHoDQ&amp;ved=0CDcQ9QEwEThk&amp;usg=AFQjCNEC1FdyWHqOEp1Yikz_AzdnLv2N_Q" TargetMode="External"/><Relationship Id="rId11" Type="http://schemas.openxmlformats.org/officeDocument/2006/relationships/image" Target="../media/image18.jpeg"/><Relationship Id="rId5" Type="http://schemas.openxmlformats.org/officeDocument/2006/relationships/image" Target="../media/image15.jpeg"/><Relationship Id="rId10" Type="http://schemas.openxmlformats.org/officeDocument/2006/relationships/hyperlink" Target="http://i052.radikal.ru/1005/b0/d1b368c0d064.jpg" TargetMode="External"/><Relationship Id="rId4" Type="http://schemas.openxmlformats.org/officeDocument/2006/relationships/hyperlink" Target="http://www.google.ru/url?url=http://vk.com/club41876103&amp;rct=j&amp;frm=1&amp;q=&amp;esrc=s&amp;sa=U&amp;ei=QdBPVI71IcXmyQPIzYHICg&amp;ved=0CCUQ9QEwCDg8&amp;usg=AFQjCNG6Aiw10A1kV-bO8aWJYXQwXdJrOA" TargetMode="External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png"/><Relationship Id="rId2" Type="http://schemas.openxmlformats.org/officeDocument/2006/relationships/video" Target="file:///C:\Users\&#1058;&#1072;&#1085;&#1103;\Desktop\&#1082;&#1088;&#1086;&#1083;&#1080;&#1082;&#1080;%20&#1074;&#1080;&#1076;&#1077;&#1086;\DSCF0961.AVI" TargetMode="External"/><Relationship Id="rId1" Type="http://schemas.openxmlformats.org/officeDocument/2006/relationships/video" Target="file:///C:\Users\&#1058;&#1072;&#1085;&#1103;\Desktop\&#1082;&#1088;&#1086;&#1083;&#1080;&#1082;&#1080;%20&#1074;&#1080;&#1076;&#1077;&#1086;\DSCF0994.AVI" TargetMode="Externa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www.google.ru/url?url=http://www.liveinternet.ru/tags/%E4%E5%EA%EE%F0%E0%F2%E8%E2%ED%FB%E5+%EA%F0%EE%EB%E8%EA%E8/&amp;rct=j&amp;frm=1&amp;q=&amp;esrc=s&amp;sa=U&amp;ei=j9BPVOXbCsSBywON94LQCg&amp;ved=0CBsQ9QEwAzhQ&amp;usg=AFQjCNGegWkUIg42IAhxyMN0Jnt0s1Iy6Q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www.google.ru/url?url=http://agrodacha.ru/kroliki/&amp;rct=j&amp;frm=1&amp;q=&amp;esrc=s&amp;sa=U&amp;ei=BqHDVKbfKqXqyQP9xoDoDg&amp;ved=0CBkQ9QEwAjgU&amp;usg=AFQjCNFoUFODHnvG1z5cn0m_jQOilAEg0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www.google.ru/url?url=http://rssworld.ru/page/609/&amp;rct=j&amp;frm=1&amp;q=&amp;esrc=s&amp;sa=U&amp;ei=e9FPVKfjLOrOygP7koDgCA&amp;ved=0CCMQ9QEwBzigAQ&amp;usg=AFQjCNEenBIZ5EinZaFTTLoZvLLH7rRP6Q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500188"/>
          </a:xfrm>
        </p:spPr>
        <p:txBody>
          <a:bodyPr/>
          <a:lstStyle/>
          <a:p>
            <a:pPr eaLnBrk="1" hangingPunct="1"/>
            <a:r>
              <a:rPr lang="ru-RU" sz="8000" smtClean="0">
                <a:solidFill>
                  <a:srgbClr val="FF0000"/>
                </a:solidFill>
                <a:latin typeface="Monotype Corsiva" pitchFamily="66" charset="0"/>
              </a:rPr>
              <a:t>Мои кролики </a:t>
            </a:r>
          </a:p>
        </p:txBody>
      </p:sp>
      <p:pic>
        <p:nvPicPr>
          <p:cNvPr id="2051" name="Picture 2" descr="C:\Documents and Settings\1\Рабочий стол\снимки\снимки 1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75" y="1214438"/>
            <a:ext cx="4953000" cy="3714750"/>
          </a:xfrm>
        </p:spPr>
      </p:pic>
      <p:sp>
        <p:nvSpPr>
          <p:cNvPr id="2052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5429250"/>
            <a:ext cx="6400800" cy="1214438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Дорохов Андрей 3 класс Ейская ОШ</a:t>
            </a:r>
          </a:p>
        </p:txBody>
      </p:sp>
      <p:pic>
        <p:nvPicPr>
          <p:cNvPr id="2053" name="Picture 3" descr="C:\Documents and Settings\1\Рабочий стол\крол1\крол\снимки 1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3" y="2286000"/>
            <a:ext cx="3940175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0070C0"/>
                </a:solidFill>
                <a:latin typeface="Monotype Corsiva" pitchFamily="66" charset="0"/>
              </a:rPr>
              <a:t>Мои первые кролики</a:t>
            </a:r>
          </a:p>
        </p:txBody>
      </p:sp>
      <p:pic>
        <p:nvPicPr>
          <p:cNvPr id="3075" name="Picture 3" descr="C:\Documents and Settings\1\Рабочий стол\крол1\крол\снимки 1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63" y="1643063"/>
            <a:ext cx="8053387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14863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099" name="Picture 2" descr="C:\Documents and Settings\1\Рабочий стол\крол1\крол\снимки 16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5810250" cy="3265488"/>
          </a:xfrm>
        </p:spPr>
      </p:pic>
      <p:pic>
        <p:nvPicPr>
          <p:cNvPr id="4100" name="Picture 4" descr="C:\Documents and Settings\1\Рабочий стол\крол1\крол\снимки 1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6363" y="3143250"/>
            <a:ext cx="6497637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F:\крол\снимки 061.jpg"/>
          <p:cNvPicPr>
            <a:picLocks noChangeAspect="1" noChangeArrowheads="1"/>
          </p:cNvPicPr>
          <p:nvPr/>
        </p:nvPicPr>
        <p:blipFill>
          <a:blip r:embed="rId5" cstate="print"/>
          <a:srcRect l="10608" t="9186" r="25748" b="3529"/>
          <a:stretch>
            <a:fillRect/>
          </a:stretch>
        </p:blipFill>
        <p:spPr bwMode="auto">
          <a:xfrm>
            <a:off x="5256213" y="0"/>
            <a:ext cx="3887787" cy="314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7" descr="F:\крол\снимки 085.jpg"/>
          <p:cNvPicPr>
            <a:picLocks noChangeAspect="1" noChangeArrowheads="1"/>
          </p:cNvPicPr>
          <p:nvPr/>
        </p:nvPicPr>
        <p:blipFill>
          <a:blip r:embed="rId6" cstate="print"/>
          <a:srcRect l="23225" r="31888" b="6561"/>
          <a:stretch>
            <a:fillRect/>
          </a:stretch>
        </p:blipFill>
        <p:spPr bwMode="auto">
          <a:xfrm>
            <a:off x="0" y="3109913"/>
            <a:ext cx="3203575" cy="374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нимки 212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нимки 200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b="1" smtClean="0">
                <a:solidFill>
                  <a:srgbClr val="FF0000"/>
                </a:solidFill>
                <a:latin typeface="Monotype Corsiva" pitchFamily="66" charset="0"/>
              </a:rPr>
              <a:t>Гипотеза:</a:t>
            </a:r>
            <a:endParaRPr lang="ru-RU" sz="480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rgbClr val="FF0000"/>
                </a:solidFill>
                <a:latin typeface="Monotype Corsiva" pitchFamily="66" charset="0"/>
              </a:rPr>
              <a:t>Если мы будем изучать условия разведения кроликов  , то узнаем экономическую выгоду и пользу для сельского хозяйства.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  <p:grpSp>
        <p:nvGrpSpPr>
          <p:cNvPr id="6148" name="Group 5"/>
          <p:cNvGrpSpPr>
            <a:grpSpLocks noUngrp="1" noChangeAspect="1"/>
          </p:cNvGrpSpPr>
          <p:nvPr/>
        </p:nvGrpSpPr>
        <p:grpSpPr bwMode="auto">
          <a:xfrm>
            <a:off x="1000125" y="4503738"/>
            <a:ext cx="2357438" cy="1935162"/>
            <a:chOff x="1610" y="1037"/>
            <a:chExt cx="2539" cy="3019"/>
          </a:xfrm>
        </p:grpSpPr>
        <p:sp>
          <p:nvSpPr>
            <p:cNvPr id="5" name="Rectangle 3" descr="POTGOLD2"/>
            <p:cNvSpPr>
              <a:spLocks noChangeAspect="1" noChangeArrowheads="1"/>
            </p:cNvSpPr>
            <p:nvPr isPhoto="1"/>
          </p:nvSpPr>
          <p:spPr bwMode="auto">
            <a:xfrm>
              <a:off x="1610" y="1037"/>
              <a:ext cx="2539" cy="2851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 b="-12"/>
              </a:stretch>
            </a:blipFill>
            <a:ln w="9525">
              <a:noFill/>
              <a:miter lim="800000"/>
              <a:headEnd/>
              <a:tailEnd/>
            </a:ln>
            <a:effectLst>
              <a:outerShdw dist="146303" dir="135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151" name="Rectangle 4"/>
            <p:cNvSpPr>
              <a:spLocks noChangeArrowheads="1"/>
            </p:cNvSpPr>
            <p:nvPr/>
          </p:nvSpPr>
          <p:spPr bwMode="auto">
            <a:xfrm>
              <a:off x="1610" y="3912"/>
              <a:ext cx="2539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400">
                  <a:latin typeface="Calibri" pitchFamily="34" charset="0"/>
                </a:rPr>
                <a:t>POTGOLD2</a:t>
              </a:r>
            </a:p>
          </p:txBody>
        </p:sp>
      </p:grpSp>
      <p:pic>
        <p:nvPicPr>
          <p:cNvPr id="6149" name="Picture 2" descr="C:\Documents and Settings\1\Рабочий стол\крол\снимки 1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3500438"/>
            <a:ext cx="5624512" cy="316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Цель работы:</a:t>
            </a:r>
            <a:b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- разведение  кроликов и сбор информации о них.</a:t>
            </a:r>
            <a:b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</a:br>
            <a:endParaRPr lang="ru-RU" sz="4800" dirty="0" smtClean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7171" name="Picture 4" descr="C:\Documents and Settings\1\Рабочий стол\крол1\крол\снимки 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4438" y="2214563"/>
            <a:ext cx="6375400" cy="4643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4017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2060"/>
                </a:solidFill>
                <a:latin typeface="Monotype Corsiva" pitchFamily="66" charset="0"/>
              </a:rPr>
              <a:t>Задачи:</a:t>
            </a:r>
            <a:br>
              <a:rPr lang="ru-RU" b="1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600" b="1" smtClean="0">
                <a:solidFill>
                  <a:srgbClr val="002060"/>
                </a:solidFill>
                <a:latin typeface="Monotype Corsiva" pitchFamily="66" charset="0"/>
              </a:rPr>
              <a:t>1.   Изучить литературу о кроликах.</a:t>
            </a:r>
            <a:br>
              <a:rPr lang="ru-RU" sz="3600" b="1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600" b="1" smtClean="0">
                <a:solidFill>
                  <a:srgbClr val="002060"/>
                </a:solidFill>
                <a:latin typeface="Monotype Corsiva" pitchFamily="66" charset="0"/>
              </a:rPr>
              <a:t>      2.  Поставить практический эксперимент в разведении кроликов.</a:t>
            </a:r>
            <a:br>
              <a:rPr lang="ru-RU" sz="3600" b="1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600" b="1" smtClean="0">
                <a:solidFill>
                  <a:srgbClr val="002060"/>
                </a:solidFill>
                <a:latin typeface="Monotype Corsiva" pitchFamily="66" charset="0"/>
              </a:rPr>
              <a:t>   3.Сделать выводы о пользе кролиководства.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8195" name="Picture 2" descr="C:\Documents and Settings\1\Рабочий стол\крол1\крол\снимки 0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43063" y="3451225"/>
            <a:ext cx="5857875" cy="3292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185988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19" name="Содержимое 3" descr="https://encrypted-tbn1.gstatic.com/images?q=tbn:ANd9GcTgTQ_b04Hj1u_-JaXWOGnHlHglg0gXVSy5U2r4AEmObLRaJ8C1XJ6ov1c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771775" y="2060575"/>
            <a:ext cx="3000375" cy="2357438"/>
          </a:xfrm>
        </p:spPr>
      </p:pic>
      <p:pic>
        <p:nvPicPr>
          <p:cNvPr id="9220" name="Рисунок 4" descr="https://encrypted-tbn0.gstatic.com/images?q=tbn:ANd9GcStMBXYnxMoSWdajomV7slfXtP6y7YkurL4Lsb4fyCoU2XLjHpzXtrlN8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625" y="0"/>
            <a:ext cx="3635375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Рисунок 6" descr="https://encrypted-tbn0.gstatic.com/images?q=tbn:ANd9GcS1LUeNqSLIDpeUsiiEIm2kLDzGYv5kDyTKU2MXeI7PrLuMCep72OwX3cOu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725" y="4084638"/>
            <a:ext cx="3851275" cy="277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Картинка 4 из 598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36195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8" descr="Картинка 60 из 598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4076700"/>
            <a:ext cx="3713163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ru-RU" sz="6600" smtClean="0">
                <a:solidFill>
                  <a:srgbClr val="FFFF00"/>
                </a:solidFill>
                <a:latin typeface="Monotype Corsiva" pitchFamily="66" charset="0"/>
              </a:rPr>
              <a:t>Белый великан</a:t>
            </a:r>
          </a:p>
        </p:txBody>
      </p:sp>
      <p:pic>
        <p:nvPicPr>
          <p:cNvPr id="10243" name="Содержимое 3" descr="Белый Великан во всей красе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1357313"/>
            <a:ext cx="68580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>
                <a:latin typeface="Monotype Corsiva" pitchFamily="66" charset="0"/>
              </a:rPr>
              <a:t>Внешне они выглядят как снежно-белые пушистые комочки</a:t>
            </a:r>
            <a:r>
              <a:rPr lang="ru-RU" smtClean="0">
                <a:latin typeface="Monotype Corsiva" pitchFamily="66" charset="0"/>
              </a:rPr>
              <a:t>.</a:t>
            </a:r>
          </a:p>
        </p:txBody>
      </p:sp>
      <p:pic>
        <p:nvPicPr>
          <p:cNvPr id="11267" name="Picture 2" descr="C:\Documents and Settings\1\Рабочий стол\крол\снимки 2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75" y="1600200"/>
            <a:ext cx="8858250" cy="5257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5429250" y="274638"/>
            <a:ext cx="3257550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1" name="Picture 2" descr="C:\Documents and Settings\1\Рабочий стол\крол\снимки 2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000250"/>
            <a:ext cx="5465763" cy="3071813"/>
          </a:xfrm>
          <a:noFill/>
        </p:spPr>
      </p:pic>
      <p:pic>
        <p:nvPicPr>
          <p:cNvPr id="12292" name="Picture 2" descr="C:\Documents and Settings\1\Рабочий стол\крол\снимки 2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0"/>
            <a:ext cx="42862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>
                <a:latin typeface="Monotype Corsiva" pitchFamily="66" charset="0"/>
              </a:rPr>
              <a:t>Глаза кроликов не окрашены и  кажутся красными потому , что просвечиваются кровеносные сосуды.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6" name="Picture 2" descr="C:\Documents and Settings\1\Рабочий стол\крол\снимки 1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188" y="1500188"/>
            <a:ext cx="8262937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1\Рабочий стол\крол\снимки 0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51300" y="404813"/>
            <a:ext cx="5092700" cy="3006725"/>
          </a:xfrm>
        </p:spPr>
      </p:pic>
      <p:pic>
        <p:nvPicPr>
          <p:cNvPr id="14339" name="Picture 3" descr="C:\Documents and Settings\1\Рабочий стол\крол\снимки 0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4813"/>
            <a:ext cx="4214813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C:\Documents and Settings\1\Рабочий стол\крол\снимки 023.jpg"/>
          <p:cNvPicPr>
            <a:picLocks noChangeAspect="1" noChangeArrowheads="1"/>
          </p:cNvPicPr>
          <p:nvPr/>
        </p:nvPicPr>
        <p:blipFill>
          <a:blip r:embed="rId4" cstate="print"/>
          <a:srcRect r="11086"/>
          <a:stretch>
            <a:fillRect/>
          </a:stretch>
        </p:blipFill>
        <p:spPr bwMode="auto">
          <a:xfrm>
            <a:off x="3492500" y="2874963"/>
            <a:ext cx="2222500" cy="39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C:\Documents and Settings\1\Рабочий стол\крол\снимки 0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57563"/>
            <a:ext cx="3505200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C:\Documents and Settings\1\Рабочий стол\крол\снимки 08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0" y="3429000"/>
            <a:ext cx="34290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1\Рабочий стол\крол\снимки 0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300663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DSCF0994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8" y="0"/>
            <a:ext cx="5072062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" descr="C:\Documents and Settings\1\Рабочий стол\крол\снимки 06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8" y="3516313"/>
            <a:ext cx="5357812" cy="334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DSCF0961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071813"/>
            <a:ext cx="48514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latin typeface="Monotype Corsiva" pitchFamily="66" charset="0"/>
              </a:rPr>
              <a:t>Лакомством кролики считают яблоки .</a:t>
            </a:r>
          </a:p>
        </p:txBody>
      </p:sp>
      <p:pic>
        <p:nvPicPr>
          <p:cNvPr id="16387" name="Picture 3" descr="C:\Documents and Settings\1\Рабочий стол\крол\снимки 2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428750"/>
            <a:ext cx="9144000" cy="54292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57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900" b="1" u="sng" dirty="0" smtClean="0">
                <a:solidFill>
                  <a:srgbClr val="0070C0"/>
                </a:solidFill>
                <a:latin typeface="Monotype Corsiva" pitchFamily="66" charset="0"/>
              </a:rPr>
              <a:t>Кролики – рекордсмены</a:t>
            </a:r>
            <a:r>
              <a:rPr lang="ru-RU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0070C0"/>
                </a:solidFill>
                <a:latin typeface="Monotype Corsiva" pitchFamily="66" charset="0"/>
              </a:rPr>
              <a:t> Самый маленький  кролик живёт в Северной Америке, его вес составляет почти 400 грамм.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7411" name="Содержимое 3" descr="https://encrypted-tbn1.gstatic.com/images?q=tbn:ANd9GcSUc66ym8F_lv6t_XCv2eQU1Q0hSuPPrU9TVlhh9Ud6OLEktY9-sgLbS2E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47813" y="2565400"/>
            <a:ext cx="5976937" cy="4292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900" b="1" u="sng" dirty="0" smtClean="0">
                <a:solidFill>
                  <a:srgbClr val="0070C0"/>
                </a:solidFill>
                <a:latin typeface="Monotype Corsiva" pitchFamily="66" charset="0"/>
              </a:rPr>
              <a:t>Кролики – рекордсмены</a:t>
            </a:r>
            <a:br>
              <a:rPr lang="ru-RU" sz="4900" b="1" u="sng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onotype Corsiva" pitchFamily="66" charset="0"/>
              </a:rPr>
              <a:t>Вес самого тяжёлого кролика составляет - 12 кг.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8435" name="Содержимое 3" descr="https://encrypted-tbn3.gstatic.com/images?q=tbn:ANd9GcRBkY7GDgly0vUL5NjSgjLWJe1MyIHLxZ6ik9k4pBQ959Z_TQ3cjwpCftI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47813" y="1773238"/>
            <a:ext cx="5616575" cy="50847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27860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900" b="1" u="sng" dirty="0" smtClean="0">
                <a:solidFill>
                  <a:srgbClr val="0070C0"/>
                </a:solidFill>
                <a:latin typeface="Monotype Corsiva" pitchFamily="66" charset="0"/>
              </a:rPr>
              <a:t>Кролики – рекордсмены</a:t>
            </a:r>
            <a:br>
              <a:rPr lang="ru-RU" sz="4900" b="1" u="sng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Monotype Corsiva" pitchFamily="66" charset="0"/>
              </a:rPr>
              <a:t>Самые длинные уши принадлежат кролику по кличке </a:t>
            </a:r>
            <a:r>
              <a:rPr lang="ru-RU" dirty="0" err="1" smtClean="0">
                <a:solidFill>
                  <a:srgbClr val="0070C0"/>
                </a:solidFill>
                <a:latin typeface="Monotype Corsiva" pitchFamily="66" charset="0"/>
              </a:rPr>
              <a:t>Nipper</a:t>
            </a:r>
            <a:r>
              <a:rPr lang="ru-RU" dirty="0" smtClean="0">
                <a:solidFill>
                  <a:srgbClr val="0070C0"/>
                </a:solidFill>
                <a:latin typeface="Monotype Corsiva" pitchFamily="66" charset="0"/>
              </a:rPr>
              <a:t> и составляют в длину 79 см.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9459" name="Содержимое 4" descr="https://encrypted-tbn3.gstatic.com/images?q=tbn:ANd9GcSO91P8lKREeNK0Ij94LKMNXKXbbv6mhIOfG2kzIFmlZ0H54Q4SJXgSGRA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31913" y="2420938"/>
            <a:ext cx="6335712" cy="44370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eaLnBrk="1" hangingPunct="1"/>
            <a:r>
              <a:rPr lang="ru-RU" sz="3600" b="1" smtClean="0">
                <a:latin typeface="Monotype Corsiva" pitchFamily="66" charset="0"/>
              </a:rPr>
              <a:t>Результаты практического эксперимента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88" y="928688"/>
          <a:ext cx="8229600" cy="3214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404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2014-2015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2015-2016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4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Количество кроликов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</a:p>
                  </a:txBody>
                  <a:tcPr marL="68580" marR="68580" marT="0" marB="0"/>
                </a:tc>
              </a:tr>
              <a:tr h="6674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Реализовано живого молодняка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/>
                </a:tc>
              </a:tr>
              <a:tr h="404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Реализовано на мясо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/>
                </a:tc>
              </a:tr>
              <a:tr h="6674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Осталось нереализованным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/>
                </a:tc>
              </a:tr>
              <a:tr h="6674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От реализованной всей продукции получил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6100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513" name="Picture 2" descr="C:\Documents and Settings\1\Рабочий стол\крол\снимки 1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250"/>
            <a:ext cx="4576763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4" name="Picture 4" descr="C:\Documents and Settings\1\Рабочий стол\крол\снимки 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2950" y="4276725"/>
            <a:ext cx="459105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2286000" y="274638"/>
            <a:ext cx="3929063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7" name="Picture 2" descr="C:\Documents and Settings\1\Рабочий стол\крол\снимки 2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25" y="0"/>
            <a:ext cx="4357688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latin typeface="Monotype Corsiva" pitchFamily="66" charset="0"/>
              </a:rPr>
              <a:t>Забота о них поможет стать добрее и ответственнее.</a:t>
            </a:r>
          </a:p>
        </p:txBody>
      </p:sp>
      <p:pic>
        <p:nvPicPr>
          <p:cNvPr id="22531" name="Picture 2" descr="C:\Documents and Settings\1\Рабочий стол\крол\снимки 2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6100" y="1600200"/>
            <a:ext cx="8051800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115</Words>
  <Application>Microsoft Office PowerPoint</Application>
  <PresentationFormat>Экран (4:3)</PresentationFormat>
  <Paragraphs>36</Paragraphs>
  <Slides>21</Slides>
  <Notes>1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Monotype Corsiva</vt:lpstr>
      <vt:lpstr>Times New Roman</vt:lpstr>
      <vt:lpstr>Тема Office</vt:lpstr>
      <vt:lpstr>Мои кролики </vt:lpstr>
      <vt:lpstr>Мои первые кролики</vt:lpstr>
      <vt:lpstr>Слайд 3</vt:lpstr>
      <vt:lpstr>Слайд 4</vt:lpstr>
      <vt:lpstr>Гипотеза:</vt:lpstr>
      <vt:lpstr>Цель работы: - разведение  кроликов и сбор информации о них. </vt:lpstr>
      <vt:lpstr>Задачи: 1.   Изучить литературу о кроликах.       2.  Поставить практический эксперимент в разведении кроликов.    3.Сделать выводы о пользе кролиководства. </vt:lpstr>
      <vt:lpstr>Слайд 8</vt:lpstr>
      <vt:lpstr>Белый великан</vt:lpstr>
      <vt:lpstr>Внешне они выглядят как снежно-белые пушистые комочки.</vt:lpstr>
      <vt:lpstr>Слайд 11</vt:lpstr>
      <vt:lpstr>Глаза кроликов не окрашены и  кажутся красными потому , что просвечиваются кровеносные сосуды.</vt:lpstr>
      <vt:lpstr>Слайд 13</vt:lpstr>
      <vt:lpstr>Слайд 14</vt:lpstr>
      <vt:lpstr>Лакомством кролики считают яблоки .</vt:lpstr>
      <vt:lpstr>Кролики – рекордсмены  Самый маленький  кролик живёт в Северной Америке, его вес составляет почти 400 грамм. </vt:lpstr>
      <vt:lpstr>Кролики – рекордсмены  Вес самого тяжёлого кролика составляет - 12 кг. </vt:lpstr>
      <vt:lpstr>Кролики – рекордсмены  Самые длинные уши принадлежат кролику по кличке Nipper и составляют в длину 79 см.  </vt:lpstr>
      <vt:lpstr>Результаты практического эксперимента </vt:lpstr>
      <vt:lpstr>Слайд 20</vt:lpstr>
      <vt:lpstr>Забота о них поможет стать добрее и ответственнее.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Мои кролики</dc:title>
  <dc:creator>1</dc:creator>
  <cp:lastModifiedBy>Таня</cp:lastModifiedBy>
  <cp:revision>28</cp:revision>
  <dcterms:modified xsi:type="dcterms:W3CDTF">2016-05-03T15:14:41Z</dcterms:modified>
</cp:coreProperties>
</file>