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9" r:id="rId1"/>
  </p:sldMasterIdLst>
  <p:sldIdLst>
    <p:sldId id="256" r:id="rId2"/>
    <p:sldId id="257" r:id="rId3"/>
    <p:sldId id="258" r:id="rId4"/>
    <p:sldId id="259" r:id="rId5"/>
    <p:sldId id="260" r:id="rId6"/>
    <p:sldId id="266" r:id="rId7"/>
    <p:sldId id="261" r:id="rId8"/>
    <p:sldId id="267" r:id="rId9"/>
    <p:sldId id="268" r:id="rId10"/>
    <p:sldId id="269" r:id="rId11"/>
    <p:sldId id="270" r:id="rId12"/>
    <p:sldId id="262" r:id="rId13"/>
    <p:sldId id="265" r:id="rId14"/>
    <p:sldId id="263" r:id="rId15"/>
    <p:sldId id="264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34587" autoAdjust="0"/>
    <p:restoredTop sz="94629" autoAdjust="0"/>
  </p:normalViewPr>
  <p:slideViewPr>
    <p:cSldViewPr>
      <p:cViewPr varScale="1">
        <p:scale>
          <a:sx n="97" d="100"/>
          <a:sy n="97" d="100"/>
        </p:scale>
        <p:origin x="-114" y="-22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</c:title>
    <c:autoTitleDeleted val="0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ученики</c:v>
                </c:pt>
              </c:strCache>
            </c:strRef>
          </c:tx>
          <c:dLbls>
            <c:dLbl>
              <c:idx val="0"/>
              <c:layout>
                <c:manualLayout>
                  <c:x val="-0.12428854379313697"/>
                  <c:y val="-0.24064472491991987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1"/>
              <c:layout>
                <c:manualLayout>
                  <c:x val="7.5116530572567314E-2"/>
                  <c:y val="5.6909863576615323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</c:dLbl>
            <c:txPr>
              <a:bodyPr/>
              <a:lstStyle/>
              <a:p>
                <a:pPr>
                  <a:defRPr sz="2400"/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0"/>
          </c:dLbls>
          <c:cat>
            <c:strRef>
              <c:f>Лист1!$A$2:$A$4</c:f>
              <c:strCache>
                <c:ptCount val="3"/>
                <c:pt idx="0">
                  <c:v>всего</c:v>
                </c:pt>
                <c:pt idx="1">
                  <c:v> больные сколиозом</c:v>
                </c:pt>
                <c:pt idx="2">
                  <c:v>больные плоскостопием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555</c:v>
                </c:pt>
                <c:pt idx="1">
                  <c:v>75</c:v>
                </c:pt>
                <c:pt idx="2">
                  <c:v>57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0"/>
        </c:dLbls>
      </c:pie3DChart>
    </c:plotArea>
    <c:legend>
      <c:legendPos val="t"/>
      <c:overlay val="0"/>
    </c:legend>
    <c:plotVisOnly val="1"/>
    <c:dispBlanksAs val="zero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07080" y="2054655"/>
            <a:ext cx="7772400" cy="763525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algn="r">
              <a:defRPr sz="3600">
                <a:solidFill>
                  <a:srgbClr val="FFE0A3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1425" y="2970885"/>
            <a:ext cx="6400800" cy="458115"/>
          </a:xfrm>
        </p:spPr>
        <p:txBody>
          <a:bodyPr>
            <a:normAutofit/>
          </a:bodyPr>
          <a:lstStyle>
            <a:lvl1pPr marL="0" indent="0" algn="r">
              <a:buNone/>
              <a:defRPr sz="260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04.11.2017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538751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8965" y="680310"/>
            <a:ext cx="8229600" cy="458115"/>
          </a:xfrm>
        </p:spPr>
        <p:txBody>
          <a:bodyPr>
            <a:normAutofit/>
          </a:bodyPr>
          <a:lstStyle>
            <a:lvl1pPr algn="r">
              <a:defRPr sz="3600">
                <a:solidFill>
                  <a:srgbClr val="FFE0A3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8965" y="1596540"/>
            <a:ext cx="8229600" cy="3918803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04.11.2017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644713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3310" y="527605"/>
            <a:ext cx="7016195" cy="610820"/>
          </a:xfrm>
        </p:spPr>
        <p:txBody>
          <a:bodyPr>
            <a:normAutofit/>
          </a:bodyPr>
          <a:lstStyle>
            <a:lvl1pPr algn="l">
              <a:defRPr sz="3600">
                <a:solidFill>
                  <a:srgbClr val="D68B1C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23311" y="1138425"/>
            <a:ext cx="7016195" cy="4275740"/>
          </a:xfrm>
        </p:spPr>
        <p:txBody>
          <a:bodyPr/>
          <a:lstStyle>
            <a:lvl1pPr>
              <a:defRPr sz="2800"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>
                <a:solidFill>
                  <a:schemeClr val="tx2">
                    <a:lumMod val="50000"/>
                  </a:schemeClr>
                </a:solidFill>
              </a:defRPr>
            </a:lvl2pPr>
            <a:lvl3pPr>
              <a:defRPr>
                <a:solidFill>
                  <a:schemeClr val="tx2">
                    <a:lumMod val="50000"/>
                  </a:schemeClr>
                </a:solidFill>
              </a:defRPr>
            </a:lvl3pPr>
            <a:lvl4pPr>
              <a:defRPr>
                <a:solidFill>
                  <a:schemeClr val="tx2">
                    <a:lumMod val="50000"/>
                  </a:schemeClr>
                </a:solidFill>
              </a:defRPr>
            </a:lvl4pPr>
            <a:lvl5pPr>
              <a:defRPr>
                <a:solidFill>
                  <a:schemeClr val="tx2">
                    <a:lumMod val="50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04.11.2017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93913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04.11.2017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634415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04.11.2017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567918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8965" y="527605"/>
            <a:ext cx="8229600" cy="610820"/>
          </a:xfrm>
        </p:spPr>
        <p:txBody>
          <a:bodyPr>
            <a:normAutofit/>
          </a:bodyPr>
          <a:lstStyle>
            <a:lvl1pPr algn="r">
              <a:defRPr sz="3600">
                <a:solidFill>
                  <a:srgbClr val="FFE0A3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1670" y="1424792"/>
            <a:ext cx="404018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1670" y="2054655"/>
            <a:ext cx="4040188" cy="3035058"/>
          </a:xfrm>
        </p:spPr>
        <p:txBody>
          <a:bodyPr/>
          <a:lstStyle>
            <a:lvl1pPr>
              <a:defRPr sz="2400">
                <a:solidFill>
                  <a:schemeClr val="tx1"/>
                </a:solidFill>
              </a:defRPr>
            </a:lvl1pPr>
            <a:lvl2pPr>
              <a:defRPr sz="2000">
                <a:solidFill>
                  <a:schemeClr val="tx1"/>
                </a:solidFill>
              </a:defRPr>
            </a:lvl2pPr>
            <a:lvl3pPr>
              <a:defRPr sz="18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36790" y="1424792"/>
            <a:ext cx="4041775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36790" y="2054655"/>
            <a:ext cx="4041775" cy="3035058"/>
          </a:xfrm>
        </p:spPr>
        <p:txBody>
          <a:bodyPr/>
          <a:lstStyle>
            <a:lvl1pPr>
              <a:defRPr sz="2400">
                <a:solidFill>
                  <a:schemeClr val="tx1"/>
                </a:solidFill>
              </a:defRPr>
            </a:lvl1pPr>
            <a:lvl2pPr>
              <a:defRPr sz="2000">
                <a:solidFill>
                  <a:schemeClr val="tx1"/>
                </a:solidFill>
              </a:defRPr>
            </a:lvl2pPr>
            <a:lvl3pPr>
              <a:defRPr sz="18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04.11.2017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29119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04.11.2017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97731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04.11.2017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518640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04.11.2017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744526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04.11.2017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776078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04.11.2017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2866572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04.11.2017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36099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04.11.2017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40393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0" r:id="rId1"/>
    <p:sldLayoutId id="2147483711" r:id="rId2"/>
    <p:sldLayoutId id="2147483712" r:id="rId3"/>
    <p:sldLayoutId id="2147483713" r:id="rId4"/>
    <p:sldLayoutId id="2147483714" r:id="rId5"/>
    <p:sldLayoutId id="2147483715" r:id="rId6"/>
    <p:sldLayoutId id="2147483716" r:id="rId7"/>
    <p:sldLayoutId id="2147483717" r:id="rId8"/>
    <p:sldLayoutId id="2147483718" r:id="rId9"/>
    <p:sldLayoutId id="2147483719" r:id="rId10"/>
    <p:sldLayoutId id="2147483720" r:id="rId11"/>
    <p:sldLayoutId id="2147483721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6000" b="1" dirty="0" smtClean="0">
                <a:solidFill>
                  <a:schemeClr val="accent6">
                    <a:lumMod val="75000"/>
                  </a:schemeClr>
                </a:solidFill>
              </a:rPr>
              <a:t>Ствол жизни</a:t>
            </a:r>
            <a:endParaRPr lang="ru-RU" sz="60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143504" y="4725144"/>
            <a:ext cx="3786214" cy="1489938"/>
          </a:xfrm>
        </p:spPr>
        <p:txBody>
          <a:bodyPr>
            <a:normAutofit/>
          </a:bodyPr>
          <a:lstStyle/>
          <a:p>
            <a:r>
              <a:rPr lang="ru-RU" dirty="0" smtClean="0">
                <a:solidFill>
                  <a:schemeClr val="tx1"/>
                </a:solidFill>
              </a:rPr>
              <a:t>Дойникова Надежда учитель биологии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170446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48965" y="214290"/>
            <a:ext cx="8229600" cy="924135"/>
          </a:xfrm>
        </p:spPr>
        <p:txBody>
          <a:bodyPr>
            <a:noAutofit/>
          </a:bodyPr>
          <a:lstStyle/>
          <a:p>
            <a:pPr algn="ctr"/>
            <a:r>
              <a:rPr lang="ru-RU" sz="4000" dirty="0" smtClean="0">
                <a:latin typeface="Comic Sans MS" pitchFamily="66" charset="0"/>
              </a:rPr>
              <a:t>Цель</a:t>
            </a:r>
            <a:endParaRPr lang="ru-RU" sz="4000" dirty="0">
              <a:latin typeface="Comic Sans MS" pitchFamily="66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/>
              <a:t>    </a:t>
            </a:r>
            <a:r>
              <a:rPr lang="ru-RU" dirty="0"/>
              <a:t>Развить у школьников умение осознавать и объективно оценивать состояние своего опорно-двигательного аппарата и применять полученные знания в повседневной жизни для профилактики и лечения заболеваний сколиоза и плоскостопия.</a:t>
            </a:r>
          </a:p>
        </p:txBody>
      </p:sp>
    </p:spTree>
    <p:extLst>
      <p:ext uri="{BB962C8B-B14F-4D97-AF65-F5344CB8AC3E}">
        <p14:creationId xmlns:p14="http://schemas.microsoft.com/office/powerpoint/2010/main" val="5697688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48965" y="142852"/>
            <a:ext cx="8195001" cy="995573"/>
          </a:xfrm>
        </p:spPr>
        <p:txBody>
          <a:bodyPr>
            <a:noAutofit/>
          </a:bodyPr>
          <a:lstStyle/>
          <a:p>
            <a:pPr algn="ctr"/>
            <a:r>
              <a:rPr lang="ru-RU" sz="4000" b="1" dirty="0" smtClean="0">
                <a:latin typeface="Comic Sans MS" pitchFamily="66" charset="0"/>
              </a:rPr>
              <a:t>Задачи</a:t>
            </a:r>
            <a:endParaRPr lang="ru-RU" sz="4000" b="1" dirty="0">
              <a:latin typeface="Comic Sans MS" pitchFamily="66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изучить </a:t>
            </a:r>
            <a:r>
              <a:rPr lang="ru-RU" dirty="0"/>
              <a:t>строение опорно-двигательной системы, расположение, строение и функции костей и мышц человека.</a:t>
            </a:r>
          </a:p>
          <a:p>
            <a:r>
              <a:rPr lang="ru-RU" dirty="0" smtClean="0"/>
              <a:t>исследовать </a:t>
            </a:r>
            <a:r>
              <a:rPr lang="ru-RU" dirty="0"/>
              <a:t>значение </a:t>
            </a:r>
            <a:r>
              <a:rPr lang="ru-RU" dirty="0" smtClean="0"/>
              <a:t>опорно-двигательного </a:t>
            </a:r>
            <a:r>
              <a:rPr lang="ru-RU" dirty="0"/>
              <a:t>аппарата школьников (на основе анализа литературы).</a:t>
            </a:r>
          </a:p>
          <a:p>
            <a:r>
              <a:rPr lang="ru-RU" dirty="0" smtClean="0"/>
              <a:t>разработать </a:t>
            </a:r>
            <a:r>
              <a:rPr lang="ru-RU" dirty="0"/>
              <a:t>методику проведения самонаблюдений и </a:t>
            </a:r>
            <a:r>
              <a:rPr lang="ru-RU" dirty="0" err="1" smtClean="0"/>
              <a:t>самоисследований</a:t>
            </a:r>
            <a:r>
              <a:rPr lang="ru-RU" dirty="0" smtClean="0"/>
              <a:t>.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180527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28596" y="1571612"/>
            <a:ext cx="7743804" cy="4233652"/>
          </a:xfrm>
        </p:spPr>
        <p:txBody>
          <a:bodyPr>
            <a:normAutofit/>
          </a:bodyPr>
          <a:lstStyle/>
          <a:p>
            <a:r>
              <a:rPr lang="ru-RU" sz="2000" dirty="0" smtClean="0"/>
              <a:t>Человеческое тело представляет собой </a:t>
            </a:r>
            <a:br>
              <a:rPr lang="ru-RU" sz="2000" dirty="0" smtClean="0"/>
            </a:br>
            <a:r>
              <a:rPr lang="ru-RU" sz="2000" dirty="0" smtClean="0"/>
              <a:t>совокупность органов, систем и аппаратов,</a:t>
            </a:r>
            <a:br>
              <a:rPr lang="ru-RU" sz="2000" dirty="0" smtClean="0"/>
            </a:br>
            <a:r>
              <a:rPr lang="ru-RU" sz="2000" dirty="0" smtClean="0"/>
              <a:t>которые действуют слаженно, выполняя </a:t>
            </a:r>
            <a:br>
              <a:rPr lang="ru-RU" sz="2000" dirty="0" smtClean="0"/>
            </a:br>
            <a:r>
              <a:rPr lang="ru-RU" sz="2000" dirty="0" smtClean="0"/>
              <a:t>жизненно важные функции. Движение</a:t>
            </a:r>
            <a:br>
              <a:rPr lang="ru-RU" sz="2000" dirty="0" smtClean="0"/>
            </a:br>
            <a:r>
              <a:rPr lang="ru-RU" sz="2000" dirty="0" smtClean="0"/>
              <a:t> является необходимой частью функции</a:t>
            </a:r>
            <a:br>
              <a:rPr lang="ru-RU" sz="2000" dirty="0" smtClean="0"/>
            </a:br>
            <a:r>
              <a:rPr lang="ru-RU" sz="2000" dirty="0" smtClean="0"/>
              <a:t>связи и взаимодействия, и тело может </a:t>
            </a:r>
            <a:br>
              <a:rPr lang="ru-RU" sz="2000" dirty="0" smtClean="0"/>
            </a:br>
            <a:r>
              <a:rPr lang="ru-RU" sz="2000" dirty="0" smtClean="0"/>
              <a:t>осуществлять это движение благодаря</a:t>
            </a:r>
            <a:br>
              <a:rPr lang="ru-RU" sz="2000" dirty="0" smtClean="0"/>
            </a:br>
            <a:r>
              <a:rPr lang="ru-RU" sz="2000" dirty="0" smtClean="0"/>
              <a:t>опорно-двигательному аппарату.</a:t>
            </a:r>
            <a:br>
              <a:rPr lang="ru-RU" sz="2000" dirty="0" smtClean="0"/>
            </a:br>
            <a:r>
              <a:rPr lang="ru-RU" sz="2000" dirty="0" smtClean="0"/>
              <a:t>Опорно-двигательная система включает</a:t>
            </a:r>
            <a:br>
              <a:rPr lang="ru-RU" sz="2000" dirty="0" smtClean="0"/>
            </a:br>
            <a:r>
              <a:rPr lang="ru-RU" sz="2000" dirty="0" smtClean="0"/>
              <a:t>кости, мышцы и соединения костей.</a:t>
            </a:r>
            <a:endParaRPr lang="ru-RU" sz="20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2132" y="1357298"/>
            <a:ext cx="3429024" cy="55007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22342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43042" y="214290"/>
            <a:ext cx="6161406" cy="1357322"/>
          </a:xfrm>
        </p:spPr>
        <p:txBody>
          <a:bodyPr>
            <a:noAutofit/>
          </a:bodyPr>
          <a:lstStyle/>
          <a:p>
            <a:pPr algn="just"/>
            <a:r>
              <a:rPr lang="ru-RU" sz="2000" dirty="0" smtClean="0">
                <a:solidFill>
                  <a:schemeClr val="tx1"/>
                </a:solidFill>
              </a:rPr>
              <a:t/>
            </a:r>
            <a:br>
              <a:rPr lang="ru-RU" sz="2000" dirty="0" smtClean="0">
                <a:solidFill>
                  <a:schemeClr val="tx1"/>
                </a:solidFill>
              </a:rPr>
            </a:br>
            <a:r>
              <a:rPr lang="ru-RU" sz="2000" dirty="0" smtClean="0">
                <a:solidFill>
                  <a:schemeClr val="tx1"/>
                </a:solidFill>
              </a:rPr>
              <a:t/>
            </a:r>
            <a:br>
              <a:rPr lang="ru-RU" sz="2000" dirty="0" smtClean="0">
                <a:solidFill>
                  <a:schemeClr val="tx1"/>
                </a:solidFill>
              </a:rPr>
            </a:br>
            <a:r>
              <a:rPr lang="ru-RU" sz="2000" dirty="0" smtClean="0">
                <a:solidFill>
                  <a:schemeClr val="tx1"/>
                </a:solidFill>
              </a:rPr>
              <a:t/>
            </a:r>
            <a:br>
              <a:rPr lang="ru-RU" sz="2000" dirty="0" smtClean="0">
                <a:solidFill>
                  <a:schemeClr val="tx1"/>
                </a:solidFill>
              </a:rPr>
            </a:br>
            <a:r>
              <a:rPr lang="ru-RU" sz="2000" dirty="0" smtClean="0">
                <a:solidFill>
                  <a:schemeClr val="tx1"/>
                </a:solidFill>
              </a:rPr>
              <a:t/>
            </a:r>
            <a:br>
              <a:rPr lang="ru-RU" sz="2000" dirty="0" smtClean="0">
                <a:solidFill>
                  <a:schemeClr val="tx1"/>
                </a:solidFill>
              </a:rPr>
            </a:br>
            <a:r>
              <a:rPr lang="ru-RU" sz="2000" dirty="0" smtClean="0">
                <a:solidFill>
                  <a:schemeClr val="tx1"/>
                </a:solidFill>
              </a:rPr>
              <a:t/>
            </a:r>
            <a:br>
              <a:rPr lang="ru-RU" sz="2000" dirty="0" smtClean="0">
                <a:solidFill>
                  <a:schemeClr val="tx1"/>
                </a:solidFill>
              </a:rPr>
            </a:br>
            <a:r>
              <a:rPr lang="ru-RU" sz="5400" b="1" i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Сколиоз</a:t>
            </a:r>
            <a:r>
              <a:rPr lang="ru-RU" sz="2000" dirty="0" smtClean="0">
                <a:solidFill>
                  <a:schemeClr val="tx1"/>
                </a:solidFill>
              </a:rPr>
              <a:t/>
            </a:r>
            <a:br>
              <a:rPr lang="ru-RU" sz="2000" dirty="0" smtClean="0">
                <a:solidFill>
                  <a:schemeClr val="tx1"/>
                </a:solidFill>
              </a:rPr>
            </a:br>
            <a:r>
              <a:rPr lang="ru-RU" sz="2000" dirty="0" smtClean="0">
                <a:solidFill>
                  <a:schemeClr val="tx1"/>
                </a:solidFill>
              </a:rPr>
              <a:t/>
            </a:r>
            <a:br>
              <a:rPr lang="ru-RU" sz="2000" dirty="0" smtClean="0">
                <a:solidFill>
                  <a:schemeClr val="tx1"/>
                </a:solidFill>
              </a:rPr>
            </a:br>
            <a:r>
              <a:rPr lang="ru-RU" sz="2000" dirty="0" smtClean="0">
                <a:solidFill>
                  <a:schemeClr val="tx1"/>
                </a:solidFill>
              </a:rPr>
              <a:t/>
            </a:r>
            <a:br>
              <a:rPr lang="ru-RU" sz="2000" dirty="0" smtClean="0">
                <a:solidFill>
                  <a:schemeClr val="tx1"/>
                </a:solidFill>
              </a:rPr>
            </a:b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это </a:t>
            </a: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заболевание опорно-двигательного аппарата, характеризующее искривлением позвоночника о фронтальной плоскости с разворотом позвонков вокруг своей оси. 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158" y="3214686"/>
            <a:ext cx="2592287" cy="3456384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7620" y="3214686"/>
            <a:ext cx="4680520" cy="32944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6683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48965" y="142853"/>
            <a:ext cx="8229600" cy="928694"/>
          </a:xfrm>
        </p:spPr>
        <p:txBody>
          <a:bodyPr>
            <a:normAutofit/>
          </a:bodyPr>
          <a:lstStyle/>
          <a:p>
            <a:r>
              <a:rPr lang="ru-RU" sz="3200" dirty="0" smtClean="0">
                <a:latin typeface="Comic Sans MS" pitchFamily="66" charset="0"/>
              </a:rPr>
              <a:t>Как, уберечь себя от сколиоза</a:t>
            </a:r>
            <a:endParaRPr lang="ru-RU" sz="3200" dirty="0">
              <a:latin typeface="Comic Sans MS" pitchFamily="66" charset="0"/>
            </a:endParaRP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00100" y="1348266"/>
            <a:ext cx="7715304" cy="55097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555189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14480" y="214290"/>
            <a:ext cx="7072362" cy="2166493"/>
          </a:xfrm>
        </p:spPr>
        <p:txBody>
          <a:bodyPr>
            <a:noAutofit/>
          </a:bodyPr>
          <a:lstStyle/>
          <a:p>
            <a:pPr algn="just"/>
            <a:r>
              <a:rPr lang="ru-RU" sz="5400" b="1" i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Плоскостопие </a:t>
            </a:r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деформация </a:t>
            </a: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стопы,  характеризуется уплощением ее сводов. Различить поперечное и продольное плоскостопие, возможно работа связана с длительным пребыванием на 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ногах. </a:t>
            </a:r>
            <a:endParaRPr lang="ru-RU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0166" y="2500306"/>
            <a:ext cx="6454205" cy="4071966"/>
          </a:xfrm>
        </p:spPr>
      </p:pic>
    </p:spTree>
    <p:extLst>
      <p:ext uri="{BB962C8B-B14F-4D97-AF65-F5344CB8AC3E}">
        <p14:creationId xmlns:p14="http://schemas.microsoft.com/office/powerpoint/2010/main" val="2845734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85918" y="357166"/>
            <a:ext cx="7215237" cy="781259"/>
          </a:xfrm>
        </p:spPr>
        <p:txBody>
          <a:bodyPr>
            <a:normAutofit/>
          </a:bodyPr>
          <a:lstStyle/>
          <a:p>
            <a:pPr algn="l"/>
            <a:r>
              <a:rPr lang="ru-RU" sz="2800" dirty="0" smtClean="0">
                <a:latin typeface="Comic Sans MS" pitchFamily="66" charset="0"/>
              </a:rPr>
              <a:t>Правильная обувь при плоскостопии</a:t>
            </a:r>
            <a:endParaRPr lang="ru-RU" sz="2800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120" y="1857364"/>
            <a:ext cx="7499100" cy="4429156"/>
          </a:xfrm>
        </p:spPr>
      </p:pic>
    </p:spTree>
    <p:extLst>
      <p:ext uri="{BB962C8B-B14F-4D97-AF65-F5344CB8AC3E}">
        <p14:creationId xmlns:p14="http://schemas.microsoft.com/office/powerpoint/2010/main" val="10597237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14414" y="214290"/>
            <a:ext cx="7929586" cy="1928825"/>
          </a:xfrm>
        </p:spPr>
        <p:txBody>
          <a:bodyPr>
            <a:noAutofit/>
          </a:bodyPr>
          <a:lstStyle/>
          <a:p>
            <a:pPr algn="ctr"/>
            <a:r>
              <a:rPr lang="ru-RU" sz="2000" dirty="0" smtClean="0">
                <a:latin typeface="Comic Sans MS" pitchFamily="66" charset="0"/>
              </a:rPr>
              <a:t/>
            </a:r>
            <a:br>
              <a:rPr lang="ru-RU" sz="2000" dirty="0" smtClean="0">
                <a:latin typeface="Comic Sans MS" pitchFamily="66" charset="0"/>
              </a:rPr>
            </a:br>
            <a:r>
              <a:rPr lang="ru-RU" sz="2000" dirty="0" smtClean="0">
                <a:latin typeface="Comic Sans MS" pitchFamily="66" charset="0"/>
              </a:rPr>
              <a:t/>
            </a:r>
            <a:br>
              <a:rPr lang="ru-RU" sz="2000" dirty="0" smtClean="0">
                <a:latin typeface="Comic Sans MS" pitchFamily="66" charset="0"/>
              </a:rPr>
            </a:br>
            <a:r>
              <a:rPr lang="ru-RU" sz="2000" dirty="0" smtClean="0">
                <a:latin typeface="Comic Sans MS" pitchFamily="66" charset="0"/>
              </a:rPr>
              <a:t/>
            </a:r>
            <a:br>
              <a:rPr lang="ru-RU" sz="2000" dirty="0" smtClean="0">
                <a:latin typeface="Comic Sans MS" pitchFamily="66" charset="0"/>
              </a:rPr>
            </a:br>
            <a:r>
              <a:rPr lang="ru-RU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Стелька должна повторять </a:t>
            </a:r>
            <a:br>
              <a:rPr lang="ru-RU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анатомическую форму стопы </a:t>
            </a:r>
            <a:endParaRPr lang="ru-RU" sz="28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0290" y="2214554"/>
            <a:ext cx="7285332" cy="4214842"/>
          </a:xfrm>
        </p:spPr>
      </p:pic>
    </p:spTree>
    <p:extLst>
      <p:ext uri="{BB962C8B-B14F-4D97-AF65-F5344CB8AC3E}">
        <p14:creationId xmlns:p14="http://schemas.microsoft.com/office/powerpoint/2010/main" val="18114337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48964" y="928670"/>
            <a:ext cx="8409315" cy="1285884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7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7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7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При плоскостопии нужно носить обувь с каблуком 3 см.</a:t>
            </a:r>
            <a:br>
              <a:rPr lang="ru-RU" sz="27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7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Не стоит носить узкую обувь, на высоком каблуке, </a:t>
            </a:r>
            <a:br>
              <a:rPr lang="ru-RU" sz="27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7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 на низкой подошве</a:t>
            </a:r>
            <a:r>
              <a:rPr lang="ru-RU" sz="2700" dirty="0" smtClean="0"/>
              <a:t>.</a:t>
            </a:r>
            <a:endParaRPr lang="ru-RU" sz="2700" dirty="0"/>
          </a:p>
        </p:txBody>
      </p:sp>
      <p:pic>
        <p:nvPicPr>
          <p:cNvPr id="10" name="Объект 9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472" y="2857496"/>
            <a:ext cx="8358246" cy="3757902"/>
          </a:xfrm>
        </p:spPr>
      </p:pic>
    </p:spTree>
    <p:extLst>
      <p:ext uri="{BB962C8B-B14F-4D97-AF65-F5344CB8AC3E}">
        <p14:creationId xmlns:p14="http://schemas.microsoft.com/office/powerpoint/2010/main" val="1309028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48964" y="357166"/>
            <a:ext cx="8409315" cy="781259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rgbClr val="FFC000"/>
                </a:solidFill>
                <a:latin typeface="Comic Sans MS" pitchFamily="66" charset="0"/>
              </a:rPr>
              <a:t>Фактические сведения  </a:t>
            </a:r>
            <a:br>
              <a:rPr lang="ru-RU" dirty="0" smtClean="0">
                <a:solidFill>
                  <a:srgbClr val="FFC000"/>
                </a:solidFill>
                <a:latin typeface="Comic Sans MS" pitchFamily="66" charset="0"/>
              </a:rPr>
            </a:br>
            <a:r>
              <a:rPr lang="ru-RU" dirty="0" smtClean="0">
                <a:solidFill>
                  <a:srgbClr val="FFC000"/>
                </a:solidFill>
                <a:latin typeface="Comic Sans MS" pitchFamily="66" charset="0"/>
              </a:rPr>
              <a:t>заболевания учащихся</a:t>
            </a:r>
            <a:endParaRPr lang="ru-RU" dirty="0">
              <a:solidFill>
                <a:srgbClr val="FFC000"/>
              </a:solidFill>
              <a:latin typeface="Comic Sans MS" pitchFamily="66" charset="0"/>
            </a:endParaRPr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80714908"/>
              </p:ext>
            </p:extLst>
          </p:nvPr>
        </p:nvGraphicFramePr>
        <p:xfrm>
          <a:off x="449263" y="1597025"/>
          <a:ext cx="8229600" cy="39179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7395258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14480" y="142853"/>
            <a:ext cx="7286675" cy="857256"/>
          </a:xfrm>
        </p:spPr>
        <p:txBody>
          <a:bodyPr>
            <a:noAutofit/>
          </a:bodyPr>
          <a:lstStyle/>
          <a:p>
            <a:pPr algn="ctr"/>
            <a:r>
              <a:rPr lang="ru-RU" dirty="0" smtClean="0"/>
              <a:t> </a:t>
            </a:r>
            <a:r>
              <a:rPr lang="ru-RU" dirty="0" smtClean="0">
                <a:solidFill>
                  <a:srgbClr val="FFC000"/>
                </a:solidFill>
                <a:latin typeface="Comic Sans MS" pitchFamily="66" charset="0"/>
              </a:rPr>
              <a:t>упражнения при сколиозе</a:t>
            </a:r>
            <a:endParaRPr lang="ru-RU" dirty="0">
              <a:solidFill>
                <a:srgbClr val="FFC000"/>
              </a:solidFill>
              <a:latin typeface="Comic Sans MS" pitchFamily="66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282" y="2428868"/>
            <a:ext cx="4071966" cy="420212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63548" y="2357430"/>
            <a:ext cx="4331533" cy="416719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5539550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48964" y="285729"/>
            <a:ext cx="8552191" cy="785818"/>
          </a:xfrm>
        </p:spPr>
        <p:txBody>
          <a:bodyPr>
            <a:noAutofit/>
          </a:bodyPr>
          <a:lstStyle/>
          <a:p>
            <a:r>
              <a:rPr lang="ru-RU" sz="2800" dirty="0" smtClean="0"/>
              <a:t> </a:t>
            </a:r>
            <a:r>
              <a:rPr lang="ru-RU" dirty="0" smtClean="0">
                <a:latin typeface="Comic Sans MS" pitchFamily="66" charset="0"/>
              </a:rPr>
              <a:t>упражнение при плоскостопие </a:t>
            </a:r>
            <a:endParaRPr lang="ru-RU" dirty="0">
              <a:latin typeface="Comic Sans MS" pitchFamily="66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282" y="2786058"/>
            <a:ext cx="4160975" cy="355347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3438" y="2643182"/>
            <a:ext cx="4286248" cy="3720337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709680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48965" y="214290"/>
            <a:ext cx="8229600" cy="924135"/>
          </a:xfrm>
        </p:spPr>
        <p:txBody>
          <a:bodyPr>
            <a:noAutofit/>
          </a:bodyPr>
          <a:lstStyle/>
          <a:p>
            <a:pPr algn="ctr"/>
            <a:r>
              <a:rPr lang="ru-RU" sz="4000" dirty="0" smtClean="0">
                <a:latin typeface="Comic Sans MS" pitchFamily="66" charset="0"/>
              </a:rPr>
              <a:t>Вывод</a:t>
            </a:r>
            <a:endParaRPr lang="ru-RU" sz="4000" dirty="0">
              <a:latin typeface="Comic Sans MS" pitchFamily="66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>
              <a:buNone/>
            </a:pPr>
            <a:r>
              <a:rPr lang="ru-RU" dirty="0" smtClean="0"/>
              <a:t>    В </a:t>
            </a:r>
            <a:r>
              <a:rPr lang="ru-RU" dirty="0"/>
              <a:t>результате неправильного положения тела происходит образование навыка неправильной установки тела. </a:t>
            </a:r>
            <a:r>
              <a:rPr lang="ru-RU" dirty="0" smtClean="0"/>
              <a:t>Формированию правильной осанки способствуют физические упражнения, закаливающие процедуры, занятия плаванием укрепляющие здоровье, повышающие жизненный тонус. Таким образом, между осанкой, плоскостопием и здоровьем существует прямая связь, ведь – это не только залог красоты, но и крепкого здоровья.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45637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6600" dirty="0" smtClean="0">
                <a:solidFill>
                  <a:schemeClr val="tx1"/>
                </a:solidFill>
                <a:latin typeface="Monotype Corsiva" pitchFamily="66" charset="0"/>
              </a:rPr>
              <a:t/>
            </a:r>
            <a:br>
              <a:rPr lang="ru-RU" sz="6600" dirty="0" smtClean="0">
                <a:solidFill>
                  <a:schemeClr val="tx1"/>
                </a:solidFill>
                <a:latin typeface="Monotype Corsiva" pitchFamily="66" charset="0"/>
              </a:rPr>
            </a:br>
            <a:r>
              <a:rPr lang="ru-RU" sz="6600" dirty="0" smtClean="0">
                <a:solidFill>
                  <a:schemeClr val="tx1"/>
                </a:solidFill>
                <a:latin typeface="Monotype Corsiva" pitchFamily="66" charset="0"/>
              </a:rPr>
              <a:t/>
            </a:r>
            <a:br>
              <a:rPr lang="ru-RU" sz="6600" dirty="0" smtClean="0">
                <a:solidFill>
                  <a:schemeClr val="tx1"/>
                </a:solidFill>
                <a:latin typeface="Monotype Corsiva" pitchFamily="66" charset="0"/>
              </a:rPr>
            </a:br>
            <a:r>
              <a:rPr lang="ru-RU" sz="6600" dirty="0" smtClean="0">
                <a:solidFill>
                  <a:schemeClr val="tx1"/>
                </a:solidFill>
                <a:latin typeface="Monotype Corsiva" pitchFamily="66" charset="0"/>
              </a:rPr>
              <a:t/>
            </a:r>
            <a:br>
              <a:rPr lang="ru-RU" sz="6600" dirty="0" smtClean="0">
                <a:solidFill>
                  <a:schemeClr val="tx1"/>
                </a:solidFill>
                <a:latin typeface="Monotype Corsiva" pitchFamily="66" charset="0"/>
              </a:rPr>
            </a:br>
            <a:r>
              <a:rPr lang="ru-RU" sz="6600" dirty="0" smtClean="0">
                <a:solidFill>
                  <a:schemeClr val="tx1"/>
                </a:solidFill>
                <a:latin typeface="Monotype Corsiva" pitchFamily="66" charset="0"/>
              </a:rPr>
              <a:t/>
            </a:r>
            <a:br>
              <a:rPr lang="ru-RU" sz="6600" dirty="0" smtClean="0">
                <a:solidFill>
                  <a:schemeClr val="tx1"/>
                </a:solidFill>
                <a:latin typeface="Monotype Corsiva" pitchFamily="66" charset="0"/>
              </a:rPr>
            </a:br>
            <a:r>
              <a:rPr lang="ru-RU" sz="6600" dirty="0" smtClean="0">
                <a:solidFill>
                  <a:schemeClr val="tx1"/>
                </a:solidFill>
                <a:latin typeface="Monotype Corsiva" pitchFamily="66" charset="0"/>
              </a:rPr>
              <a:t>Спасибо за внимание!</a:t>
            </a:r>
            <a:endParaRPr lang="ru-RU" sz="6600" dirty="0">
              <a:solidFill>
                <a:schemeClr val="tx1"/>
              </a:solidFill>
              <a:latin typeface="Monotype Corsiva" pitchFamily="66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848447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Skelet</Template>
  <TotalTime>295</TotalTime>
  <Words>156</Words>
  <Application>Microsoft Office PowerPoint</Application>
  <PresentationFormat>Экран (4:3)</PresentationFormat>
  <Paragraphs>22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Тема Office</vt:lpstr>
      <vt:lpstr>Ствол жизни</vt:lpstr>
      <vt:lpstr>Цель</vt:lpstr>
      <vt:lpstr>Задачи</vt:lpstr>
      <vt:lpstr>Презентация PowerPoint</vt:lpstr>
      <vt:lpstr>     Сколиоз   это заболевание опорно-двигательного аппарата, характеризующее искривлением позвоночника о фронтальной плоскости с разворотом позвонков вокруг своей оси. </vt:lpstr>
      <vt:lpstr>Как, уберечь себя от сколиоза</vt:lpstr>
      <vt:lpstr>Плоскостопие    деформация стопы,  характеризуется уплощением ее сводов. Различить поперечное и продольное плоскостопие, возможно работа связана с длительным пребыванием на ногах. </vt:lpstr>
      <vt:lpstr>Правильная обувь при плоскостопии</vt:lpstr>
      <vt:lpstr>   Стелька должна повторять  анатомическую форму стопы </vt:lpstr>
      <vt:lpstr> При плоскостопии нужно носить обувь с каблуком 3 см. Не стоит носить узкую обувь, на высоком каблуке,  и на низкой подошве.</vt:lpstr>
      <vt:lpstr>Фактические сведения   заболевания учащихся</vt:lpstr>
      <vt:lpstr> упражнения при сколиозе</vt:lpstr>
      <vt:lpstr> упражнение при плоскостопие </vt:lpstr>
      <vt:lpstr>Вывод</vt:lpstr>
      <vt:lpstr>    Спасибо за внимание!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«Ствол жизни»</dc:title>
  <dc:creator>1</dc:creator>
  <cp:lastModifiedBy>я</cp:lastModifiedBy>
  <cp:revision>29</cp:revision>
  <dcterms:created xsi:type="dcterms:W3CDTF">2014-12-09T11:18:44Z</dcterms:created>
  <dcterms:modified xsi:type="dcterms:W3CDTF">2017-11-04T04:21:26Z</dcterms:modified>
</cp:coreProperties>
</file>