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0" r:id="rId3"/>
    <p:sldId id="257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6600"/>
    <a:srgbClr val="0000CC"/>
    <a:srgbClr val="FFCCCC"/>
    <a:srgbClr val="FFFF99"/>
    <a:srgbClr val="CCECFF"/>
    <a:srgbClr val="CCFF99"/>
    <a:srgbClr val="FFFFCC"/>
    <a:srgbClr val="FFFF00"/>
    <a:srgbClr val="33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>
      <p:cViewPr>
        <p:scale>
          <a:sx n="70" d="100"/>
          <a:sy n="70" d="100"/>
        </p:scale>
        <p:origin x="-12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068AC67-568E-42E7-9235-0B342BD944BF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E2743E1-F6AA-4BA5-906B-6258AD949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28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slide" Target="slide6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4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3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714620"/>
            <a:ext cx="7772400" cy="1000132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8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Своя игра</a:t>
            </a:r>
            <a:endParaRPr lang="ru-RU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>
            <a:hlinkClick r:id="rId3" action="ppaction://hlinksldjump"/>
          </p:cNvPr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99C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00CC"/>
              </a:solidFill>
            </a:endParaRPr>
          </a:p>
          <a:p>
            <a:endParaRPr lang="ru-RU" sz="2200" b="1" dirty="0" smtClean="0">
              <a:solidFill>
                <a:srgbClr val="0000CC"/>
              </a:solidFill>
            </a:endParaRPr>
          </a:p>
          <a:p>
            <a:pPr algn="ctr"/>
            <a:endParaRPr lang="ru-RU" sz="2200" b="1" dirty="0" smtClean="0">
              <a:solidFill>
                <a:srgbClr val="0000CC"/>
              </a:solidFill>
            </a:endParaRPr>
          </a:p>
          <a:p>
            <a:pPr algn="ctr"/>
            <a:endParaRPr lang="ru-RU" sz="2200" b="1" dirty="0">
              <a:solidFill>
                <a:srgbClr val="0000CC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5720" y="2060848"/>
          <a:ext cx="8501122" cy="3298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35864"/>
                <a:gridCol w="978006"/>
                <a:gridCol w="1053236"/>
                <a:gridCol w="978006"/>
                <a:gridCol w="978006"/>
                <a:gridCol w="978004"/>
              </a:tblGrid>
              <a:tr h="596622">
                <a:tc>
                  <a:txBody>
                    <a:bodyPr/>
                    <a:lstStyle/>
                    <a:p>
                      <a:r>
                        <a:rPr lang="ru-RU" sz="2800" b="1" i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Имена</a:t>
                      </a:r>
                      <a:endParaRPr lang="ru-RU" sz="2800" b="1" i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  <a:hlinkClick r:id="rId4" action="ppaction://hlinksldjump"/>
                        </a:rPr>
                        <a:t>1</a:t>
                      </a:r>
                      <a:endParaRPr lang="ru-RU" sz="2800" b="1" i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5" action="ppaction://hlinksldjump"/>
                        </a:rPr>
                        <a:t>2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6" action="ppaction://hlinksldjump"/>
                        </a:rPr>
                        <a:t>3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2" action="ppaction://hlinksldjump"/>
                        </a:rPr>
                        <a:t>4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7" action="ppaction://hlinksldjump"/>
                        </a:rPr>
                        <a:t>5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</a:tr>
              <a:tr h="585791">
                <a:tc>
                  <a:txBody>
                    <a:bodyPr/>
                    <a:lstStyle/>
                    <a:p>
                      <a:r>
                        <a:rPr lang="ru-RU" sz="2800" b="1" i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Даты и обстоятельства</a:t>
                      </a:r>
                      <a:endParaRPr lang="ru-RU" sz="2800" b="1" i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  <a:hlinkClick r:id="rId8" action="ppaction://hlinksldjump"/>
                        </a:rPr>
                        <a:t>1</a:t>
                      </a:r>
                      <a:endParaRPr lang="ru-RU" sz="2800" b="1" i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9" action="ppaction://hlinksldjump"/>
                        </a:rPr>
                        <a:t>2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10" action="ppaction://hlinksldjump"/>
                        </a:rPr>
                        <a:t>3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11" action="ppaction://hlinksldjump"/>
                        </a:rPr>
                        <a:t>4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12" action="ppaction://hlinksldjump"/>
                        </a:rPr>
                        <a:t>5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</a:tr>
              <a:tr h="585791">
                <a:tc>
                  <a:txBody>
                    <a:bodyPr/>
                    <a:lstStyle/>
                    <a:p>
                      <a:r>
                        <a:rPr lang="ru-RU" sz="2800" b="1" i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Разное</a:t>
                      </a:r>
                      <a:endParaRPr lang="ru-RU" sz="2800" b="1" i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  <a:hlinkClick r:id="rId13" action="ppaction://hlinksldjump"/>
                        </a:rPr>
                        <a:t>1</a:t>
                      </a:r>
                      <a:endParaRPr lang="ru-RU" sz="2800" b="1" i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14" action="ppaction://hlinksldjump"/>
                        </a:rPr>
                        <a:t>2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15" action="ppaction://hlinksldjump"/>
                        </a:rPr>
                        <a:t>3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16" action="ppaction://hlinksldjump"/>
                        </a:rPr>
                        <a:t>4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17" action="ppaction://hlinksldjump"/>
                        </a:rPr>
                        <a:t>5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</a:tr>
              <a:tr h="585791">
                <a:tc>
                  <a:txBody>
                    <a:bodyPr/>
                    <a:lstStyle/>
                    <a:p>
                      <a:r>
                        <a:rPr lang="ru-RU" sz="2800" b="1" i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Фразы</a:t>
                      </a:r>
                      <a:endParaRPr lang="ru-RU" sz="2800" b="1" i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  <a:hlinkClick r:id="rId18" action="ppaction://hlinksldjump"/>
                        </a:rPr>
                        <a:t>1</a:t>
                      </a:r>
                      <a:endParaRPr lang="ru-RU" sz="2800" b="1" i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19" action="ppaction://hlinksldjump"/>
                        </a:rPr>
                        <a:t>2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20" action="ppaction://hlinksldjump"/>
                        </a:rPr>
                        <a:t>3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21" action="ppaction://hlinksldjump"/>
                        </a:rPr>
                        <a:t>4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22" action="ppaction://hlinksldjump"/>
                        </a:rPr>
                        <a:t>5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</a:tr>
              <a:tr h="585791">
                <a:tc>
                  <a:txBody>
                    <a:bodyPr/>
                    <a:lstStyle/>
                    <a:p>
                      <a:r>
                        <a:rPr lang="ru-RU" sz="2800" b="1" i="1" dirty="0" smtClean="0">
                          <a:solidFill>
                            <a:srgbClr val="000099"/>
                          </a:solidFill>
                          <a:latin typeface="Arial" pitchFamily="34" charset="0"/>
                          <a:cs typeface="Arial" pitchFamily="34" charset="0"/>
                        </a:rPr>
                        <a:t>Ребусы, загадки</a:t>
                      </a:r>
                      <a:endParaRPr lang="ru-RU" sz="2800" b="1" i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  <a:hlinkClick r:id="rId23" action="ppaction://hlinksldjump"/>
                        </a:rPr>
                        <a:t>1</a:t>
                      </a:r>
                      <a:endParaRPr lang="ru-RU" sz="2800" b="1" i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24" action="ppaction://hlinksldjump"/>
                        </a:rPr>
                        <a:t>2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25" action="ppaction://hlinksldjump"/>
                        </a:rPr>
                        <a:t>3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26" action="ppaction://hlinksldjump"/>
                        </a:rPr>
                        <a:t>4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solidFill>
                            <a:srgbClr val="0000CC"/>
                          </a:solidFill>
                          <a:latin typeface="Arial" pitchFamily="34" charset="0"/>
                          <a:cs typeface="Arial" pitchFamily="34" charset="0"/>
                          <a:hlinkClick r:id="rId27" action="ppaction://hlinksldjump"/>
                        </a:rPr>
                        <a:t>5</a:t>
                      </a:r>
                      <a:endParaRPr lang="ru-RU" sz="2800" b="1" i="1" dirty="0">
                        <a:solidFill>
                          <a:srgbClr val="0000CC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99C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1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Жаба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152649"/>
            <a:ext cx="8496944" cy="333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Имена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99C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2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В.М.Гаршин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134416"/>
            <a:ext cx="8568952" cy="2567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Имена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99C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3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Имена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2204864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Перечислите ВСЕХ действующих лиц произведения «Лягушка-путешественница»</a:t>
            </a:r>
            <a:endParaRPr lang="ru-RU" sz="36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99C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4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Имена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2204864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Перечислите ВСЕХ действующих лиц произведения «Сказка о жабе и розе»</a:t>
            </a:r>
            <a:endParaRPr lang="ru-RU" sz="36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99C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5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Имена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2285992"/>
            <a:ext cx="81769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Как звали композитора, мелодия которого помогла создать «Сказку о жабе и розе»?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3688" y="5929330"/>
            <a:ext cx="688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Антон Григорьевич Рубинштейн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CC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1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1988840"/>
            <a:ext cx="86409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В каком году была написана сказка В.М.Гаршина «Лягушка-путешественница»?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1052736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Даты и обстоятельства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1887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CC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2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79512" y="1988840"/>
            <a:ext cx="86409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В каком году была написана сказка В.М.Гаршина «Сказка о жабе и розе»?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1884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1052736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Даты и обстоятельства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CC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3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14 февраля 1855 года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78605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 smtClean="0">
                <a:solidFill>
                  <a:srgbClr val="FF0000"/>
                </a:solidFill>
              </a:rPr>
              <a:t>Когда родился В.М.Гаршин?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1052736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Даты и обстоятельства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CC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4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19672" y="5301208"/>
            <a:ext cx="70963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«Иван Грозный и сын его Иван», </a:t>
            </a:r>
          </a:p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«Не ждали»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071678"/>
            <a:ext cx="7572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 smtClean="0"/>
              <a:t>Художник Илья Ефимович Репин просил Гаршина позировать ему, когда работал над картинами… Назовите эти картины.</a:t>
            </a:r>
            <a:endParaRPr lang="ru-RU" sz="3600" dirty="0"/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1052736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Даты и обстоятельства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CC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5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595021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Однажды Всеволод Михайлович  Гаршин был в гостях у своего друга – поэта Полонского. В доме был гость -  композитор Антон Григорьевич Рубинштейн. Рубинштейн сидел за роялем и играл. Музыка была прекрасна. Прямо против Музыканта уселся и пристально смотрел на него весьма неприятного вида, как казалось Гаршину, старик- чиновник. Эта разница между прекрасной музыкой и неприятным стариком натолкнула Гаршина на мысль написать сказку о жабе и розе. Писатель слушал музыку, а в голове его уже складывались трогательные слова этой сказки. 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2143116"/>
            <a:ext cx="824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 smtClean="0">
                <a:solidFill>
                  <a:srgbClr val="FF0000"/>
                </a:solidFill>
              </a:rPr>
              <a:t>При каких обстоятельствах зародилась идея у Гаршина написать «Сказку о жабе и розе?»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836712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Даты и обстоятельства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1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5157192"/>
            <a:ext cx="73077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«Если ты оставил после себя след красоты души, то будь уверен, что выполнил свою миссию на земле...».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285992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Какая удивительная мысль принадлежала В.М. Гаршину?</a:t>
            </a:r>
            <a:endParaRPr lang="ru-RU" sz="3600" dirty="0"/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Разное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smtClean="0">
              <a:solidFill>
                <a:srgbClr val="006600"/>
              </a:solidFill>
            </a:endParaRPr>
          </a:p>
          <a:p>
            <a:endParaRPr lang="ru-RU" sz="2200" b="1" smtClean="0">
              <a:solidFill>
                <a:srgbClr val="006600"/>
              </a:solidFill>
            </a:endParaRPr>
          </a:p>
          <a:p>
            <a:pPr algn="ctr"/>
            <a:endParaRPr lang="ru-RU" sz="2200" b="1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2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763688" y="6237312"/>
            <a:ext cx="5182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https://learningapps.org/watch?v=p0buhq3uj01</a:t>
            </a:r>
            <a:endParaRPr lang="ru-RU" dirty="0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1916832"/>
            <a:ext cx="37242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Разное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3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51520" y="2204864"/>
            <a:ext cx="8712968" cy="288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Первое желание, которое возникло у уток при виде прятавшейся от них лягушки?</a:t>
            </a:r>
            <a:endParaRPr lang="ru-RU" sz="4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Разное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4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971600" y="2420888"/>
            <a:ext cx="71287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Как общалась роза с внешним миром, ведь она не могла говорить?</a:t>
            </a:r>
            <a:endParaRPr lang="ru-RU" sz="4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Разное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5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67544" y="2348880"/>
            <a:ext cx="79208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/>
              <a:t>Как утки объяснили лягушке, что такое юг?</a:t>
            </a:r>
            <a:endParaRPr lang="ru-RU" sz="4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Разное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1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2786058"/>
            <a:ext cx="8176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/>
              <a:t>Какую историю рассказывала лягушка, местным лягушкам, которые жили в грязном пруду, куда упала героиня?</a:t>
            </a:r>
            <a:endParaRPr lang="ru-RU" sz="3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1214422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Фразы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2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786058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 smtClean="0"/>
              <a:t>Кто и при каких обстоятельствах произнёс данную фразу: «Это я!»</a:t>
            </a:r>
            <a:endParaRPr lang="ru-RU" sz="3600" dirty="0"/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1214422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Фразы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3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786058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 smtClean="0"/>
              <a:t>Как жаба выразила свои нежные чувства к розе?</a:t>
            </a:r>
            <a:endParaRPr lang="ru-RU" sz="3600" dirty="0"/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1214422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Фразы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4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786058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О ком сказано:</a:t>
            </a:r>
          </a:p>
          <a:p>
            <a:pPr algn="ctr"/>
            <a:r>
              <a:rPr lang="ru-RU" sz="3600" dirty="0" smtClean="0"/>
              <a:t>«Ах, какая гадость!»</a:t>
            </a:r>
            <a:endParaRPr lang="ru-RU" sz="3600" dirty="0"/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1214422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Фразы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CCE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5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428868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О ком сказано:</a:t>
            </a:r>
          </a:p>
          <a:p>
            <a:r>
              <a:rPr lang="ru-RU" sz="3600" dirty="0" smtClean="0"/>
              <a:t>«Ах, как хорошо…»</a:t>
            </a:r>
            <a:endParaRPr lang="ru-RU" sz="3600" dirty="0"/>
          </a:p>
        </p:txBody>
      </p:sp>
      <p:sp>
        <p:nvSpPr>
          <p:cNvPr id="17" name="Управляющая кнопка: домой 16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1214422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Фразы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1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жаба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Ребусы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Управляющая кнопка: домой 18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348" y="2314574"/>
            <a:ext cx="7538068" cy="329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2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роза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Ребусы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8338" y="2324100"/>
            <a:ext cx="52673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3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лягушка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Ребусы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Управляющая кнопка: домой 17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5350" y="2281238"/>
            <a:ext cx="73533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4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хитрость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Ребусы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86115" y="3370407"/>
            <a:ext cx="44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8" name="Управляющая кнопка: домой 27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204864"/>
            <a:ext cx="6091758" cy="310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1000108"/>
            <a:ext cx="8858312" cy="5715040"/>
          </a:xfrm>
          <a:prstGeom prst="rect">
            <a:avLst/>
          </a:prstGeom>
          <a:solidFill>
            <a:srgbClr val="FFFF99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 smtClean="0">
              <a:solidFill>
                <a:srgbClr val="006600"/>
              </a:solidFill>
            </a:endParaRPr>
          </a:p>
          <a:p>
            <a:pPr algn="ctr"/>
            <a:endParaRPr lang="ru-RU" sz="2200" b="1" dirty="0">
              <a:solidFill>
                <a:srgbClr val="006600"/>
              </a:solidFill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857620" y="1071546"/>
            <a:ext cx="1428760" cy="944561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</a:rPr>
              <a:t>5</a:t>
            </a:r>
            <a:endParaRPr kumimoji="0" lang="ru-RU" sz="4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496" y="5929330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rgbClr val="FF0000"/>
                </a:solidFill>
              </a:rPr>
              <a:t>Добро и зло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034" y="1214422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Ребусы</a:t>
            </a:r>
            <a:endParaRPr lang="ru-RU" sz="28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Управляющая кнопка: домой 25">
            <a:hlinkClick r:id="rId3" action="ppaction://hlinksldjump" highlightClick="1"/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3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780928"/>
            <a:ext cx="498843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7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2780928"/>
            <a:ext cx="37338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2071670" y="285728"/>
            <a:ext cx="5143536" cy="571504"/>
          </a:xfrm>
          <a:prstGeom prst="roundRect">
            <a:avLst/>
          </a:prstGeom>
          <a:solidFill>
            <a:srgbClr val="FFFF00">
              <a:alpha val="80000"/>
            </a:srgbClr>
          </a:solidFill>
          <a:ln>
            <a:solidFill>
              <a:srgbClr val="FFCC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ungsuh" pitchFamily="18" charset="-127"/>
                <a:ea typeface="Gungsuh" pitchFamily="18" charset="-127"/>
                <a:cs typeface="Aharoni" pitchFamily="2" charset="-79"/>
              </a:rPr>
              <a:t>СВОЯ ИГРА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45200" y="2786058"/>
            <a:ext cx="58897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/>
                <a:solidFill>
                  <a:srgbClr val="000099"/>
                </a:solidFill>
                <a:effectLst/>
              </a:rPr>
              <a:t>Молодцы!</a:t>
            </a:r>
            <a:endParaRPr lang="ru-RU" sz="8000" b="1" cap="none" spc="0" dirty="0">
              <a:ln/>
              <a:solidFill>
                <a:srgbClr val="000099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1089</TotalTime>
  <Words>495</Words>
  <Application>Microsoft Office PowerPoint</Application>
  <PresentationFormat>Экран (4:3)</PresentationFormat>
  <Paragraphs>196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Официальная</vt:lpstr>
      <vt:lpstr>Своя игра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</dc:title>
  <dc:creator>Админ</dc:creator>
  <cp:lastModifiedBy>Windows User</cp:lastModifiedBy>
  <cp:revision>323</cp:revision>
  <dcterms:created xsi:type="dcterms:W3CDTF">2009-11-28T17:22:11Z</dcterms:created>
  <dcterms:modified xsi:type="dcterms:W3CDTF">2017-11-19T06:48:14Z</dcterms:modified>
</cp:coreProperties>
</file>